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74" r:id="rId2"/>
    <p:sldId id="348" r:id="rId3"/>
    <p:sldId id="391" r:id="rId4"/>
    <p:sldId id="350" r:id="rId5"/>
    <p:sldId id="384" r:id="rId6"/>
    <p:sldId id="386" r:id="rId7"/>
    <p:sldId id="378" r:id="rId8"/>
    <p:sldId id="354" r:id="rId9"/>
    <p:sldId id="353" r:id="rId10"/>
    <p:sldId id="382" r:id="rId11"/>
    <p:sldId id="379" r:id="rId12"/>
    <p:sldId id="388" r:id="rId13"/>
    <p:sldId id="387" r:id="rId14"/>
    <p:sldId id="356" r:id="rId15"/>
    <p:sldId id="355" r:id="rId16"/>
    <p:sldId id="357" r:id="rId17"/>
    <p:sldId id="358" r:id="rId18"/>
    <p:sldId id="385" r:id="rId19"/>
    <p:sldId id="360" r:id="rId20"/>
    <p:sldId id="359" r:id="rId21"/>
    <p:sldId id="361" r:id="rId22"/>
    <p:sldId id="362" r:id="rId23"/>
    <p:sldId id="363" r:id="rId24"/>
    <p:sldId id="364" r:id="rId25"/>
    <p:sldId id="365" r:id="rId26"/>
    <p:sldId id="366" r:id="rId27"/>
    <p:sldId id="390" r:id="rId28"/>
    <p:sldId id="367" r:id="rId29"/>
    <p:sldId id="389" r:id="rId30"/>
    <p:sldId id="368" r:id="rId31"/>
    <p:sldId id="373" r:id="rId32"/>
    <p:sldId id="370" r:id="rId33"/>
    <p:sldId id="371" r:id="rId34"/>
    <p:sldId id="372" r:id="rId35"/>
    <p:sldId id="374" r:id="rId36"/>
    <p:sldId id="375" r:id="rId37"/>
    <p:sldId id="376" r:id="rId38"/>
    <p:sldId id="377" r:id="rId39"/>
    <p:sldId id="380" r:id="rId40"/>
    <p:sldId id="381" r:id="rId41"/>
  </p:sldIdLst>
  <p:sldSz cx="12190413" cy="7021513"/>
  <p:notesSz cx="7010400" cy="9296400"/>
  <p:defaultTextStyle>
    <a:defPPr>
      <a:defRPr lang="en-US"/>
    </a:defPPr>
    <a:lvl1pPr marL="0" algn="l" defTabSz="1229502" rtl="0" eaLnBrk="1" latinLnBrk="0" hangingPunct="1">
      <a:defRPr sz="2400" kern="1200">
        <a:solidFill>
          <a:schemeClr val="tx1"/>
        </a:solidFill>
        <a:latin typeface="+mn-lt"/>
        <a:ea typeface="+mn-ea"/>
        <a:cs typeface="+mn-cs"/>
      </a:defRPr>
    </a:lvl1pPr>
    <a:lvl2pPr marL="614751" algn="l" defTabSz="1229502" rtl="0" eaLnBrk="1" latinLnBrk="0" hangingPunct="1">
      <a:defRPr sz="2400" kern="1200">
        <a:solidFill>
          <a:schemeClr val="tx1"/>
        </a:solidFill>
        <a:latin typeface="+mn-lt"/>
        <a:ea typeface="+mn-ea"/>
        <a:cs typeface="+mn-cs"/>
      </a:defRPr>
    </a:lvl2pPr>
    <a:lvl3pPr marL="1229502" algn="l" defTabSz="1229502" rtl="0" eaLnBrk="1" latinLnBrk="0" hangingPunct="1">
      <a:defRPr sz="2400" kern="1200">
        <a:solidFill>
          <a:schemeClr val="tx1"/>
        </a:solidFill>
        <a:latin typeface="+mn-lt"/>
        <a:ea typeface="+mn-ea"/>
        <a:cs typeface="+mn-cs"/>
      </a:defRPr>
    </a:lvl3pPr>
    <a:lvl4pPr marL="1844253" algn="l" defTabSz="1229502" rtl="0" eaLnBrk="1" latinLnBrk="0" hangingPunct="1">
      <a:defRPr sz="2400" kern="1200">
        <a:solidFill>
          <a:schemeClr val="tx1"/>
        </a:solidFill>
        <a:latin typeface="+mn-lt"/>
        <a:ea typeface="+mn-ea"/>
        <a:cs typeface="+mn-cs"/>
      </a:defRPr>
    </a:lvl4pPr>
    <a:lvl5pPr marL="2459004" algn="l" defTabSz="1229502" rtl="0" eaLnBrk="1" latinLnBrk="0" hangingPunct="1">
      <a:defRPr sz="2400" kern="1200">
        <a:solidFill>
          <a:schemeClr val="tx1"/>
        </a:solidFill>
        <a:latin typeface="+mn-lt"/>
        <a:ea typeface="+mn-ea"/>
        <a:cs typeface="+mn-cs"/>
      </a:defRPr>
    </a:lvl5pPr>
    <a:lvl6pPr marL="3073756" algn="l" defTabSz="1229502" rtl="0" eaLnBrk="1" latinLnBrk="0" hangingPunct="1">
      <a:defRPr sz="2400" kern="1200">
        <a:solidFill>
          <a:schemeClr val="tx1"/>
        </a:solidFill>
        <a:latin typeface="+mn-lt"/>
        <a:ea typeface="+mn-ea"/>
        <a:cs typeface="+mn-cs"/>
      </a:defRPr>
    </a:lvl6pPr>
    <a:lvl7pPr marL="3688507" algn="l" defTabSz="1229502" rtl="0" eaLnBrk="1" latinLnBrk="0" hangingPunct="1">
      <a:defRPr sz="2400" kern="1200">
        <a:solidFill>
          <a:schemeClr val="tx1"/>
        </a:solidFill>
        <a:latin typeface="+mn-lt"/>
        <a:ea typeface="+mn-ea"/>
        <a:cs typeface="+mn-cs"/>
      </a:defRPr>
    </a:lvl7pPr>
    <a:lvl8pPr marL="4303258" algn="l" defTabSz="1229502" rtl="0" eaLnBrk="1" latinLnBrk="0" hangingPunct="1">
      <a:defRPr sz="2400" kern="1200">
        <a:solidFill>
          <a:schemeClr val="tx1"/>
        </a:solidFill>
        <a:latin typeface="+mn-lt"/>
        <a:ea typeface="+mn-ea"/>
        <a:cs typeface="+mn-cs"/>
      </a:defRPr>
    </a:lvl8pPr>
    <a:lvl9pPr marL="4918009" algn="l" defTabSz="1229502"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24" userDrawn="1">
          <p15:clr>
            <a:srgbClr val="A4A3A4"/>
          </p15:clr>
        </p15:guide>
        <p15:guide id="2" pos="7287" userDrawn="1">
          <p15:clr>
            <a:srgbClr val="A4A3A4"/>
          </p15:clr>
        </p15:guide>
        <p15:guide id="3" pos="47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nt Augustin" initials="GA" lastIdx="1" clrIdx="0">
    <p:extLst>
      <p:ext uri="{19B8F6BF-5375-455C-9EA6-DF929625EA0E}">
        <p15:presenceInfo xmlns:p15="http://schemas.microsoft.com/office/powerpoint/2012/main" userId="S::GrantAugustin@siss.com.au::a16bd040-6eab-44d8-b49f-e183a1f2505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0070C0"/>
    <a:srgbClr val="DCE6F2"/>
    <a:srgbClr val="F9F9F9"/>
    <a:srgbClr val="E9EDF4"/>
    <a:srgbClr val="4646F8"/>
    <a:srgbClr val="8043FB"/>
    <a:srgbClr val="E9EFF7"/>
    <a:srgbClr val="7755FE"/>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02" autoAdjust="0"/>
    <p:restoredTop sz="95380" autoAdjust="0"/>
  </p:normalViewPr>
  <p:slideViewPr>
    <p:cSldViewPr snapToGrid="0" snapToObjects="1">
      <p:cViewPr varScale="1">
        <p:scale>
          <a:sx n="82" d="100"/>
          <a:sy n="82" d="100"/>
        </p:scale>
        <p:origin x="126" y="588"/>
      </p:cViewPr>
      <p:guideLst>
        <p:guide orient="horz" pos="624"/>
        <p:guide pos="7287"/>
        <p:guide pos="47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Lucy%20Elliott\Reef%20Property%20Lombok%20Dropbox\Lucy%20Elliott\Upwork\Grant%20Augustin\Investment%20Deck\charts%20for%20deck.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Lucy%20Elliott\Reef%20Property%20Lombok%20Dropbox\Lucy%20Elliott\Upwork\Grant%20Augustin\Investment%20Deck\charts%20for%20deck.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rgbClr val="1F497D"/>
                </a:solidFill>
                <a:latin typeface="+mj-lt"/>
                <a:ea typeface="+mn-ea"/>
                <a:cs typeface="+mn-cs"/>
              </a:defRPr>
            </a:pPr>
            <a:r>
              <a:rPr lang="en-AU"/>
              <a:t>Revenue Projections (FY20 - FY24)</a:t>
            </a:r>
          </a:p>
        </c:rich>
      </c:tx>
      <c:overlay val="0"/>
      <c:spPr>
        <a:noFill/>
        <a:ln>
          <a:noFill/>
        </a:ln>
        <a:effectLst/>
      </c:spPr>
      <c:txPr>
        <a:bodyPr rot="0" spcFirstLastPara="1" vertOverflow="ellipsis" vert="horz" wrap="square" anchor="ctr" anchorCtr="1"/>
        <a:lstStyle/>
        <a:p>
          <a:pPr>
            <a:defRPr sz="1440" b="1" i="0" u="none" strike="noStrike" kern="1200" spc="0" baseline="0">
              <a:solidFill>
                <a:srgbClr val="1F497D"/>
              </a:solidFill>
              <a:latin typeface="+mj-lt"/>
              <a:ea typeface="+mn-ea"/>
              <a:cs typeface="+mn-cs"/>
            </a:defRPr>
          </a:pPr>
          <a:endParaRPr lang="en-US"/>
        </a:p>
      </c:txPr>
    </c:title>
    <c:autoTitleDeleted val="0"/>
    <c:plotArea>
      <c:layout/>
      <c:barChart>
        <c:barDir val="col"/>
        <c:grouping val="stacked"/>
        <c:varyColors val="0"/>
        <c:ser>
          <c:idx val="0"/>
          <c:order val="0"/>
          <c:tx>
            <c:strRef>
              <c:f>Sheet1!$A$4</c:f>
              <c:strCache>
                <c:ptCount val="1"/>
                <c:pt idx="0">
                  <c:v>Existing clients</c:v>
                </c:pt>
              </c:strCache>
            </c:strRef>
          </c:tx>
          <c:spPr>
            <a:solidFill>
              <a:srgbClr val="00B0F0"/>
            </a:solidFill>
            <a:ln>
              <a:noFill/>
            </a:ln>
            <a:effectLst/>
          </c:spPr>
          <c:invertIfNegative val="0"/>
          <c:cat>
            <c:strRef>
              <c:f>Sheet1!$B$3:$F$3</c:f>
              <c:strCache>
                <c:ptCount val="5"/>
                <c:pt idx="0">
                  <c:v>FY20</c:v>
                </c:pt>
                <c:pt idx="1">
                  <c:v>FY21</c:v>
                </c:pt>
                <c:pt idx="2">
                  <c:v>FY22</c:v>
                </c:pt>
                <c:pt idx="3">
                  <c:v>FY23</c:v>
                </c:pt>
                <c:pt idx="4">
                  <c:v>FY24</c:v>
                </c:pt>
              </c:strCache>
            </c:strRef>
          </c:cat>
          <c:val>
            <c:numRef>
              <c:f>Sheet1!$B$4:$F$4</c:f>
              <c:numCache>
                <c:formatCode>_(* #,##0_);_(* \(#,##0\);_(* "-"??_);_(@_)</c:formatCode>
                <c:ptCount val="5"/>
                <c:pt idx="0">
                  <c:v>1200000</c:v>
                </c:pt>
                <c:pt idx="1">
                  <c:v>1050000</c:v>
                </c:pt>
                <c:pt idx="2" formatCode="General">
                  <c:v>900000</c:v>
                </c:pt>
                <c:pt idx="3" formatCode="General">
                  <c:v>900000</c:v>
                </c:pt>
                <c:pt idx="4" formatCode="General">
                  <c:v>900000</c:v>
                </c:pt>
              </c:numCache>
            </c:numRef>
          </c:val>
          <c:extLst>
            <c:ext xmlns:c16="http://schemas.microsoft.com/office/drawing/2014/chart" uri="{C3380CC4-5D6E-409C-BE32-E72D297353CC}">
              <c16:uniqueId val="{00000000-9409-43C6-8CE9-2B4CB09115EE}"/>
            </c:ext>
          </c:extLst>
        </c:ser>
        <c:ser>
          <c:idx val="1"/>
          <c:order val="1"/>
          <c:tx>
            <c:strRef>
              <c:f>Sheet1!$A$5</c:f>
              <c:strCache>
                <c:ptCount val="1"/>
                <c:pt idx="0">
                  <c:v>Data holder</c:v>
                </c:pt>
              </c:strCache>
            </c:strRef>
          </c:tx>
          <c:spPr>
            <a:solidFill>
              <a:schemeClr val="bg1">
                <a:lumMod val="50000"/>
              </a:schemeClr>
            </a:solidFill>
            <a:ln>
              <a:noFill/>
            </a:ln>
            <a:effectLst/>
          </c:spPr>
          <c:invertIfNegative val="0"/>
          <c:cat>
            <c:strRef>
              <c:f>Sheet1!$B$3:$F$3</c:f>
              <c:strCache>
                <c:ptCount val="5"/>
                <c:pt idx="0">
                  <c:v>FY20</c:v>
                </c:pt>
                <c:pt idx="1">
                  <c:v>FY21</c:v>
                </c:pt>
                <c:pt idx="2">
                  <c:v>FY22</c:v>
                </c:pt>
                <c:pt idx="3">
                  <c:v>FY23</c:v>
                </c:pt>
                <c:pt idx="4">
                  <c:v>FY24</c:v>
                </c:pt>
              </c:strCache>
            </c:strRef>
          </c:cat>
          <c:val>
            <c:numRef>
              <c:f>Sheet1!$B$5:$F$5</c:f>
              <c:numCache>
                <c:formatCode>_(* #,##0_);_(* \(#,##0\);_(* "-"??_);_(@_)</c:formatCode>
                <c:ptCount val="5"/>
                <c:pt idx="1">
                  <c:v>2520000</c:v>
                </c:pt>
                <c:pt idx="2">
                  <c:v>5004000</c:v>
                </c:pt>
                <c:pt idx="3">
                  <c:v>8382000</c:v>
                </c:pt>
                <c:pt idx="4">
                  <c:v>11574000</c:v>
                </c:pt>
              </c:numCache>
            </c:numRef>
          </c:val>
          <c:extLst>
            <c:ext xmlns:c16="http://schemas.microsoft.com/office/drawing/2014/chart" uri="{C3380CC4-5D6E-409C-BE32-E72D297353CC}">
              <c16:uniqueId val="{00000001-9409-43C6-8CE9-2B4CB09115EE}"/>
            </c:ext>
          </c:extLst>
        </c:ser>
        <c:ser>
          <c:idx val="2"/>
          <c:order val="2"/>
          <c:tx>
            <c:strRef>
              <c:f>Sheet1!$A$6</c:f>
              <c:strCache>
                <c:ptCount val="1"/>
                <c:pt idx="0">
                  <c:v>Data recipient</c:v>
                </c:pt>
              </c:strCache>
            </c:strRef>
          </c:tx>
          <c:spPr>
            <a:solidFill>
              <a:srgbClr val="0070C0"/>
            </a:solidFill>
            <a:ln>
              <a:noFill/>
            </a:ln>
            <a:effectLst/>
          </c:spPr>
          <c:invertIfNegative val="0"/>
          <c:cat>
            <c:strRef>
              <c:f>Sheet1!$B$3:$F$3</c:f>
              <c:strCache>
                <c:ptCount val="5"/>
                <c:pt idx="0">
                  <c:v>FY20</c:v>
                </c:pt>
                <c:pt idx="1">
                  <c:v>FY21</c:v>
                </c:pt>
                <c:pt idx="2">
                  <c:v>FY22</c:v>
                </c:pt>
                <c:pt idx="3">
                  <c:v>FY23</c:v>
                </c:pt>
                <c:pt idx="4">
                  <c:v>FY24</c:v>
                </c:pt>
              </c:strCache>
            </c:strRef>
          </c:cat>
          <c:val>
            <c:numRef>
              <c:f>Sheet1!$B$6:$F$6</c:f>
              <c:numCache>
                <c:formatCode>_(* #,##0_);_(* \(#,##0\);_(* "-"??_);_(@_)</c:formatCode>
                <c:ptCount val="5"/>
                <c:pt idx="1">
                  <c:v>1510000</c:v>
                </c:pt>
                <c:pt idx="2">
                  <c:v>3910000</c:v>
                </c:pt>
                <c:pt idx="3">
                  <c:v>5980000</c:v>
                </c:pt>
                <c:pt idx="4">
                  <c:v>8060000</c:v>
                </c:pt>
              </c:numCache>
            </c:numRef>
          </c:val>
          <c:extLst>
            <c:ext xmlns:c16="http://schemas.microsoft.com/office/drawing/2014/chart" uri="{C3380CC4-5D6E-409C-BE32-E72D297353CC}">
              <c16:uniqueId val="{00000002-9409-43C6-8CE9-2B4CB09115EE}"/>
            </c:ext>
          </c:extLst>
        </c:ser>
        <c:dLbls>
          <c:showLegendKey val="0"/>
          <c:showVal val="0"/>
          <c:showCatName val="0"/>
          <c:showSerName val="0"/>
          <c:showPercent val="0"/>
          <c:showBubbleSize val="0"/>
        </c:dLbls>
        <c:gapWidth val="150"/>
        <c:overlap val="100"/>
        <c:axId val="420100655"/>
        <c:axId val="704404351"/>
      </c:barChart>
      <c:catAx>
        <c:axId val="4201006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1F497D"/>
                </a:solidFill>
                <a:latin typeface="+mj-lt"/>
                <a:ea typeface="+mn-ea"/>
                <a:cs typeface="+mn-cs"/>
              </a:defRPr>
            </a:pPr>
            <a:endParaRPr lang="en-US"/>
          </a:p>
        </c:txPr>
        <c:crossAx val="704404351"/>
        <c:crosses val="autoZero"/>
        <c:auto val="1"/>
        <c:lblAlgn val="ctr"/>
        <c:lblOffset val="100"/>
        <c:noMultiLvlLbl val="0"/>
      </c:catAx>
      <c:valAx>
        <c:axId val="704404351"/>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rgbClr val="1F497D"/>
                </a:solidFill>
                <a:latin typeface="+mj-lt"/>
                <a:ea typeface="+mn-ea"/>
                <a:cs typeface="+mn-cs"/>
              </a:defRPr>
            </a:pPr>
            <a:endParaRPr lang="en-US"/>
          </a:p>
        </c:txPr>
        <c:crossAx val="420100655"/>
        <c:crosses val="autoZero"/>
        <c:crossBetween val="between"/>
        <c:dispUnits>
          <c:builtInUnit val="millions"/>
          <c:dispUnitsLbl>
            <c:spPr>
              <a:noFill/>
              <a:ln>
                <a:noFill/>
              </a:ln>
              <a:effectLst/>
            </c:spPr>
            <c:txPr>
              <a:bodyPr rot="-5400000" spcFirstLastPara="1" vertOverflow="ellipsis" vert="horz" wrap="square" anchor="ctr" anchorCtr="1"/>
              <a:lstStyle/>
              <a:p>
                <a:pPr>
                  <a:defRPr sz="1200" b="1" i="0" u="none" strike="noStrike" kern="1200" baseline="0">
                    <a:solidFill>
                      <a:srgbClr val="1F497D"/>
                    </a:solidFill>
                    <a:latin typeface="+mj-lt"/>
                    <a:ea typeface="+mn-ea"/>
                    <a:cs typeface="+mn-cs"/>
                  </a:defRPr>
                </a:pPr>
                <a:endParaRPr lang="en-US"/>
              </a:p>
            </c:txPr>
          </c:dispUnitsLbl>
        </c:dispUnits>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1" i="0" u="none" strike="noStrike" kern="1200" baseline="0">
              <a:solidFill>
                <a:srgbClr val="1F497D"/>
              </a:solidFill>
              <a:latin typeface="+mj-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1200" b="1">
          <a:solidFill>
            <a:srgbClr val="1F497D"/>
          </a:solidFill>
          <a:latin typeface="+mj-lt"/>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rgbClr val="1F497D"/>
                </a:solidFill>
                <a:latin typeface="+mj-lt"/>
                <a:ea typeface="+mn-ea"/>
                <a:cs typeface="+mn-cs"/>
              </a:defRPr>
            </a:pPr>
            <a:r>
              <a:rPr lang="en-AU"/>
              <a:t>Operating Income Projections (FY20 - FY24)</a:t>
            </a:r>
          </a:p>
        </c:rich>
      </c:tx>
      <c:overlay val="0"/>
      <c:spPr>
        <a:noFill/>
        <a:ln>
          <a:noFill/>
        </a:ln>
        <a:effectLst/>
      </c:spPr>
      <c:txPr>
        <a:bodyPr rot="0" spcFirstLastPara="1" vertOverflow="ellipsis" vert="horz" wrap="square" anchor="ctr" anchorCtr="1"/>
        <a:lstStyle/>
        <a:p>
          <a:pPr>
            <a:defRPr sz="1200" b="1" i="0" u="none" strike="noStrike" kern="1200" spc="0" baseline="0">
              <a:solidFill>
                <a:srgbClr val="1F497D"/>
              </a:solidFill>
              <a:latin typeface="+mj-lt"/>
              <a:ea typeface="+mn-ea"/>
              <a:cs typeface="+mn-cs"/>
            </a:defRPr>
          </a:pPr>
          <a:endParaRPr lang="en-US"/>
        </a:p>
      </c:txPr>
    </c:title>
    <c:autoTitleDeleted val="0"/>
    <c:plotArea>
      <c:layout/>
      <c:barChart>
        <c:barDir val="col"/>
        <c:grouping val="stacked"/>
        <c:varyColors val="0"/>
        <c:ser>
          <c:idx val="1"/>
          <c:order val="0"/>
          <c:tx>
            <c:strRef>
              <c:f>Sheet1!$A$9</c:f>
              <c:strCache>
                <c:ptCount val="1"/>
                <c:pt idx="0">
                  <c:v>Operating Income</c:v>
                </c:pt>
              </c:strCache>
            </c:strRef>
          </c:tx>
          <c:spPr>
            <a:solidFill>
              <a:srgbClr val="0070C0"/>
            </a:solidFill>
            <a:ln>
              <a:noFill/>
            </a:ln>
            <a:effectLst/>
          </c:spPr>
          <c:invertIfNegative val="0"/>
          <c:cat>
            <c:strRef>
              <c:f>Sheet1!$B$3:$F$3</c:f>
              <c:strCache>
                <c:ptCount val="5"/>
                <c:pt idx="0">
                  <c:v>FY20</c:v>
                </c:pt>
                <c:pt idx="1">
                  <c:v>FY21</c:v>
                </c:pt>
                <c:pt idx="2">
                  <c:v>FY22</c:v>
                </c:pt>
                <c:pt idx="3">
                  <c:v>FY23</c:v>
                </c:pt>
                <c:pt idx="4">
                  <c:v>FY24</c:v>
                </c:pt>
              </c:strCache>
            </c:strRef>
          </c:cat>
          <c:val>
            <c:numRef>
              <c:f>Sheet1!$B$9:$F$9</c:f>
              <c:numCache>
                <c:formatCode>_(* #,##0_);_(* \(#,##0\);_(* "-"??_);_(@_)</c:formatCode>
                <c:ptCount val="5"/>
                <c:pt idx="0">
                  <c:v>254710</c:v>
                </c:pt>
                <c:pt idx="1">
                  <c:v>964570.66216780385</c:v>
                </c:pt>
                <c:pt idx="2">
                  <c:v>5415577.5437500011</c:v>
                </c:pt>
                <c:pt idx="3">
                  <c:v>9974568.866093751</c:v>
                </c:pt>
                <c:pt idx="4">
                  <c:v>14618580.17563672</c:v>
                </c:pt>
              </c:numCache>
            </c:numRef>
          </c:val>
          <c:extLst>
            <c:ext xmlns:c16="http://schemas.microsoft.com/office/drawing/2014/chart" uri="{C3380CC4-5D6E-409C-BE32-E72D297353CC}">
              <c16:uniqueId val="{00000000-EE86-4A51-82CC-DC46857DB85E}"/>
            </c:ext>
          </c:extLst>
        </c:ser>
        <c:dLbls>
          <c:showLegendKey val="0"/>
          <c:showVal val="0"/>
          <c:showCatName val="0"/>
          <c:showSerName val="0"/>
          <c:showPercent val="0"/>
          <c:showBubbleSize val="0"/>
        </c:dLbls>
        <c:gapWidth val="150"/>
        <c:overlap val="100"/>
        <c:axId val="420100655"/>
        <c:axId val="704404351"/>
      </c:barChart>
      <c:lineChart>
        <c:grouping val="standard"/>
        <c:varyColors val="0"/>
        <c:ser>
          <c:idx val="2"/>
          <c:order val="1"/>
          <c:tx>
            <c:strRef>
              <c:f>Sheet1!$A$10</c:f>
              <c:strCache>
                <c:ptCount val="1"/>
                <c:pt idx="0">
                  <c:v>Operating Margin</c:v>
                </c:pt>
              </c:strCache>
            </c:strRef>
          </c:tx>
          <c:spPr>
            <a:ln w="22225" cap="rnd">
              <a:solidFill>
                <a:srgbClr val="00B0F0"/>
              </a:solidFill>
              <a:prstDash val="sysDash"/>
              <a:round/>
            </a:ln>
            <a:effectLst/>
          </c:spPr>
          <c:marker>
            <c:symbol val="none"/>
          </c:marker>
          <c:dLbls>
            <c:spPr>
              <a:noFill/>
              <a:ln>
                <a:noFill/>
              </a:ln>
              <a:effectLst/>
            </c:spPr>
            <c:txPr>
              <a:bodyPr rot="0" spcFirstLastPara="1" vertOverflow="ellipsis" vert="horz" wrap="square" anchor="ctr" anchorCtr="1"/>
              <a:lstStyle/>
              <a:p>
                <a:pPr>
                  <a:defRPr sz="1000" b="1" i="0" u="none" strike="noStrike" kern="1200" baseline="0">
                    <a:solidFill>
                      <a:srgbClr val="1F497D"/>
                    </a:solidFill>
                    <a:latin typeface="+mj-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Sheet1!$B$3:$F$3</c:f>
              <c:strCache>
                <c:ptCount val="5"/>
                <c:pt idx="0">
                  <c:v>FY20</c:v>
                </c:pt>
                <c:pt idx="1">
                  <c:v>FY21</c:v>
                </c:pt>
                <c:pt idx="2">
                  <c:v>FY22</c:v>
                </c:pt>
                <c:pt idx="3">
                  <c:v>FY23</c:v>
                </c:pt>
                <c:pt idx="4">
                  <c:v>FY24</c:v>
                </c:pt>
              </c:strCache>
            </c:strRef>
          </c:cat>
          <c:val>
            <c:numRef>
              <c:f>Sheet1!$B$10:$F$10</c:f>
              <c:numCache>
                <c:formatCode>0%</c:formatCode>
                <c:ptCount val="5"/>
                <c:pt idx="0">
                  <c:v>0.21225833333333333</c:v>
                </c:pt>
                <c:pt idx="1">
                  <c:v>0.1900263280179578</c:v>
                </c:pt>
                <c:pt idx="2">
                  <c:v>0.55229998916424472</c:v>
                </c:pt>
                <c:pt idx="3">
                  <c:v>0.65353440564086818</c:v>
                </c:pt>
                <c:pt idx="4">
                  <c:v>0.71193806100453993</c:v>
                </c:pt>
              </c:numCache>
            </c:numRef>
          </c:val>
          <c:smooth val="0"/>
          <c:extLst>
            <c:ext xmlns:c16="http://schemas.microsoft.com/office/drawing/2014/chart" uri="{C3380CC4-5D6E-409C-BE32-E72D297353CC}">
              <c16:uniqueId val="{00000001-EE86-4A51-82CC-DC46857DB85E}"/>
            </c:ext>
          </c:extLst>
        </c:ser>
        <c:dLbls>
          <c:showLegendKey val="0"/>
          <c:showVal val="0"/>
          <c:showCatName val="0"/>
          <c:showSerName val="0"/>
          <c:showPercent val="0"/>
          <c:showBubbleSize val="0"/>
        </c:dLbls>
        <c:marker val="1"/>
        <c:smooth val="0"/>
        <c:axId val="224754031"/>
        <c:axId val="704362751"/>
      </c:lineChart>
      <c:catAx>
        <c:axId val="4201006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rgbClr val="1F497D"/>
                </a:solidFill>
                <a:latin typeface="+mj-lt"/>
                <a:ea typeface="+mn-ea"/>
                <a:cs typeface="+mn-cs"/>
              </a:defRPr>
            </a:pPr>
            <a:endParaRPr lang="en-US"/>
          </a:p>
        </c:txPr>
        <c:crossAx val="704404351"/>
        <c:crosses val="autoZero"/>
        <c:auto val="1"/>
        <c:lblAlgn val="ctr"/>
        <c:lblOffset val="100"/>
        <c:noMultiLvlLbl val="0"/>
      </c:catAx>
      <c:valAx>
        <c:axId val="704404351"/>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F497D"/>
                </a:solidFill>
                <a:latin typeface="+mj-lt"/>
                <a:ea typeface="+mn-ea"/>
                <a:cs typeface="+mn-cs"/>
              </a:defRPr>
            </a:pPr>
            <a:endParaRPr lang="en-US"/>
          </a:p>
        </c:txPr>
        <c:crossAx val="420100655"/>
        <c:crosses val="autoZero"/>
        <c:crossBetween val="between"/>
        <c:dispUnits>
          <c:builtInUnit val="millions"/>
          <c:dispUnitsLbl>
            <c:spPr>
              <a:noFill/>
              <a:ln>
                <a:noFill/>
              </a:ln>
              <a:effectLst/>
            </c:spPr>
            <c:txPr>
              <a:bodyPr rot="-5400000" spcFirstLastPara="1" vertOverflow="ellipsis" vert="horz" wrap="square" anchor="ctr" anchorCtr="1"/>
              <a:lstStyle/>
              <a:p>
                <a:pPr>
                  <a:defRPr sz="1000" b="1" i="0" u="none" strike="noStrike" kern="1200" baseline="0">
                    <a:solidFill>
                      <a:srgbClr val="1F497D"/>
                    </a:solidFill>
                    <a:latin typeface="+mj-lt"/>
                    <a:ea typeface="+mn-ea"/>
                    <a:cs typeface="+mn-cs"/>
                  </a:defRPr>
                </a:pPr>
                <a:endParaRPr lang="en-US"/>
              </a:p>
            </c:txPr>
          </c:dispUnitsLbl>
        </c:dispUnits>
      </c:valAx>
      <c:valAx>
        <c:axId val="704362751"/>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F497D"/>
                </a:solidFill>
                <a:latin typeface="+mj-lt"/>
                <a:ea typeface="+mn-ea"/>
                <a:cs typeface="+mn-cs"/>
              </a:defRPr>
            </a:pPr>
            <a:endParaRPr lang="en-US"/>
          </a:p>
        </c:txPr>
        <c:crossAx val="224754031"/>
        <c:crosses val="max"/>
        <c:crossBetween val="between"/>
      </c:valAx>
      <c:catAx>
        <c:axId val="224754031"/>
        <c:scaling>
          <c:orientation val="minMax"/>
        </c:scaling>
        <c:delete val="1"/>
        <c:axPos val="b"/>
        <c:numFmt formatCode="General" sourceLinked="1"/>
        <c:majorTickMark val="out"/>
        <c:minorTickMark val="none"/>
        <c:tickLblPos val="nextTo"/>
        <c:crossAx val="704362751"/>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00" b="1" i="0" u="none" strike="noStrike" kern="1200" baseline="0">
              <a:solidFill>
                <a:srgbClr val="1F497D"/>
              </a:solidFill>
              <a:latin typeface="+mj-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1000" b="1">
          <a:solidFill>
            <a:srgbClr val="1F497D"/>
          </a:solidFill>
          <a:latin typeface="+mj-lt"/>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E93EE72B-BE73-4FD1-A66E-1A1D5C1883DB}" type="datetimeFigureOut">
              <a:rPr lang="en-US" smtClean="0"/>
              <a:t>2/27/2020</a:t>
            </a:fld>
            <a:endParaRPr lang="en-US" dirty="0"/>
          </a:p>
        </p:txBody>
      </p:sp>
      <p:sp>
        <p:nvSpPr>
          <p:cNvPr id="4" name="Slide Image Placeholder 3"/>
          <p:cNvSpPr>
            <a:spLocks noGrp="1" noRot="1" noChangeAspect="1"/>
          </p:cNvSpPr>
          <p:nvPr>
            <p:ph type="sldImg" idx="2"/>
          </p:nvPr>
        </p:nvSpPr>
        <p:spPr>
          <a:xfrm>
            <a:off x="782638" y="1162050"/>
            <a:ext cx="5445125"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3D496089-E3B4-4049-B49E-249B52F585CE}" type="slidenum">
              <a:rPr lang="en-US" smtClean="0"/>
              <a:t>‹#›</a:t>
            </a:fld>
            <a:endParaRPr lang="en-US" dirty="0"/>
          </a:p>
        </p:txBody>
      </p:sp>
    </p:spTree>
    <p:extLst>
      <p:ext uri="{BB962C8B-B14F-4D97-AF65-F5344CB8AC3E}">
        <p14:creationId xmlns:p14="http://schemas.microsoft.com/office/powerpoint/2010/main" val="4003051929"/>
      </p:ext>
    </p:extLst>
  </p:cSld>
  <p:clrMap bg1="lt1" tx1="dk1" bg2="lt2" tx2="dk2" accent1="accent1" accent2="accent2" accent3="accent3" accent4="accent4" accent5="accent5" accent6="accent6" hlink="hlink" folHlink="folHlink"/>
  <p:notesStyle>
    <a:lvl1pPr marL="0" algn="l" defTabSz="1229502" rtl="0" eaLnBrk="1" latinLnBrk="0" hangingPunct="1">
      <a:defRPr sz="1600" kern="1200">
        <a:solidFill>
          <a:schemeClr val="tx1"/>
        </a:solidFill>
        <a:latin typeface="+mn-lt"/>
        <a:ea typeface="+mn-ea"/>
        <a:cs typeface="+mn-cs"/>
      </a:defRPr>
    </a:lvl1pPr>
    <a:lvl2pPr marL="614751" algn="l" defTabSz="1229502" rtl="0" eaLnBrk="1" latinLnBrk="0" hangingPunct="1">
      <a:defRPr sz="1600" kern="1200">
        <a:solidFill>
          <a:schemeClr val="tx1"/>
        </a:solidFill>
        <a:latin typeface="+mn-lt"/>
        <a:ea typeface="+mn-ea"/>
        <a:cs typeface="+mn-cs"/>
      </a:defRPr>
    </a:lvl2pPr>
    <a:lvl3pPr marL="1229502" algn="l" defTabSz="1229502" rtl="0" eaLnBrk="1" latinLnBrk="0" hangingPunct="1">
      <a:defRPr sz="1600" kern="1200">
        <a:solidFill>
          <a:schemeClr val="tx1"/>
        </a:solidFill>
        <a:latin typeface="+mn-lt"/>
        <a:ea typeface="+mn-ea"/>
        <a:cs typeface="+mn-cs"/>
      </a:defRPr>
    </a:lvl3pPr>
    <a:lvl4pPr marL="1844253" algn="l" defTabSz="1229502" rtl="0" eaLnBrk="1" latinLnBrk="0" hangingPunct="1">
      <a:defRPr sz="1600" kern="1200">
        <a:solidFill>
          <a:schemeClr val="tx1"/>
        </a:solidFill>
        <a:latin typeface="+mn-lt"/>
        <a:ea typeface="+mn-ea"/>
        <a:cs typeface="+mn-cs"/>
      </a:defRPr>
    </a:lvl4pPr>
    <a:lvl5pPr marL="2459004" algn="l" defTabSz="1229502" rtl="0" eaLnBrk="1" latinLnBrk="0" hangingPunct="1">
      <a:defRPr sz="1600" kern="1200">
        <a:solidFill>
          <a:schemeClr val="tx1"/>
        </a:solidFill>
        <a:latin typeface="+mn-lt"/>
        <a:ea typeface="+mn-ea"/>
        <a:cs typeface="+mn-cs"/>
      </a:defRPr>
    </a:lvl5pPr>
    <a:lvl6pPr marL="3073756" algn="l" defTabSz="1229502" rtl="0" eaLnBrk="1" latinLnBrk="0" hangingPunct="1">
      <a:defRPr sz="1600" kern="1200">
        <a:solidFill>
          <a:schemeClr val="tx1"/>
        </a:solidFill>
        <a:latin typeface="+mn-lt"/>
        <a:ea typeface="+mn-ea"/>
        <a:cs typeface="+mn-cs"/>
      </a:defRPr>
    </a:lvl6pPr>
    <a:lvl7pPr marL="3688507" algn="l" defTabSz="1229502" rtl="0" eaLnBrk="1" latinLnBrk="0" hangingPunct="1">
      <a:defRPr sz="1600" kern="1200">
        <a:solidFill>
          <a:schemeClr val="tx1"/>
        </a:solidFill>
        <a:latin typeface="+mn-lt"/>
        <a:ea typeface="+mn-ea"/>
        <a:cs typeface="+mn-cs"/>
      </a:defRPr>
    </a:lvl7pPr>
    <a:lvl8pPr marL="4303258" algn="l" defTabSz="1229502" rtl="0" eaLnBrk="1" latinLnBrk="0" hangingPunct="1">
      <a:defRPr sz="1600" kern="1200">
        <a:solidFill>
          <a:schemeClr val="tx1"/>
        </a:solidFill>
        <a:latin typeface="+mn-lt"/>
        <a:ea typeface="+mn-ea"/>
        <a:cs typeface="+mn-cs"/>
      </a:defRPr>
    </a:lvl8pPr>
    <a:lvl9pPr marL="4918009" algn="l" defTabSz="1229502"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 incorporate the pharmaSUG icon here</a:t>
            </a:r>
          </a:p>
        </p:txBody>
      </p:sp>
      <p:sp>
        <p:nvSpPr>
          <p:cNvPr id="4" name="Slide Number Placeholder 3"/>
          <p:cNvSpPr>
            <a:spLocks noGrp="1"/>
          </p:cNvSpPr>
          <p:nvPr>
            <p:ph type="sldNum" sz="quarter" idx="5"/>
          </p:nvPr>
        </p:nvSpPr>
        <p:spPr/>
        <p:txBody>
          <a:bodyPr/>
          <a:lstStyle/>
          <a:p>
            <a:fld id="{3D496089-E3B4-4049-B49E-249B52F585CE}" type="slidenum">
              <a:rPr lang="en-US" smtClean="0"/>
              <a:t>1</a:t>
            </a:fld>
            <a:endParaRPr lang="en-US" dirty="0"/>
          </a:p>
        </p:txBody>
      </p:sp>
    </p:spTree>
    <p:extLst>
      <p:ext uri="{BB962C8B-B14F-4D97-AF65-F5344CB8AC3E}">
        <p14:creationId xmlns:p14="http://schemas.microsoft.com/office/powerpoint/2010/main" val="37373560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chemeClr val="bg1"/>
        </a:solidFill>
        <a:effectLst/>
      </p:bgPr>
    </p:bg>
    <p:spTree>
      <p:nvGrpSpPr>
        <p:cNvPr id="1" name=""/>
        <p:cNvGrpSpPr/>
        <p:nvPr/>
      </p:nvGrpSpPr>
      <p:grpSpPr>
        <a:xfrm>
          <a:off x="0" y="0"/>
          <a:ext cx="0" cy="0"/>
          <a:chOff x="0" y="0"/>
          <a:chExt cx="0" cy="0"/>
        </a:xfrm>
      </p:grpSpPr>
      <p:pic>
        <p:nvPicPr>
          <p:cNvPr id="10" name="Picture 9" descr="A person sitting at a table&#10;&#10;Description automatically generated">
            <a:extLst>
              <a:ext uri="{FF2B5EF4-FFF2-40B4-BE49-F238E27FC236}">
                <a16:creationId xmlns:a16="http://schemas.microsoft.com/office/drawing/2014/main" id="{D6555DB6-BF30-490F-A6AF-E52F003DEE0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42"/>
          <a:stretch/>
        </p:blipFill>
        <p:spPr>
          <a:xfrm>
            <a:off x="-1" y="-1"/>
            <a:ext cx="12190413" cy="7021513"/>
          </a:xfrm>
          <a:prstGeom prst="rect">
            <a:avLst/>
          </a:prstGeom>
        </p:spPr>
      </p:pic>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1373890" y="6425474"/>
            <a:ext cx="816523" cy="373831"/>
          </a:xfrm>
          <a:prstGeom prst="rect">
            <a:avLst/>
          </a:prstGeom>
        </p:spPr>
        <p:txBody>
          <a:bodyPr/>
          <a:lstStyle/>
          <a:p>
            <a:fld id="{45B4EEE1-F3A5-4F92-8C13-26FA1C14643B}" type="slidenum">
              <a:rPr lang="en-US" smtClean="0"/>
              <a:t>‹#›</a:t>
            </a:fld>
            <a:endParaRPr lang="en-US" dirty="0"/>
          </a:p>
        </p:txBody>
      </p:sp>
      <p:sp>
        <p:nvSpPr>
          <p:cNvPr id="9" name="Rectangle 8"/>
          <p:cNvSpPr/>
          <p:nvPr userDrawn="1"/>
        </p:nvSpPr>
        <p:spPr>
          <a:xfrm>
            <a:off x="0" y="0"/>
            <a:ext cx="12190413" cy="7021513"/>
          </a:xfrm>
          <a:prstGeom prst="rect">
            <a:avLst/>
          </a:prstGeom>
          <a:solidFill>
            <a:srgbClr val="0070C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2950" tIns="61475" rIns="122950" bIns="61475" rtlCol="0" anchor="ctr"/>
          <a:lstStyle/>
          <a:p>
            <a:pPr algn="ctr"/>
            <a:endParaRPr lang="en-US" dirty="0"/>
          </a:p>
        </p:txBody>
      </p:sp>
    </p:spTree>
    <p:extLst>
      <p:ext uri="{BB962C8B-B14F-4D97-AF65-F5344CB8AC3E}">
        <p14:creationId xmlns:p14="http://schemas.microsoft.com/office/powerpoint/2010/main" val="3369695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11373890" y="6425474"/>
            <a:ext cx="816523" cy="373831"/>
          </a:xfrm>
          <a:prstGeom prst="rect">
            <a:avLst/>
          </a:prstGeom>
        </p:spPr>
        <p:txBody>
          <a:bodyPr/>
          <a:lstStyle/>
          <a:p>
            <a:fld id="{45B4EEE1-F3A5-4F92-8C13-26FA1C14643B}" type="slidenum">
              <a:rPr lang="en-US" smtClean="0"/>
              <a:t>‹#›</a:t>
            </a:fld>
            <a:endParaRPr lang="en-US" dirty="0"/>
          </a:p>
        </p:txBody>
      </p:sp>
      <p:pic>
        <p:nvPicPr>
          <p:cNvPr id="5" name="Picture 2" descr="D:\New project 9\project 1646\handsome-businessman-portrait-trustful-look-camera-corporation-building-centre_hfz9clpznl_thumbnail-full01.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325" b="23007"/>
          <a:stretch/>
        </p:blipFill>
        <p:spPr bwMode="auto">
          <a:xfrm>
            <a:off x="0" y="-1"/>
            <a:ext cx="12190413" cy="5032084"/>
          </a:xfrm>
          <a:prstGeom prst="rect">
            <a:avLst/>
          </a:prstGeom>
          <a:noFill/>
          <a:extLst>
            <a:ext uri="{909E8E84-426E-40DD-AFC4-6F175D3DCCD1}">
              <a14:hiddenFill xmlns:a14="http://schemas.microsoft.com/office/drawing/2010/main">
                <a:solidFill>
                  <a:srgbClr val="FFFFFF"/>
                </a:solidFill>
              </a14:hiddenFill>
            </a:ext>
          </a:extLst>
        </p:spPr>
      </p:pic>
      <p:sp>
        <p:nvSpPr>
          <p:cNvPr id="8" name="Freeform 130">
            <a:extLst>
              <a:ext uri="{FF2B5EF4-FFF2-40B4-BE49-F238E27FC236}">
                <a16:creationId xmlns:a16="http://schemas.microsoft.com/office/drawing/2014/main" id="{C0567415-D7B0-42DC-BD22-404ED93C73D2}"/>
              </a:ext>
            </a:extLst>
          </p:cNvPr>
          <p:cNvSpPr>
            <a:spLocks noEditPoints="1"/>
          </p:cNvSpPr>
          <p:nvPr userDrawn="1"/>
        </p:nvSpPr>
        <p:spPr bwMode="auto">
          <a:xfrm flipH="1" flipV="1">
            <a:off x="-3" y="0"/>
            <a:ext cx="12198379" cy="5032083"/>
          </a:xfrm>
          <a:prstGeom prst="rect">
            <a:avLst/>
          </a:prstGeom>
          <a:gradFill flip="none" rotWithShape="1">
            <a:gsLst>
              <a:gs pos="85000">
                <a:srgbClr val="00B0F0">
                  <a:alpha val="88000"/>
                </a:srgbClr>
              </a:gs>
              <a:gs pos="12000">
                <a:srgbClr val="7030A0">
                  <a:alpha val="53000"/>
                </a:srgbClr>
              </a:gs>
            </a:gsLst>
            <a:lin ang="13200000" scaled="0"/>
            <a:tileRect/>
          </a:gradFill>
          <a:ln>
            <a:noFill/>
          </a:ln>
        </p:spPr>
        <p:txBody>
          <a:bodyPr vert="horz" wrap="square" lIns="91440" tIns="45720" rIns="91440" bIns="45720" numCol="1" anchor="t" anchorCtr="0" compatLnSpc="1">
            <a:prstTxWarp prst="textNoShape">
              <a:avLst/>
            </a:prstTxWarp>
          </a:bodyPr>
          <a:lstStyle/>
          <a:p>
            <a:endParaRPr lang="en-US" dirty="0">
              <a:gradFill>
                <a:gsLst>
                  <a:gs pos="0">
                    <a:srgbClr val="92D050">
                      <a:alpha val="50000"/>
                    </a:srgbClr>
                  </a:gs>
                  <a:gs pos="100000">
                    <a:srgbClr val="00B0F0">
                      <a:alpha val="65000"/>
                    </a:srgbClr>
                  </a:gs>
                </a:gsLst>
                <a:lin ang="18900000" scaled="1"/>
              </a:gradFill>
            </a:endParaRPr>
          </a:p>
        </p:txBody>
      </p:sp>
      <p:pic>
        <p:nvPicPr>
          <p:cNvPr id="7" name="Picture 3"/>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saturation sat="2000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bwMode="auto">
          <a:xfrm>
            <a:off x="7263787" y="1071767"/>
            <a:ext cx="3517109" cy="1266114"/>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9405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3" y="279560"/>
            <a:ext cx="4010562" cy="1189757"/>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9562"/>
            <a:ext cx="6814779" cy="5992667"/>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3" y="1469319"/>
            <a:ext cx="4010562" cy="4802910"/>
          </a:xfrm>
        </p:spPr>
        <p:txBody>
          <a:bodyPr/>
          <a:lstStyle>
            <a:lvl1pPr marL="0" indent="0">
              <a:buNone/>
              <a:defRPr sz="1900"/>
            </a:lvl1pPr>
            <a:lvl2pPr marL="614751" indent="0">
              <a:buNone/>
              <a:defRPr sz="1600"/>
            </a:lvl2pPr>
            <a:lvl3pPr marL="1229502" indent="0">
              <a:buNone/>
              <a:defRPr sz="1300"/>
            </a:lvl3pPr>
            <a:lvl4pPr marL="1844253" indent="0">
              <a:buNone/>
              <a:defRPr sz="1200"/>
            </a:lvl4pPr>
            <a:lvl5pPr marL="2459004" indent="0">
              <a:buNone/>
              <a:defRPr sz="1200"/>
            </a:lvl5pPr>
            <a:lvl6pPr marL="3073756" indent="0">
              <a:buNone/>
              <a:defRPr sz="1200"/>
            </a:lvl6pPr>
            <a:lvl7pPr marL="3688507" indent="0">
              <a:buNone/>
              <a:defRPr sz="1200"/>
            </a:lvl7pPr>
            <a:lvl8pPr marL="4303258" indent="0">
              <a:buNone/>
              <a:defRPr sz="1200"/>
            </a:lvl8pPr>
            <a:lvl9pPr marL="4918009"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1373890" y="6425474"/>
            <a:ext cx="816523" cy="373831"/>
          </a:xfrm>
          <a:prstGeom prst="rect">
            <a:avLst/>
          </a:prstGeom>
        </p:spPr>
        <p:txBody>
          <a:bodyPr/>
          <a:lstStyle/>
          <a:p>
            <a:fld id="{45B4EEE1-F3A5-4F92-8C13-26FA1C14643B}" type="slidenum">
              <a:rPr lang="en-US" smtClean="0"/>
              <a:t>‹#›</a:t>
            </a:fld>
            <a:endParaRPr lang="en-US" dirty="0"/>
          </a:p>
        </p:txBody>
      </p:sp>
    </p:spTree>
    <p:extLst>
      <p:ext uri="{BB962C8B-B14F-4D97-AF65-F5344CB8AC3E}">
        <p14:creationId xmlns:p14="http://schemas.microsoft.com/office/powerpoint/2010/main" val="3147586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915059"/>
            <a:ext cx="7314248" cy="580251"/>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27385"/>
            <a:ext cx="7314248" cy="4212908"/>
          </a:xfrm>
        </p:spPr>
        <p:txBody>
          <a:bodyPr/>
          <a:lstStyle>
            <a:lvl1pPr marL="0" indent="0">
              <a:buNone/>
              <a:defRPr sz="4300"/>
            </a:lvl1pPr>
            <a:lvl2pPr marL="614751" indent="0">
              <a:buNone/>
              <a:defRPr sz="3800"/>
            </a:lvl2pPr>
            <a:lvl3pPr marL="1229502" indent="0">
              <a:buNone/>
              <a:defRPr sz="3200"/>
            </a:lvl3pPr>
            <a:lvl4pPr marL="1844253" indent="0">
              <a:buNone/>
              <a:defRPr sz="2700"/>
            </a:lvl4pPr>
            <a:lvl5pPr marL="2459004" indent="0">
              <a:buNone/>
              <a:defRPr sz="2700"/>
            </a:lvl5pPr>
            <a:lvl6pPr marL="3073756" indent="0">
              <a:buNone/>
              <a:defRPr sz="2700"/>
            </a:lvl6pPr>
            <a:lvl7pPr marL="3688507" indent="0">
              <a:buNone/>
              <a:defRPr sz="2700"/>
            </a:lvl7pPr>
            <a:lvl8pPr marL="4303258" indent="0">
              <a:buNone/>
              <a:defRPr sz="2700"/>
            </a:lvl8pPr>
            <a:lvl9pPr marL="4918009" indent="0">
              <a:buNone/>
              <a:defRPr sz="2700"/>
            </a:lvl9pPr>
          </a:lstStyle>
          <a:p>
            <a:endParaRPr lang="en-US" dirty="0"/>
          </a:p>
        </p:txBody>
      </p:sp>
      <p:sp>
        <p:nvSpPr>
          <p:cNvPr id="4" name="Text Placeholder 3"/>
          <p:cNvSpPr>
            <a:spLocks noGrp="1"/>
          </p:cNvSpPr>
          <p:nvPr>
            <p:ph type="body" sz="half" idx="2"/>
          </p:nvPr>
        </p:nvSpPr>
        <p:spPr>
          <a:xfrm>
            <a:off x="2389406" y="5495310"/>
            <a:ext cx="7314248" cy="824053"/>
          </a:xfrm>
        </p:spPr>
        <p:txBody>
          <a:bodyPr/>
          <a:lstStyle>
            <a:lvl1pPr marL="0" indent="0">
              <a:buNone/>
              <a:defRPr sz="1900"/>
            </a:lvl1pPr>
            <a:lvl2pPr marL="614751" indent="0">
              <a:buNone/>
              <a:defRPr sz="1600"/>
            </a:lvl2pPr>
            <a:lvl3pPr marL="1229502" indent="0">
              <a:buNone/>
              <a:defRPr sz="1300"/>
            </a:lvl3pPr>
            <a:lvl4pPr marL="1844253" indent="0">
              <a:buNone/>
              <a:defRPr sz="1200"/>
            </a:lvl4pPr>
            <a:lvl5pPr marL="2459004" indent="0">
              <a:buNone/>
              <a:defRPr sz="1200"/>
            </a:lvl5pPr>
            <a:lvl6pPr marL="3073756" indent="0">
              <a:buNone/>
              <a:defRPr sz="1200"/>
            </a:lvl6pPr>
            <a:lvl7pPr marL="3688507" indent="0">
              <a:buNone/>
              <a:defRPr sz="1200"/>
            </a:lvl7pPr>
            <a:lvl8pPr marL="4303258" indent="0">
              <a:buNone/>
              <a:defRPr sz="1200"/>
            </a:lvl8pPr>
            <a:lvl9pPr marL="4918009"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1373890" y="6425474"/>
            <a:ext cx="816523" cy="373831"/>
          </a:xfrm>
          <a:prstGeom prst="rect">
            <a:avLst/>
          </a:prstGeom>
        </p:spPr>
        <p:txBody>
          <a:bodyPr/>
          <a:lstStyle/>
          <a:p>
            <a:fld id="{45B4EEE1-F3A5-4F92-8C13-26FA1C14643B}" type="slidenum">
              <a:rPr lang="en-US" smtClean="0"/>
              <a:t>‹#›</a:t>
            </a:fld>
            <a:endParaRPr lang="en-US" dirty="0"/>
          </a:p>
        </p:txBody>
      </p:sp>
    </p:spTree>
    <p:extLst>
      <p:ext uri="{BB962C8B-B14F-4D97-AF65-F5344CB8AC3E}">
        <p14:creationId xmlns:p14="http://schemas.microsoft.com/office/powerpoint/2010/main" val="3861309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1373890" y="6425474"/>
            <a:ext cx="816523" cy="373831"/>
          </a:xfrm>
          <a:prstGeom prst="rect">
            <a:avLst/>
          </a:prstGeom>
        </p:spPr>
        <p:txBody>
          <a:bodyPr/>
          <a:lstStyle/>
          <a:p>
            <a:fld id="{45B4EEE1-F3A5-4F92-8C13-26FA1C14643B}" type="slidenum">
              <a:rPr lang="en-US" smtClean="0"/>
              <a:t>‹#›</a:t>
            </a:fld>
            <a:endParaRPr lang="en-US" dirty="0"/>
          </a:p>
        </p:txBody>
      </p:sp>
    </p:spTree>
    <p:extLst>
      <p:ext uri="{BB962C8B-B14F-4D97-AF65-F5344CB8AC3E}">
        <p14:creationId xmlns:p14="http://schemas.microsoft.com/office/powerpoint/2010/main" val="13816857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49" y="211295"/>
            <a:ext cx="2742843" cy="449246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1" y="211295"/>
            <a:ext cx="8025355" cy="449246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1373890" y="6425474"/>
            <a:ext cx="816523" cy="373831"/>
          </a:xfrm>
          <a:prstGeom prst="rect">
            <a:avLst/>
          </a:prstGeom>
        </p:spPr>
        <p:txBody>
          <a:bodyPr/>
          <a:lstStyle/>
          <a:p>
            <a:fld id="{45B4EEE1-F3A5-4F92-8C13-26FA1C14643B}" type="slidenum">
              <a:rPr lang="en-US" smtClean="0"/>
              <a:t>‹#›</a:t>
            </a:fld>
            <a:endParaRPr lang="en-US" dirty="0"/>
          </a:p>
        </p:txBody>
      </p:sp>
    </p:spTree>
    <p:extLst>
      <p:ext uri="{BB962C8B-B14F-4D97-AF65-F5344CB8AC3E}">
        <p14:creationId xmlns:p14="http://schemas.microsoft.com/office/powerpoint/2010/main" val="1405193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521" y="74597"/>
            <a:ext cx="10971372" cy="798397"/>
          </a:xfrm>
        </p:spPr>
        <p:txBody>
          <a:bodyPr>
            <a:normAutofit/>
          </a:bodyPr>
          <a:lstStyle>
            <a:lvl1pPr>
              <a:defRPr sz="2800">
                <a:solidFill>
                  <a:srgbClr val="1F497D"/>
                </a:solidFill>
                <a:effectLst/>
                <a:latin typeface="Franklin Gothic Medium" panose="020B0603020102020204" pitchFamily="34" charset="0"/>
                <a:ea typeface="Roboto" pitchFamily="2" charset="0"/>
              </a:defRPr>
            </a:lvl1pPr>
          </a:lstStyle>
          <a:p>
            <a:r>
              <a:rPr lang="en-US" dirty="0"/>
              <a:t>Click to edit Master title style</a:t>
            </a:r>
          </a:p>
        </p:txBody>
      </p:sp>
      <p:sp>
        <p:nvSpPr>
          <p:cNvPr id="3" name="Content Placeholder 2"/>
          <p:cNvSpPr>
            <a:spLocks noGrp="1"/>
          </p:cNvSpPr>
          <p:nvPr>
            <p:ph idx="1"/>
          </p:nvPr>
        </p:nvSpPr>
        <p:spPr>
          <a:xfrm>
            <a:off x="609521" y="872995"/>
            <a:ext cx="10971372" cy="5399234"/>
          </a:xfrm>
        </p:spPr>
        <p:txBody>
          <a:bodyPr>
            <a:normAutofit/>
          </a:bodyPr>
          <a:lstStyle>
            <a:lvl1pPr marL="355600" indent="-355600">
              <a:spcBef>
                <a:spcPts val="807"/>
              </a:spcBef>
              <a:defRPr sz="2000">
                <a:solidFill>
                  <a:schemeClr val="tx1">
                    <a:lumMod val="50000"/>
                    <a:lumOff val="50000"/>
                  </a:schemeClr>
                </a:solidFill>
                <a:latin typeface="Franklin Gothic Book" panose="020B0503020102020204" pitchFamily="34" charset="0"/>
                <a:ea typeface="Roboto" pitchFamily="2" charset="0"/>
              </a:defRPr>
            </a:lvl1pPr>
            <a:lvl2pPr marL="900113" indent="-368300">
              <a:spcBef>
                <a:spcPts val="0"/>
              </a:spcBef>
              <a:defRPr sz="2000">
                <a:solidFill>
                  <a:schemeClr val="tx1">
                    <a:lumMod val="50000"/>
                    <a:lumOff val="50000"/>
                  </a:schemeClr>
                </a:solidFill>
                <a:latin typeface="Franklin Gothic Book" panose="020B0503020102020204" pitchFamily="34" charset="0"/>
                <a:ea typeface="Roboto" pitchFamily="2" charset="0"/>
              </a:defRPr>
            </a:lvl2pPr>
            <a:lvl3pPr>
              <a:spcBef>
                <a:spcPts val="0"/>
              </a:spcBef>
              <a:defRPr sz="1800">
                <a:solidFill>
                  <a:schemeClr val="tx1">
                    <a:lumMod val="50000"/>
                    <a:lumOff val="50000"/>
                  </a:schemeClr>
                </a:solidFill>
                <a:latin typeface="Franklin Gothic Book" panose="020B0503020102020204" pitchFamily="34" charset="0"/>
                <a:ea typeface="Roboto" pitchFamily="2" charset="0"/>
              </a:defRPr>
            </a:lvl3pPr>
            <a:lvl4pPr>
              <a:spcBef>
                <a:spcPts val="0"/>
              </a:spcBef>
              <a:defRPr sz="1600">
                <a:solidFill>
                  <a:schemeClr val="tx1">
                    <a:lumMod val="50000"/>
                    <a:lumOff val="50000"/>
                  </a:schemeClr>
                </a:solidFill>
                <a:latin typeface="Franklin Gothic Book" panose="020B0503020102020204" pitchFamily="34" charset="0"/>
                <a:ea typeface="Roboto" pitchFamily="2" charset="0"/>
              </a:defRPr>
            </a:lvl4pPr>
            <a:lvl5pPr>
              <a:spcBef>
                <a:spcPts val="0"/>
              </a:spcBef>
              <a:defRPr sz="1600">
                <a:solidFill>
                  <a:schemeClr val="tx1">
                    <a:lumMod val="50000"/>
                    <a:lumOff val="50000"/>
                  </a:schemeClr>
                </a:solidFill>
                <a:latin typeface="Franklin Gothic Book" panose="020B0503020102020204" pitchFamily="34" charset="0"/>
                <a:ea typeface="Roboto"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4165058" y="6472576"/>
            <a:ext cx="3860297" cy="373831"/>
          </a:xfrm>
        </p:spPr>
        <p:txBody>
          <a:bodyPr/>
          <a:lstStyle/>
          <a:p>
            <a:endParaRPr lang="en-US" dirty="0"/>
          </a:p>
        </p:txBody>
      </p:sp>
      <p:sp>
        <p:nvSpPr>
          <p:cNvPr id="10" name="Slide Number Placeholder 5">
            <a:extLst>
              <a:ext uri="{FF2B5EF4-FFF2-40B4-BE49-F238E27FC236}">
                <a16:creationId xmlns:a16="http://schemas.microsoft.com/office/drawing/2014/main" id="{FD54AD24-D1E5-4442-B293-7523ADCBA30C}"/>
              </a:ext>
            </a:extLst>
          </p:cNvPr>
          <p:cNvSpPr>
            <a:spLocks noGrp="1"/>
          </p:cNvSpPr>
          <p:nvPr>
            <p:ph type="sldNum" sz="quarter" idx="4"/>
          </p:nvPr>
        </p:nvSpPr>
        <p:spPr>
          <a:xfrm>
            <a:off x="11373890" y="6425474"/>
            <a:ext cx="816523" cy="373831"/>
          </a:xfrm>
          <a:prstGeom prst="rect">
            <a:avLst/>
          </a:prstGeom>
        </p:spPr>
        <p:txBody>
          <a:bodyPr vert="horz" lIns="122950" tIns="61475" rIns="122950" bIns="61475" rtlCol="0" anchor="ctr"/>
          <a:lstStyle>
            <a:lvl1pPr algn="ctr">
              <a:defRPr sz="1600">
                <a:solidFill>
                  <a:srgbClr val="0070C0"/>
                </a:solidFill>
                <a:latin typeface="Franklin Gothic Book" panose="020B0503020102020204" pitchFamily="34" charset="0"/>
                <a:ea typeface="Roboto" pitchFamily="2" charset="0"/>
              </a:defRPr>
            </a:lvl1pPr>
          </a:lstStyle>
          <a:p>
            <a:fld id="{45B4EEE1-F3A5-4F92-8C13-26FA1C14643B}" type="slidenum">
              <a:rPr lang="en-US" smtClean="0"/>
              <a:pPr/>
              <a:t>‹#›</a:t>
            </a:fld>
            <a:endParaRPr lang="en-US" dirty="0"/>
          </a:p>
        </p:txBody>
      </p:sp>
      <p:pic>
        <p:nvPicPr>
          <p:cNvPr id="7" name="Picture 3">
            <a:extLst>
              <a:ext uri="{FF2B5EF4-FFF2-40B4-BE49-F238E27FC236}">
                <a16:creationId xmlns:a16="http://schemas.microsoft.com/office/drawing/2014/main" id="{C75C9C61-3BCD-421B-A22F-4547A10D0E59}"/>
              </a:ext>
            </a:extLst>
          </p:cNvPr>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250177" y="6363150"/>
            <a:ext cx="1346612" cy="47353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7905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pic>
        <p:nvPicPr>
          <p:cNvPr id="4" name="Picture 3" descr="A person sitting at a table&#10;&#10;Description automatically generated">
            <a:extLst>
              <a:ext uri="{FF2B5EF4-FFF2-40B4-BE49-F238E27FC236}">
                <a16:creationId xmlns:a16="http://schemas.microsoft.com/office/drawing/2014/main" id="{5F15E53F-7E36-41EF-BC60-0ADE72F47A0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42"/>
          <a:stretch/>
        </p:blipFill>
        <p:spPr>
          <a:xfrm>
            <a:off x="-1" y="-1"/>
            <a:ext cx="12190413" cy="7021513"/>
          </a:xfrm>
          <a:prstGeom prst="rect">
            <a:avLst/>
          </a:prstGeom>
        </p:spPr>
      </p:pic>
      <p:sp>
        <p:nvSpPr>
          <p:cNvPr id="6" name="Freeform 130">
            <a:extLst>
              <a:ext uri="{FF2B5EF4-FFF2-40B4-BE49-F238E27FC236}">
                <a16:creationId xmlns:a16="http://schemas.microsoft.com/office/drawing/2014/main" id="{D27C6DF0-62FE-4CD4-9FFA-FB51A94D5924}"/>
              </a:ext>
            </a:extLst>
          </p:cNvPr>
          <p:cNvSpPr>
            <a:spLocks noEditPoints="1"/>
          </p:cNvSpPr>
          <p:nvPr userDrawn="1"/>
        </p:nvSpPr>
        <p:spPr bwMode="auto">
          <a:xfrm flipH="1">
            <a:off x="-7968" y="-1"/>
            <a:ext cx="12190413" cy="7021513"/>
          </a:xfrm>
          <a:prstGeom prst="rect">
            <a:avLst/>
          </a:prstGeom>
          <a:gradFill flip="none" rotWithShape="1">
            <a:gsLst>
              <a:gs pos="9000">
                <a:srgbClr val="00B0F0">
                  <a:alpha val="80000"/>
                </a:srgbClr>
              </a:gs>
              <a:gs pos="100000">
                <a:srgbClr val="7030A0">
                  <a:alpha val="89000"/>
                </a:srgbClr>
              </a:gs>
            </a:gsLst>
            <a:lin ang="15000000" scaled="0"/>
            <a:tileRect/>
          </a:gradFill>
          <a:ln>
            <a:noFill/>
          </a:ln>
        </p:spPr>
        <p:txBody>
          <a:bodyPr vert="horz" wrap="square" lIns="91440" tIns="45720" rIns="91440" bIns="45720" numCol="1" anchor="t" anchorCtr="0" compatLnSpc="1">
            <a:prstTxWarp prst="textNoShape">
              <a:avLst/>
            </a:prstTxWarp>
          </a:bodyPr>
          <a:lstStyle/>
          <a:p>
            <a:endParaRPr lang="en-US" dirty="0">
              <a:gradFill>
                <a:gsLst>
                  <a:gs pos="0">
                    <a:srgbClr val="92D050">
                      <a:alpha val="50000"/>
                    </a:srgbClr>
                  </a:gs>
                  <a:gs pos="100000">
                    <a:srgbClr val="00B0F0">
                      <a:alpha val="65000"/>
                    </a:srgbClr>
                  </a:gs>
                </a:gsLst>
                <a:lin ang="18900000" scaled="1"/>
              </a:gradFill>
            </a:endParaRPr>
          </a:p>
        </p:txBody>
      </p:sp>
      <p:sp>
        <p:nvSpPr>
          <p:cNvPr id="7" name="Rectangle 7">
            <a:extLst>
              <a:ext uri="{FF2B5EF4-FFF2-40B4-BE49-F238E27FC236}">
                <a16:creationId xmlns:a16="http://schemas.microsoft.com/office/drawing/2014/main" id="{B26C8D9C-7393-4BA3-A1C9-C4C131B0A663}"/>
              </a:ext>
            </a:extLst>
          </p:cNvPr>
          <p:cNvSpPr/>
          <p:nvPr userDrawn="1"/>
        </p:nvSpPr>
        <p:spPr>
          <a:xfrm>
            <a:off x="-21615" y="0"/>
            <a:ext cx="9315739" cy="6237027"/>
          </a:xfrm>
          <a:custGeom>
            <a:avLst/>
            <a:gdLst>
              <a:gd name="connsiteX0" fmla="*/ 0 w 9575048"/>
              <a:gd name="connsiteY0" fmla="*/ 0 h 5581934"/>
              <a:gd name="connsiteX1" fmla="*/ 9575048 w 9575048"/>
              <a:gd name="connsiteY1" fmla="*/ 0 h 5581934"/>
              <a:gd name="connsiteX2" fmla="*/ 9575048 w 9575048"/>
              <a:gd name="connsiteY2" fmla="*/ 5581934 h 5581934"/>
              <a:gd name="connsiteX3" fmla="*/ 0 w 9575048"/>
              <a:gd name="connsiteY3" fmla="*/ 5581934 h 5581934"/>
              <a:gd name="connsiteX4" fmla="*/ 0 w 9575048"/>
              <a:gd name="connsiteY4" fmla="*/ 0 h 5581934"/>
              <a:gd name="connsiteX0" fmla="*/ 0 w 9575048"/>
              <a:gd name="connsiteY0" fmla="*/ 0 h 5581934"/>
              <a:gd name="connsiteX1" fmla="*/ 9575048 w 9575048"/>
              <a:gd name="connsiteY1" fmla="*/ 0 h 5581934"/>
              <a:gd name="connsiteX2" fmla="*/ 7227633 w 9575048"/>
              <a:gd name="connsiteY2" fmla="*/ 5581934 h 5581934"/>
              <a:gd name="connsiteX3" fmla="*/ 0 w 9575048"/>
              <a:gd name="connsiteY3" fmla="*/ 5581934 h 5581934"/>
              <a:gd name="connsiteX4" fmla="*/ 0 w 9575048"/>
              <a:gd name="connsiteY4" fmla="*/ 0 h 5581934"/>
              <a:gd name="connsiteX0" fmla="*/ 0 w 9575048"/>
              <a:gd name="connsiteY0" fmla="*/ 0 h 5581934"/>
              <a:gd name="connsiteX1" fmla="*/ 9575048 w 9575048"/>
              <a:gd name="connsiteY1" fmla="*/ 0 h 5581934"/>
              <a:gd name="connsiteX2" fmla="*/ 8196624 w 9575048"/>
              <a:gd name="connsiteY2" fmla="*/ 3193576 h 5581934"/>
              <a:gd name="connsiteX3" fmla="*/ 7227633 w 9575048"/>
              <a:gd name="connsiteY3" fmla="*/ 5581934 h 5581934"/>
              <a:gd name="connsiteX4" fmla="*/ 0 w 9575048"/>
              <a:gd name="connsiteY4" fmla="*/ 5581934 h 5581934"/>
              <a:gd name="connsiteX5" fmla="*/ 0 w 9575048"/>
              <a:gd name="connsiteY5" fmla="*/ 0 h 5581934"/>
              <a:gd name="connsiteX0" fmla="*/ 0 w 9575048"/>
              <a:gd name="connsiteY0" fmla="*/ 0 h 5581934"/>
              <a:gd name="connsiteX1" fmla="*/ 9575048 w 9575048"/>
              <a:gd name="connsiteY1" fmla="*/ 0 h 5581934"/>
              <a:gd name="connsiteX2" fmla="*/ 8797126 w 9575048"/>
              <a:gd name="connsiteY2" fmla="*/ 3575713 h 5581934"/>
              <a:gd name="connsiteX3" fmla="*/ 7227633 w 9575048"/>
              <a:gd name="connsiteY3" fmla="*/ 5581934 h 5581934"/>
              <a:gd name="connsiteX4" fmla="*/ 0 w 9575048"/>
              <a:gd name="connsiteY4" fmla="*/ 5581934 h 5581934"/>
              <a:gd name="connsiteX5" fmla="*/ 0 w 9575048"/>
              <a:gd name="connsiteY5" fmla="*/ 0 h 5581934"/>
              <a:gd name="connsiteX0" fmla="*/ 0 w 9575048"/>
              <a:gd name="connsiteY0" fmla="*/ 0 h 5581934"/>
              <a:gd name="connsiteX1" fmla="*/ 9575048 w 9575048"/>
              <a:gd name="connsiteY1" fmla="*/ 0 h 5581934"/>
              <a:gd name="connsiteX2" fmla="*/ 8797126 w 9575048"/>
              <a:gd name="connsiteY2" fmla="*/ 3575713 h 5581934"/>
              <a:gd name="connsiteX3" fmla="*/ 7227633 w 9575048"/>
              <a:gd name="connsiteY3" fmla="*/ 5581934 h 5581934"/>
              <a:gd name="connsiteX4" fmla="*/ 0 w 9575048"/>
              <a:gd name="connsiteY4" fmla="*/ 5581934 h 5581934"/>
              <a:gd name="connsiteX5" fmla="*/ 0 w 9575048"/>
              <a:gd name="connsiteY5" fmla="*/ 0 h 5581934"/>
              <a:gd name="connsiteX0" fmla="*/ 0 w 9575048"/>
              <a:gd name="connsiteY0" fmla="*/ 0 h 5584595"/>
              <a:gd name="connsiteX1" fmla="*/ 9575048 w 9575048"/>
              <a:gd name="connsiteY1" fmla="*/ 0 h 5584595"/>
              <a:gd name="connsiteX2" fmla="*/ 8797126 w 9575048"/>
              <a:gd name="connsiteY2" fmla="*/ 3575713 h 5584595"/>
              <a:gd name="connsiteX3" fmla="*/ 7227633 w 9575048"/>
              <a:gd name="connsiteY3" fmla="*/ 5581934 h 5584595"/>
              <a:gd name="connsiteX4" fmla="*/ 0 w 9575048"/>
              <a:gd name="connsiteY4" fmla="*/ 5581934 h 5584595"/>
              <a:gd name="connsiteX5" fmla="*/ 0 w 9575048"/>
              <a:gd name="connsiteY5" fmla="*/ 0 h 5584595"/>
              <a:gd name="connsiteX0" fmla="*/ 0 w 9575048"/>
              <a:gd name="connsiteY0" fmla="*/ 0 h 5584595"/>
              <a:gd name="connsiteX1" fmla="*/ 9575048 w 9575048"/>
              <a:gd name="connsiteY1" fmla="*/ 0 h 5584595"/>
              <a:gd name="connsiteX2" fmla="*/ 8797126 w 9575048"/>
              <a:gd name="connsiteY2" fmla="*/ 3575713 h 5584595"/>
              <a:gd name="connsiteX3" fmla="*/ 7227633 w 9575048"/>
              <a:gd name="connsiteY3" fmla="*/ 5581934 h 5584595"/>
              <a:gd name="connsiteX4" fmla="*/ 0 w 9575048"/>
              <a:gd name="connsiteY4" fmla="*/ 5581934 h 5584595"/>
              <a:gd name="connsiteX5" fmla="*/ 0 w 9575048"/>
              <a:gd name="connsiteY5" fmla="*/ 0 h 5584595"/>
              <a:gd name="connsiteX0" fmla="*/ 0 w 9575048"/>
              <a:gd name="connsiteY0" fmla="*/ 0 h 5584595"/>
              <a:gd name="connsiteX1" fmla="*/ 9575048 w 9575048"/>
              <a:gd name="connsiteY1" fmla="*/ 0 h 5584595"/>
              <a:gd name="connsiteX2" fmla="*/ 8865365 w 9575048"/>
              <a:gd name="connsiteY2" fmla="*/ 3575713 h 5584595"/>
              <a:gd name="connsiteX3" fmla="*/ 7227633 w 9575048"/>
              <a:gd name="connsiteY3" fmla="*/ 5581934 h 5584595"/>
              <a:gd name="connsiteX4" fmla="*/ 0 w 9575048"/>
              <a:gd name="connsiteY4" fmla="*/ 5581934 h 5584595"/>
              <a:gd name="connsiteX5" fmla="*/ 0 w 9575048"/>
              <a:gd name="connsiteY5" fmla="*/ 0 h 5584595"/>
              <a:gd name="connsiteX0" fmla="*/ 0 w 9575048"/>
              <a:gd name="connsiteY0" fmla="*/ 0 h 5582882"/>
              <a:gd name="connsiteX1" fmla="*/ 9575048 w 9575048"/>
              <a:gd name="connsiteY1" fmla="*/ 0 h 5582882"/>
              <a:gd name="connsiteX2" fmla="*/ 8865365 w 9575048"/>
              <a:gd name="connsiteY2" fmla="*/ 3575713 h 5582882"/>
              <a:gd name="connsiteX3" fmla="*/ 7227633 w 9575048"/>
              <a:gd name="connsiteY3" fmla="*/ 5581934 h 5582882"/>
              <a:gd name="connsiteX4" fmla="*/ 0 w 9575048"/>
              <a:gd name="connsiteY4" fmla="*/ 5581934 h 5582882"/>
              <a:gd name="connsiteX5" fmla="*/ 0 w 9575048"/>
              <a:gd name="connsiteY5" fmla="*/ 0 h 5582882"/>
              <a:gd name="connsiteX0" fmla="*/ 0 w 9575048"/>
              <a:gd name="connsiteY0" fmla="*/ 0 h 5582882"/>
              <a:gd name="connsiteX1" fmla="*/ 9575048 w 9575048"/>
              <a:gd name="connsiteY1" fmla="*/ 0 h 5582882"/>
              <a:gd name="connsiteX2" fmla="*/ 8865365 w 9575048"/>
              <a:gd name="connsiteY2" fmla="*/ 3575713 h 5582882"/>
              <a:gd name="connsiteX3" fmla="*/ 6471991 w 9575048"/>
              <a:gd name="connsiteY3" fmla="*/ 5581934 h 5582882"/>
              <a:gd name="connsiteX4" fmla="*/ 0 w 9575048"/>
              <a:gd name="connsiteY4" fmla="*/ 5581934 h 5582882"/>
              <a:gd name="connsiteX5" fmla="*/ 0 w 9575048"/>
              <a:gd name="connsiteY5" fmla="*/ 0 h 5582882"/>
              <a:gd name="connsiteX0" fmla="*/ 14258 w 9589306"/>
              <a:gd name="connsiteY0" fmla="*/ 0 h 6277970"/>
              <a:gd name="connsiteX1" fmla="*/ 9589306 w 9589306"/>
              <a:gd name="connsiteY1" fmla="*/ 0 h 6277970"/>
              <a:gd name="connsiteX2" fmla="*/ 8879623 w 9589306"/>
              <a:gd name="connsiteY2" fmla="*/ 3575713 h 6277970"/>
              <a:gd name="connsiteX3" fmla="*/ 6486249 w 9589306"/>
              <a:gd name="connsiteY3" fmla="*/ 5581934 h 6277970"/>
              <a:gd name="connsiteX4" fmla="*/ 0 w 9589306"/>
              <a:gd name="connsiteY4" fmla="*/ 6277970 h 6277970"/>
              <a:gd name="connsiteX5" fmla="*/ 14258 w 9589306"/>
              <a:gd name="connsiteY5" fmla="*/ 0 h 6277970"/>
              <a:gd name="connsiteX0" fmla="*/ 14258 w 9589306"/>
              <a:gd name="connsiteY0" fmla="*/ 0 h 6237026"/>
              <a:gd name="connsiteX1" fmla="*/ 9589306 w 9589306"/>
              <a:gd name="connsiteY1" fmla="*/ 0 h 6237026"/>
              <a:gd name="connsiteX2" fmla="*/ 8879623 w 9589306"/>
              <a:gd name="connsiteY2" fmla="*/ 3575713 h 6237026"/>
              <a:gd name="connsiteX3" fmla="*/ 6486249 w 9589306"/>
              <a:gd name="connsiteY3" fmla="*/ 5581934 h 6237026"/>
              <a:gd name="connsiteX4" fmla="*/ 0 w 9589306"/>
              <a:gd name="connsiteY4" fmla="*/ 6237026 h 6237026"/>
              <a:gd name="connsiteX5" fmla="*/ 14258 w 9589306"/>
              <a:gd name="connsiteY5" fmla="*/ 0 h 6237026"/>
              <a:gd name="connsiteX0" fmla="*/ 14258 w 9589306"/>
              <a:gd name="connsiteY0" fmla="*/ 0 h 6237026"/>
              <a:gd name="connsiteX1" fmla="*/ 9589306 w 9589306"/>
              <a:gd name="connsiteY1" fmla="*/ 0 h 6237026"/>
              <a:gd name="connsiteX2" fmla="*/ 8879623 w 9589306"/>
              <a:gd name="connsiteY2" fmla="*/ 3575713 h 6237026"/>
              <a:gd name="connsiteX3" fmla="*/ 6486249 w 9589306"/>
              <a:gd name="connsiteY3" fmla="*/ 5581934 h 6237026"/>
              <a:gd name="connsiteX4" fmla="*/ 0 w 9589306"/>
              <a:gd name="connsiteY4" fmla="*/ 6237026 h 6237026"/>
              <a:gd name="connsiteX5" fmla="*/ 14258 w 9589306"/>
              <a:gd name="connsiteY5" fmla="*/ 0 h 6237026"/>
              <a:gd name="connsiteX0" fmla="*/ 14258 w 9589306"/>
              <a:gd name="connsiteY0" fmla="*/ 0 h 6237026"/>
              <a:gd name="connsiteX1" fmla="*/ 9589306 w 9589306"/>
              <a:gd name="connsiteY1" fmla="*/ 0 h 6237026"/>
              <a:gd name="connsiteX2" fmla="*/ 8879623 w 9589306"/>
              <a:gd name="connsiteY2" fmla="*/ 3575713 h 6237026"/>
              <a:gd name="connsiteX3" fmla="*/ 6486249 w 9589306"/>
              <a:gd name="connsiteY3" fmla="*/ 5581934 h 6237026"/>
              <a:gd name="connsiteX4" fmla="*/ 0 w 9589306"/>
              <a:gd name="connsiteY4" fmla="*/ 6237026 h 6237026"/>
              <a:gd name="connsiteX5" fmla="*/ 14258 w 9589306"/>
              <a:gd name="connsiteY5" fmla="*/ 0 h 6237026"/>
              <a:gd name="connsiteX0" fmla="*/ 14258 w 9589306"/>
              <a:gd name="connsiteY0" fmla="*/ 0 h 6237026"/>
              <a:gd name="connsiteX1" fmla="*/ 9589306 w 9589306"/>
              <a:gd name="connsiteY1" fmla="*/ 0 h 6237026"/>
              <a:gd name="connsiteX2" fmla="*/ 8879623 w 9589306"/>
              <a:gd name="connsiteY2" fmla="*/ 3575713 h 6237026"/>
              <a:gd name="connsiteX3" fmla="*/ 6486249 w 9589306"/>
              <a:gd name="connsiteY3" fmla="*/ 5581934 h 6237026"/>
              <a:gd name="connsiteX4" fmla="*/ 0 w 9589306"/>
              <a:gd name="connsiteY4" fmla="*/ 6237026 h 6237026"/>
              <a:gd name="connsiteX5" fmla="*/ 14258 w 9589306"/>
              <a:gd name="connsiteY5" fmla="*/ 0 h 6237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89306" h="6237026">
                <a:moveTo>
                  <a:pt x="14258" y="0"/>
                </a:moveTo>
                <a:lnTo>
                  <a:pt x="9589306" y="0"/>
                </a:lnTo>
                <a:lnTo>
                  <a:pt x="8879623" y="3575713"/>
                </a:lnTo>
                <a:cubicBezTo>
                  <a:pt x="8571958" y="5034386"/>
                  <a:pt x="7394423" y="5481484"/>
                  <a:pt x="6486249" y="5581934"/>
                </a:cubicBezTo>
                <a:lnTo>
                  <a:pt x="0" y="6237026"/>
                </a:lnTo>
                <a:cubicBezTo>
                  <a:pt x="4753" y="4144369"/>
                  <a:pt x="9505" y="2092657"/>
                  <a:pt x="142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 name="Footer Placeholder 4"/>
          <p:cNvSpPr>
            <a:spLocks noGrp="1"/>
          </p:cNvSpPr>
          <p:nvPr>
            <p:ph type="ftr" sz="quarter" idx="11"/>
          </p:nvPr>
        </p:nvSpPr>
        <p:spPr>
          <a:xfrm>
            <a:off x="4165058" y="6472576"/>
            <a:ext cx="3860297" cy="373831"/>
          </a:xfrm>
        </p:spPr>
        <p:txBody>
          <a:bodyPr/>
          <a:lstStyle/>
          <a:p>
            <a:endParaRPr lang="en-US" dirty="0"/>
          </a:p>
        </p:txBody>
      </p:sp>
    </p:spTree>
    <p:extLst>
      <p:ext uri="{BB962C8B-B14F-4D97-AF65-F5344CB8AC3E}">
        <p14:creationId xmlns:p14="http://schemas.microsoft.com/office/powerpoint/2010/main" val="941927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pic>
        <p:nvPicPr>
          <p:cNvPr id="4" name="Picture 3" descr="A person sitting at a table&#10;&#10;Description automatically generated">
            <a:extLst>
              <a:ext uri="{FF2B5EF4-FFF2-40B4-BE49-F238E27FC236}">
                <a16:creationId xmlns:a16="http://schemas.microsoft.com/office/drawing/2014/main" id="{5F15E53F-7E36-41EF-BC60-0ADE72F47A0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42"/>
          <a:stretch/>
        </p:blipFill>
        <p:spPr>
          <a:xfrm>
            <a:off x="-1" y="-1"/>
            <a:ext cx="12190413" cy="7021513"/>
          </a:xfrm>
          <a:prstGeom prst="rect">
            <a:avLst/>
          </a:prstGeom>
        </p:spPr>
      </p:pic>
      <p:sp>
        <p:nvSpPr>
          <p:cNvPr id="6" name="Freeform 130">
            <a:extLst>
              <a:ext uri="{FF2B5EF4-FFF2-40B4-BE49-F238E27FC236}">
                <a16:creationId xmlns:a16="http://schemas.microsoft.com/office/drawing/2014/main" id="{D27C6DF0-62FE-4CD4-9FFA-FB51A94D5924}"/>
              </a:ext>
            </a:extLst>
          </p:cNvPr>
          <p:cNvSpPr>
            <a:spLocks noEditPoints="1"/>
          </p:cNvSpPr>
          <p:nvPr userDrawn="1"/>
        </p:nvSpPr>
        <p:spPr bwMode="auto">
          <a:xfrm flipH="1">
            <a:off x="-7968" y="-1"/>
            <a:ext cx="12190413" cy="7021513"/>
          </a:xfrm>
          <a:prstGeom prst="rect">
            <a:avLst/>
          </a:prstGeom>
          <a:gradFill flip="none" rotWithShape="1">
            <a:gsLst>
              <a:gs pos="9000">
                <a:srgbClr val="00B0F0">
                  <a:alpha val="80000"/>
                </a:srgbClr>
              </a:gs>
              <a:gs pos="100000">
                <a:srgbClr val="7030A0">
                  <a:alpha val="89000"/>
                </a:srgbClr>
              </a:gs>
            </a:gsLst>
            <a:lin ang="15000000" scaled="0"/>
            <a:tileRect/>
          </a:gradFill>
          <a:ln>
            <a:noFill/>
          </a:ln>
        </p:spPr>
        <p:txBody>
          <a:bodyPr vert="horz" wrap="square" lIns="91440" tIns="45720" rIns="91440" bIns="45720" numCol="1" anchor="t" anchorCtr="0" compatLnSpc="1">
            <a:prstTxWarp prst="textNoShape">
              <a:avLst/>
            </a:prstTxWarp>
          </a:bodyPr>
          <a:lstStyle/>
          <a:p>
            <a:endParaRPr lang="en-US" dirty="0">
              <a:gradFill>
                <a:gsLst>
                  <a:gs pos="0">
                    <a:srgbClr val="92D050">
                      <a:alpha val="50000"/>
                    </a:srgbClr>
                  </a:gs>
                  <a:gs pos="100000">
                    <a:srgbClr val="00B0F0">
                      <a:alpha val="65000"/>
                    </a:srgbClr>
                  </a:gs>
                </a:gsLst>
                <a:lin ang="18900000" scaled="1"/>
              </a:gradFill>
            </a:endParaRPr>
          </a:p>
        </p:txBody>
      </p:sp>
      <p:sp>
        <p:nvSpPr>
          <p:cNvPr id="7" name="Rectangle 7">
            <a:extLst>
              <a:ext uri="{FF2B5EF4-FFF2-40B4-BE49-F238E27FC236}">
                <a16:creationId xmlns:a16="http://schemas.microsoft.com/office/drawing/2014/main" id="{B26C8D9C-7393-4BA3-A1C9-C4C131B0A663}"/>
              </a:ext>
            </a:extLst>
          </p:cNvPr>
          <p:cNvSpPr/>
          <p:nvPr userDrawn="1"/>
        </p:nvSpPr>
        <p:spPr>
          <a:xfrm>
            <a:off x="-21615" y="0"/>
            <a:ext cx="9315739" cy="6237027"/>
          </a:xfrm>
          <a:custGeom>
            <a:avLst/>
            <a:gdLst>
              <a:gd name="connsiteX0" fmla="*/ 0 w 9575048"/>
              <a:gd name="connsiteY0" fmla="*/ 0 h 5581934"/>
              <a:gd name="connsiteX1" fmla="*/ 9575048 w 9575048"/>
              <a:gd name="connsiteY1" fmla="*/ 0 h 5581934"/>
              <a:gd name="connsiteX2" fmla="*/ 9575048 w 9575048"/>
              <a:gd name="connsiteY2" fmla="*/ 5581934 h 5581934"/>
              <a:gd name="connsiteX3" fmla="*/ 0 w 9575048"/>
              <a:gd name="connsiteY3" fmla="*/ 5581934 h 5581934"/>
              <a:gd name="connsiteX4" fmla="*/ 0 w 9575048"/>
              <a:gd name="connsiteY4" fmla="*/ 0 h 5581934"/>
              <a:gd name="connsiteX0" fmla="*/ 0 w 9575048"/>
              <a:gd name="connsiteY0" fmla="*/ 0 h 5581934"/>
              <a:gd name="connsiteX1" fmla="*/ 9575048 w 9575048"/>
              <a:gd name="connsiteY1" fmla="*/ 0 h 5581934"/>
              <a:gd name="connsiteX2" fmla="*/ 7227633 w 9575048"/>
              <a:gd name="connsiteY2" fmla="*/ 5581934 h 5581934"/>
              <a:gd name="connsiteX3" fmla="*/ 0 w 9575048"/>
              <a:gd name="connsiteY3" fmla="*/ 5581934 h 5581934"/>
              <a:gd name="connsiteX4" fmla="*/ 0 w 9575048"/>
              <a:gd name="connsiteY4" fmla="*/ 0 h 5581934"/>
              <a:gd name="connsiteX0" fmla="*/ 0 w 9575048"/>
              <a:gd name="connsiteY0" fmla="*/ 0 h 5581934"/>
              <a:gd name="connsiteX1" fmla="*/ 9575048 w 9575048"/>
              <a:gd name="connsiteY1" fmla="*/ 0 h 5581934"/>
              <a:gd name="connsiteX2" fmla="*/ 8196624 w 9575048"/>
              <a:gd name="connsiteY2" fmla="*/ 3193576 h 5581934"/>
              <a:gd name="connsiteX3" fmla="*/ 7227633 w 9575048"/>
              <a:gd name="connsiteY3" fmla="*/ 5581934 h 5581934"/>
              <a:gd name="connsiteX4" fmla="*/ 0 w 9575048"/>
              <a:gd name="connsiteY4" fmla="*/ 5581934 h 5581934"/>
              <a:gd name="connsiteX5" fmla="*/ 0 w 9575048"/>
              <a:gd name="connsiteY5" fmla="*/ 0 h 5581934"/>
              <a:gd name="connsiteX0" fmla="*/ 0 w 9575048"/>
              <a:gd name="connsiteY0" fmla="*/ 0 h 5581934"/>
              <a:gd name="connsiteX1" fmla="*/ 9575048 w 9575048"/>
              <a:gd name="connsiteY1" fmla="*/ 0 h 5581934"/>
              <a:gd name="connsiteX2" fmla="*/ 8797126 w 9575048"/>
              <a:gd name="connsiteY2" fmla="*/ 3575713 h 5581934"/>
              <a:gd name="connsiteX3" fmla="*/ 7227633 w 9575048"/>
              <a:gd name="connsiteY3" fmla="*/ 5581934 h 5581934"/>
              <a:gd name="connsiteX4" fmla="*/ 0 w 9575048"/>
              <a:gd name="connsiteY4" fmla="*/ 5581934 h 5581934"/>
              <a:gd name="connsiteX5" fmla="*/ 0 w 9575048"/>
              <a:gd name="connsiteY5" fmla="*/ 0 h 5581934"/>
              <a:gd name="connsiteX0" fmla="*/ 0 w 9575048"/>
              <a:gd name="connsiteY0" fmla="*/ 0 h 5581934"/>
              <a:gd name="connsiteX1" fmla="*/ 9575048 w 9575048"/>
              <a:gd name="connsiteY1" fmla="*/ 0 h 5581934"/>
              <a:gd name="connsiteX2" fmla="*/ 8797126 w 9575048"/>
              <a:gd name="connsiteY2" fmla="*/ 3575713 h 5581934"/>
              <a:gd name="connsiteX3" fmla="*/ 7227633 w 9575048"/>
              <a:gd name="connsiteY3" fmla="*/ 5581934 h 5581934"/>
              <a:gd name="connsiteX4" fmla="*/ 0 w 9575048"/>
              <a:gd name="connsiteY4" fmla="*/ 5581934 h 5581934"/>
              <a:gd name="connsiteX5" fmla="*/ 0 w 9575048"/>
              <a:gd name="connsiteY5" fmla="*/ 0 h 5581934"/>
              <a:gd name="connsiteX0" fmla="*/ 0 w 9575048"/>
              <a:gd name="connsiteY0" fmla="*/ 0 h 5584595"/>
              <a:gd name="connsiteX1" fmla="*/ 9575048 w 9575048"/>
              <a:gd name="connsiteY1" fmla="*/ 0 h 5584595"/>
              <a:gd name="connsiteX2" fmla="*/ 8797126 w 9575048"/>
              <a:gd name="connsiteY2" fmla="*/ 3575713 h 5584595"/>
              <a:gd name="connsiteX3" fmla="*/ 7227633 w 9575048"/>
              <a:gd name="connsiteY3" fmla="*/ 5581934 h 5584595"/>
              <a:gd name="connsiteX4" fmla="*/ 0 w 9575048"/>
              <a:gd name="connsiteY4" fmla="*/ 5581934 h 5584595"/>
              <a:gd name="connsiteX5" fmla="*/ 0 w 9575048"/>
              <a:gd name="connsiteY5" fmla="*/ 0 h 5584595"/>
              <a:gd name="connsiteX0" fmla="*/ 0 w 9575048"/>
              <a:gd name="connsiteY0" fmla="*/ 0 h 5584595"/>
              <a:gd name="connsiteX1" fmla="*/ 9575048 w 9575048"/>
              <a:gd name="connsiteY1" fmla="*/ 0 h 5584595"/>
              <a:gd name="connsiteX2" fmla="*/ 8797126 w 9575048"/>
              <a:gd name="connsiteY2" fmla="*/ 3575713 h 5584595"/>
              <a:gd name="connsiteX3" fmla="*/ 7227633 w 9575048"/>
              <a:gd name="connsiteY3" fmla="*/ 5581934 h 5584595"/>
              <a:gd name="connsiteX4" fmla="*/ 0 w 9575048"/>
              <a:gd name="connsiteY4" fmla="*/ 5581934 h 5584595"/>
              <a:gd name="connsiteX5" fmla="*/ 0 w 9575048"/>
              <a:gd name="connsiteY5" fmla="*/ 0 h 5584595"/>
              <a:gd name="connsiteX0" fmla="*/ 0 w 9575048"/>
              <a:gd name="connsiteY0" fmla="*/ 0 h 5584595"/>
              <a:gd name="connsiteX1" fmla="*/ 9575048 w 9575048"/>
              <a:gd name="connsiteY1" fmla="*/ 0 h 5584595"/>
              <a:gd name="connsiteX2" fmla="*/ 8865365 w 9575048"/>
              <a:gd name="connsiteY2" fmla="*/ 3575713 h 5584595"/>
              <a:gd name="connsiteX3" fmla="*/ 7227633 w 9575048"/>
              <a:gd name="connsiteY3" fmla="*/ 5581934 h 5584595"/>
              <a:gd name="connsiteX4" fmla="*/ 0 w 9575048"/>
              <a:gd name="connsiteY4" fmla="*/ 5581934 h 5584595"/>
              <a:gd name="connsiteX5" fmla="*/ 0 w 9575048"/>
              <a:gd name="connsiteY5" fmla="*/ 0 h 5584595"/>
              <a:gd name="connsiteX0" fmla="*/ 0 w 9575048"/>
              <a:gd name="connsiteY0" fmla="*/ 0 h 5582882"/>
              <a:gd name="connsiteX1" fmla="*/ 9575048 w 9575048"/>
              <a:gd name="connsiteY1" fmla="*/ 0 h 5582882"/>
              <a:gd name="connsiteX2" fmla="*/ 8865365 w 9575048"/>
              <a:gd name="connsiteY2" fmla="*/ 3575713 h 5582882"/>
              <a:gd name="connsiteX3" fmla="*/ 7227633 w 9575048"/>
              <a:gd name="connsiteY3" fmla="*/ 5581934 h 5582882"/>
              <a:gd name="connsiteX4" fmla="*/ 0 w 9575048"/>
              <a:gd name="connsiteY4" fmla="*/ 5581934 h 5582882"/>
              <a:gd name="connsiteX5" fmla="*/ 0 w 9575048"/>
              <a:gd name="connsiteY5" fmla="*/ 0 h 5582882"/>
              <a:gd name="connsiteX0" fmla="*/ 0 w 9575048"/>
              <a:gd name="connsiteY0" fmla="*/ 0 h 5582882"/>
              <a:gd name="connsiteX1" fmla="*/ 9575048 w 9575048"/>
              <a:gd name="connsiteY1" fmla="*/ 0 h 5582882"/>
              <a:gd name="connsiteX2" fmla="*/ 8865365 w 9575048"/>
              <a:gd name="connsiteY2" fmla="*/ 3575713 h 5582882"/>
              <a:gd name="connsiteX3" fmla="*/ 6471991 w 9575048"/>
              <a:gd name="connsiteY3" fmla="*/ 5581934 h 5582882"/>
              <a:gd name="connsiteX4" fmla="*/ 0 w 9575048"/>
              <a:gd name="connsiteY4" fmla="*/ 5581934 h 5582882"/>
              <a:gd name="connsiteX5" fmla="*/ 0 w 9575048"/>
              <a:gd name="connsiteY5" fmla="*/ 0 h 5582882"/>
              <a:gd name="connsiteX0" fmla="*/ 14258 w 9589306"/>
              <a:gd name="connsiteY0" fmla="*/ 0 h 6277970"/>
              <a:gd name="connsiteX1" fmla="*/ 9589306 w 9589306"/>
              <a:gd name="connsiteY1" fmla="*/ 0 h 6277970"/>
              <a:gd name="connsiteX2" fmla="*/ 8879623 w 9589306"/>
              <a:gd name="connsiteY2" fmla="*/ 3575713 h 6277970"/>
              <a:gd name="connsiteX3" fmla="*/ 6486249 w 9589306"/>
              <a:gd name="connsiteY3" fmla="*/ 5581934 h 6277970"/>
              <a:gd name="connsiteX4" fmla="*/ 0 w 9589306"/>
              <a:gd name="connsiteY4" fmla="*/ 6277970 h 6277970"/>
              <a:gd name="connsiteX5" fmla="*/ 14258 w 9589306"/>
              <a:gd name="connsiteY5" fmla="*/ 0 h 6277970"/>
              <a:gd name="connsiteX0" fmla="*/ 14258 w 9589306"/>
              <a:gd name="connsiteY0" fmla="*/ 0 h 6237026"/>
              <a:gd name="connsiteX1" fmla="*/ 9589306 w 9589306"/>
              <a:gd name="connsiteY1" fmla="*/ 0 h 6237026"/>
              <a:gd name="connsiteX2" fmla="*/ 8879623 w 9589306"/>
              <a:gd name="connsiteY2" fmla="*/ 3575713 h 6237026"/>
              <a:gd name="connsiteX3" fmla="*/ 6486249 w 9589306"/>
              <a:gd name="connsiteY3" fmla="*/ 5581934 h 6237026"/>
              <a:gd name="connsiteX4" fmla="*/ 0 w 9589306"/>
              <a:gd name="connsiteY4" fmla="*/ 6237026 h 6237026"/>
              <a:gd name="connsiteX5" fmla="*/ 14258 w 9589306"/>
              <a:gd name="connsiteY5" fmla="*/ 0 h 6237026"/>
              <a:gd name="connsiteX0" fmla="*/ 14258 w 9589306"/>
              <a:gd name="connsiteY0" fmla="*/ 0 h 6237026"/>
              <a:gd name="connsiteX1" fmla="*/ 9589306 w 9589306"/>
              <a:gd name="connsiteY1" fmla="*/ 0 h 6237026"/>
              <a:gd name="connsiteX2" fmla="*/ 8879623 w 9589306"/>
              <a:gd name="connsiteY2" fmla="*/ 3575713 h 6237026"/>
              <a:gd name="connsiteX3" fmla="*/ 6486249 w 9589306"/>
              <a:gd name="connsiteY3" fmla="*/ 5581934 h 6237026"/>
              <a:gd name="connsiteX4" fmla="*/ 0 w 9589306"/>
              <a:gd name="connsiteY4" fmla="*/ 6237026 h 6237026"/>
              <a:gd name="connsiteX5" fmla="*/ 14258 w 9589306"/>
              <a:gd name="connsiteY5" fmla="*/ 0 h 6237026"/>
              <a:gd name="connsiteX0" fmla="*/ 14258 w 9589306"/>
              <a:gd name="connsiteY0" fmla="*/ 0 h 6237026"/>
              <a:gd name="connsiteX1" fmla="*/ 9589306 w 9589306"/>
              <a:gd name="connsiteY1" fmla="*/ 0 h 6237026"/>
              <a:gd name="connsiteX2" fmla="*/ 8879623 w 9589306"/>
              <a:gd name="connsiteY2" fmla="*/ 3575713 h 6237026"/>
              <a:gd name="connsiteX3" fmla="*/ 6486249 w 9589306"/>
              <a:gd name="connsiteY3" fmla="*/ 5581934 h 6237026"/>
              <a:gd name="connsiteX4" fmla="*/ 0 w 9589306"/>
              <a:gd name="connsiteY4" fmla="*/ 6237026 h 6237026"/>
              <a:gd name="connsiteX5" fmla="*/ 14258 w 9589306"/>
              <a:gd name="connsiteY5" fmla="*/ 0 h 6237026"/>
              <a:gd name="connsiteX0" fmla="*/ 14258 w 9589306"/>
              <a:gd name="connsiteY0" fmla="*/ 0 h 6237026"/>
              <a:gd name="connsiteX1" fmla="*/ 9589306 w 9589306"/>
              <a:gd name="connsiteY1" fmla="*/ 0 h 6237026"/>
              <a:gd name="connsiteX2" fmla="*/ 8879623 w 9589306"/>
              <a:gd name="connsiteY2" fmla="*/ 3575713 h 6237026"/>
              <a:gd name="connsiteX3" fmla="*/ 6486249 w 9589306"/>
              <a:gd name="connsiteY3" fmla="*/ 5581934 h 6237026"/>
              <a:gd name="connsiteX4" fmla="*/ 0 w 9589306"/>
              <a:gd name="connsiteY4" fmla="*/ 6237026 h 6237026"/>
              <a:gd name="connsiteX5" fmla="*/ 14258 w 9589306"/>
              <a:gd name="connsiteY5" fmla="*/ 0 h 6237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89306" h="6237026">
                <a:moveTo>
                  <a:pt x="14258" y="0"/>
                </a:moveTo>
                <a:lnTo>
                  <a:pt x="9589306" y="0"/>
                </a:lnTo>
                <a:lnTo>
                  <a:pt x="8879623" y="3575713"/>
                </a:lnTo>
                <a:cubicBezTo>
                  <a:pt x="8571958" y="5034386"/>
                  <a:pt x="7394423" y="5481484"/>
                  <a:pt x="6486249" y="5581934"/>
                </a:cubicBezTo>
                <a:lnTo>
                  <a:pt x="0" y="6237026"/>
                </a:lnTo>
                <a:cubicBezTo>
                  <a:pt x="4753" y="4144369"/>
                  <a:pt x="9505" y="2092657"/>
                  <a:pt x="14258" y="0"/>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 name="Footer Placeholder 4"/>
          <p:cNvSpPr>
            <a:spLocks noGrp="1"/>
          </p:cNvSpPr>
          <p:nvPr>
            <p:ph type="ftr" sz="quarter" idx="11"/>
          </p:nvPr>
        </p:nvSpPr>
        <p:spPr>
          <a:xfrm>
            <a:off x="4165058" y="6472576"/>
            <a:ext cx="3860297" cy="373831"/>
          </a:xfrm>
        </p:spPr>
        <p:txBody>
          <a:bodyPr/>
          <a:lstStyle/>
          <a:p>
            <a:endParaRPr lang="en-US" dirty="0"/>
          </a:p>
        </p:txBody>
      </p:sp>
    </p:spTree>
    <p:extLst>
      <p:ext uri="{BB962C8B-B14F-4D97-AF65-F5344CB8AC3E}">
        <p14:creationId xmlns:p14="http://schemas.microsoft.com/office/powerpoint/2010/main" val="3866017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800">
                <a:solidFill>
                  <a:srgbClr val="E08B0E"/>
                </a:solidFill>
                <a:effectLst/>
              </a:defRPr>
            </a:lvl1pPr>
          </a:lstStyle>
          <a:p>
            <a:r>
              <a:rPr lang="en-US"/>
              <a:t>Click to edit Master title style</a:t>
            </a:r>
          </a:p>
        </p:txBody>
      </p:sp>
      <p:sp>
        <p:nvSpPr>
          <p:cNvPr id="3" name="Content Placeholder 2"/>
          <p:cNvSpPr>
            <a:spLocks noGrp="1"/>
          </p:cNvSpPr>
          <p:nvPr>
            <p:ph idx="1"/>
          </p:nvPr>
        </p:nvSpPr>
        <p:spPr/>
        <p:txBody>
          <a:bodyPr>
            <a:normAutofit/>
          </a:bodyPr>
          <a:lstStyle>
            <a:lvl1pPr>
              <a:spcBef>
                <a:spcPts val="807"/>
              </a:spcBef>
              <a:defRPr sz="2400"/>
            </a:lvl1pPr>
            <a:lvl2pPr>
              <a:spcBef>
                <a:spcPts val="0"/>
              </a:spcBef>
              <a:defRPr sz="2200"/>
            </a:lvl2pPr>
            <a:lvl3pPr>
              <a:spcBef>
                <a:spcPts val="0"/>
              </a:spcBef>
              <a:defRPr sz="1900"/>
            </a:lvl3pPr>
            <a:lvl4pPr>
              <a:spcBef>
                <a:spcPts val="0"/>
              </a:spcBef>
              <a:defRPr sz="1600"/>
            </a:lvl4pPr>
            <a:lvl5pPr>
              <a:spcBef>
                <a:spcPts val="0"/>
              </a:spcBef>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1373890" y="6425474"/>
            <a:ext cx="816523" cy="373831"/>
          </a:xfrm>
          <a:prstGeom prst="rect">
            <a:avLst/>
          </a:prstGeom>
        </p:spPr>
        <p:txBody>
          <a:bodyPr/>
          <a:lstStyle/>
          <a:p>
            <a:fld id="{45B4EEE1-F3A5-4F92-8C13-26FA1C14643B}" type="slidenum">
              <a:rPr lang="en-US" smtClean="0"/>
              <a:t>‹#›</a:t>
            </a:fld>
            <a:endParaRPr lang="en-US" dirty="0"/>
          </a:p>
        </p:txBody>
      </p:sp>
    </p:spTree>
    <p:extLst>
      <p:ext uri="{BB962C8B-B14F-4D97-AF65-F5344CB8AC3E}">
        <p14:creationId xmlns:p14="http://schemas.microsoft.com/office/powerpoint/2010/main" val="1979593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59" y="4511974"/>
            <a:ext cx="10361851" cy="139455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59" y="2976017"/>
            <a:ext cx="10361851" cy="1535955"/>
          </a:xfrm>
        </p:spPr>
        <p:txBody>
          <a:bodyPr anchor="b"/>
          <a:lstStyle>
            <a:lvl1pPr marL="0" indent="0">
              <a:buNone/>
              <a:defRPr sz="2700">
                <a:solidFill>
                  <a:schemeClr val="tx1">
                    <a:tint val="75000"/>
                  </a:schemeClr>
                </a:solidFill>
              </a:defRPr>
            </a:lvl1pPr>
            <a:lvl2pPr marL="614751" indent="0">
              <a:buNone/>
              <a:defRPr sz="2400">
                <a:solidFill>
                  <a:schemeClr val="tx1">
                    <a:tint val="75000"/>
                  </a:schemeClr>
                </a:solidFill>
              </a:defRPr>
            </a:lvl2pPr>
            <a:lvl3pPr marL="1229502" indent="0">
              <a:buNone/>
              <a:defRPr sz="2200">
                <a:solidFill>
                  <a:schemeClr val="tx1">
                    <a:tint val="75000"/>
                  </a:schemeClr>
                </a:solidFill>
              </a:defRPr>
            </a:lvl3pPr>
            <a:lvl4pPr marL="1844253" indent="0">
              <a:buNone/>
              <a:defRPr sz="1900">
                <a:solidFill>
                  <a:schemeClr val="tx1">
                    <a:tint val="75000"/>
                  </a:schemeClr>
                </a:solidFill>
              </a:defRPr>
            </a:lvl4pPr>
            <a:lvl5pPr marL="2459004" indent="0">
              <a:buNone/>
              <a:defRPr sz="1900">
                <a:solidFill>
                  <a:schemeClr val="tx1">
                    <a:tint val="75000"/>
                  </a:schemeClr>
                </a:solidFill>
              </a:defRPr>
            </a:lvl5pPr>
            <a:lvl6pPr marL="3073756" indent="0">
              <a:buNone/>
              <a:defRPr sz="1900">
                <a:solidFill>
                  <a:schemeClr val="tx1">
                    <a:tint val="75000"/>
                  </a:schemeClr>
                </a:solidFill>
              </a:defRPr>
            </a:lvl6pPr>
            <a:lvl7pPr marL="3688507" indent="0">
              <a:buNone/>
              <a:defRPr sz="1900">
                <a:solidFill>
                  <a:schemeClr val="tx1">
                    <a:tint val="75000"/>
                  </a:schemeClr>
                </a:solidFill>
              </a:defRPr>
            </a:lvl7pPr>
            <a:lvl8pPr marL="4303258" indent="0">
              <a:buNone/>
              <a:defRPr sz="1900">
                <a:solidFill>
                  <a:schemeClr val="tx1">
                    <a:tint val="75000"/>
                  </a:schemeClr>
                </a:solidFill>
              </a:defRPr>
            </a:lvl8pPr>
            <a:lvl9pPr marL="4918009"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1373890" y="6425474"/>
            <a:ext cx="816523" cy="373831"/>
          </a:xfrm>
          <a:prstGeom prst="rect">
            <a:avLst/>
          </a:prstGeom>
        </p:spPr>
        <p:txBody>
          <a:bodyPr/>
          <a:lstStyle/>
          <a:p>
            <a:fld id="{45B4EEE1-F3A5-4F92-8C13-26FA1C14643B}" type="slidenum">
              <a:rPr lang="en-US" smtClean="0"/>
              <a:t>‹#›</a:t>
            </a:fld>
            <a:endParaRPr lang="en-US" dirty="0"/>
          </a:p>
        </p:txBody>
      </p:sp>
    </p:spTree>
    <p:extLst>
      <p:ext uri="{BB962C8B-B14F-4D97-AF65-F5344CB8AC3E}">
        <p14:creationId xmlns:p14="http://schemas.microsoft.com/office/powerpoint/2010/main" val="3329083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1" y="1228766"/>
            <a:ext cx="5384099" cy="3474998"/>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3" y="1228766"/>
            <a:ext cx="5384099" cy="3474998"/>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1373890" y="6425474"/>
            <a:ext cx="816523" cy="373831"/>
          </a:xfrm>
          <a:prstGeom prst="rect">
            <a:avLst/>
          </a:prstGeom>
        </p:spPr>
        <p:txBody>
          <a:bodyPr/>
          <a:lstStyle/>
          <a:p>
            <a:fld id="{45B4EEE1-F3A5-4F92-8C13-26FA1C14643B}" type="slidenum">
              <a:rPr lang="en-US" smtClean="0"/>
              <a:t>‹#›</a:t>
            </a:fld>
            <a:endParaRPr lang="en-US" dirty="0"/>
          </a:p>
        </p:txBody>
      </p:sp>
    </p:spTree>
    <p:extLst>
      <p:ext uri="{BB962C8B-B14F-4D97-AF65-F5344CB8AC3E}">
        <p14:creationId xmlns:p14="http://schemas.microsoft.com/office/powerpoint/2010/main" val="2520905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21" y="281187"/>
            <a:ext cx="10971372" cy="1170252"/>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1" y="1571715"/>
            <a:ext cx="5386216" cy="655016"/>
          </a:xfrm>
        </p:spPr>
        <p:txBody>
          <a:bodyPr anchor="b"/>
          <a:lstStyle>
            <a:lvl1pPr marL="0" indent="0">
              <a:buNone/>
              <a:defRPr sz="3200" b="1"/>
            </a:lvl1pPr>
            <a:lvl2pPr marL="614751" indent="0">
              <a:buNone/>
              <a:defRPr sz="2700" b="1"/>
            </a:lvl2pPr>
            <a:lvl3pPr marL="1229502" indent="0">
              <a:buNone/>
              <a:defRPr sz="2400" b="1"/>
            </a:lvl3pPr>
            <a:lvl4pPr marL="1844253" indent="0">
              <a:buNone/>
              <a:defRPr sz="2200" b="1"/>
            </a:lvl4pPr>
            <a:lvl5pPr marL="2459004" indent="0">
              <a:buNone/>
              <a:defRPr sz="2200" b="1"/>
            </a:lvl5pPr>
            <a:lvl6pPr marL="3073756" indent="0">
              <a:buNone/>
              <a:defRPr sz="2200" b="1"/>
            </a:lvl6pPr>
            <a:lvl7pPr marL="3688507" indent="0">
              <a:buNone/>
              <a:defRPr sz="2200" b="1"/>
            </a:lvl7pPr>
            <a:lvl8pPr marL="4303258" indent="0">
              <a:buNone/>
              <a:defRPr sz="2200" b="1"/>
            </a:lvl8pPr>
            <a:lvl9pPr marL="4918009"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1" y="2226730"/>
            <a:ext cx="5386216" cy="4045497"/>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2" y="1571715"/>
            <a:ext cx="5388332" cy="655016"/>
          </a:xfrm>
        </p:spPr>
        <p:txBody>
          <a:bodyPr anchor="b"/>
          <a:lstStyle>
            <a:lvl1pPr marL="0" indent="0">
              <a:buNone/>
              <a:defRPr sz="3200" b="1"/>
            </a:lvl1pPr>
            <a:lvl2pPr marL="614751" indent="0">
              <a:buNone/>
              <a:defRPr sz="2700" b="1"/>
            </a:lvl2pPr>
            <a:lvl3pPr marL="1229502" indent="0">
              <a:buNone/>
              <a:defRPr sz="2400" b="1"/>
            </a:lvl3pPr>
            <a:lvl4pPr marL="1844253" indent="0">
              <a:buNone/>
              <a:defRPr sz="2200" b="1"/>
            </a:lvl4pPr>
            <a:lvl5pPr marL="2459004" indent="0">
              <a:buNone/>
              <a:defRPr sz="2200" b="1"/>
            </a:lvl5pPr>
            <a:lvl6pPr marL="3073756" indent="0">
              <a:buNone/>
              <a:defRPr sz="2200" b="1"/>
            </a:lvl6pPr>
            <a:lvl7pPr marL="3688507" indent="0">
              <a:buNone/>
              <a:defRPr sz="2200" b="1"/>
            </a:lvl7pPr>
            <a:lvl8pPr marL="4303258" indent="0">
              <a:buNone/>
              <a:defRPr sz="2200" b="1"/>
            </a:lvl8pPr>
            <a:lvl9pPr marL="4918009"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2" y="2226730"/>
            <a:ext cx="5388332" cy="4045497"/>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11373890" y="6425474"/>
            <a:ext cx="816523" cy="373831"/>
          </a:xfrm>
          <a:prstGeom prst="rect">
            <a:avLst/>
          </a:prstGeom>
        </p:spPr>
        <p:txBody>
          <a:bodyPr/>
          <a:lstStyle/>
          <a:p>
            <a:fld id="{45B4EEE1-F3A5-4F92-8C13-26FA1C14643B}" type="slidenum">
              <a:rPr lang="en-US" smtClean="0"/>
              <a:t>‹#›</a:t>
            </a:fld>
            <a:endParaRPr lang="en-US" dirty="0"/>
          </a:p>
        </p:txBody>
      </p:sp>
    </p:spTree>
    <p:extLst>
      <p:ext uri="{BB962C8B-B14F-4D97-AF65-F5344CB8AC3E}">
        <p14:creationId xmlns:p14="http://schemas.microsoft.com/office/powerpoint/2010/main" val="991046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a:xfrm>
            <a:off x="11373890" y="6425474"/>
            <a:ext cx="816523" cy="373831"/>
          </a:xfrm>
          <a:prstGeom prst="rect">
            <a:avLst/>
          </a:prstGeom>
        </p:spPr>
        <p:txBody>
          <a:bodyPr/>
          <a:lstStyle/>
          <a:p>
            <a:fld id="{45B4EEE1-F3A5-4F92-8C13-26FA1C14643B}" type="slidenum">
              <a:rPr lang="en-US" smtClean="0"/>
              <a:t>‹#›</a:t>
            </a:fld>
            <a:endParaRPr lang="en-US" dirty="0"/>
          </a:p>
        </p:txBody>
      </p:sp>
    </p:spTree>
    <p:extLst>
      <p:ext uri="{BB962C8B-B14F-4D97-AF65-F5344CB8AC3E}">
        <p14:creationId xmlns:p14="http://schemas.microsoft.com/office/powerpoint/2010/main" val="37603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81187"/>
            <a:ext cx="10971372" cy="798397"/>
          </a:xfrm>
          <a:prstGeom prst="rect">
            <a:avLst/>
          </a:prstGeom>
        </p:spPr>
        <p:txBody>
          <a:bodyPr vert="horz" lIns="122950" tIns="61475" rIns="122950" bIns="61475" rtlCol="0" anchor="ctr">
            <a:normAutofit/>
          </a:bodyPr>
          <a:lstStyle/>
          <a:p>
            <a:r>
              <a:rPr lang="en-US"/>
              <a:t>Click to edit Master title style</a:t>
            </a:r>
          </a:p>
        </p:txBody>
      </p:sp>
      <p:sp>
        <p:nvSpPr>
          <p:cNvPr id="3" name="Text Placeholder 2"/>
          <p:cNvSpPr>
            <a:spLocks noGrp="1"/>
          </p:cNvSpPr>
          <p:nvPr>
            <p:ph type="body" idx="1"/>
          </p:nvPr>
        </p:nvSpPr>
        <p:spPr>
          <a:xfrm>
            <a:off x="609521" y="1304497"/>
            <a:ext cx="10971372" cy="4967731"/>
          </a:xfrm>
          <a:prstGeom prst="rect">
            <a:avLst/>
          </a:prstGeom>
        </p:spPr>
        <p:txBody>
          <a:bodyPr vert="horz" lIns="122950" tIns="61475" rIns="122950" bIns="61475"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521" y="6507903"/>
            <a:ext cx="2844430" cy="373831"/>
          </a:xfrm>
          <a:prstGeom prst="rect">
            <a:avLst/>
          </a:prstGeom>
        </p:spPr>
        <p:txBody>
          <a:bodyPr vert="horz" lIns="122950" tIns="61475" rIns="122950" bIns="61475" rtlCol="0" anchor="ctr"/>
          <a:lstStyle>
            <a:lvl1pPr algn="l">
              <a:defRPr sz="16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211057" y="6437250"/>
            <a:ext cx="3860297" cy="373831"/>
          </a:xfrm>
          <a:prstGeom prst="rect">
            <a:avLst/>
          </a:prstGeom>
        </p:spPr>
        <p:txBody>
          <a:bodyPr vert="horz" lIns="122950" tIns="61475" rIns="122950" bIns="61475" rtlCol="0" anchor="ctr"/>
          <a:lstStyle>
            <a:lvl1pPr algn="ctr">
              <a:defRPr sz="16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1373890" y="6425474"/>
            <a:ext cx="816523" cy="373831"/>
          </a:xfrm>
          <a:prstGeom prst="rect">
            <a:avLst/>
          </a:prstGeom>
        </p:spPr>
        <p:txBody>
          <a:bodyPr vert="horz" lIns="122950" tIns="61475" rIns="122950" bIns="61475" rtlCol="0" anchor="ctr"/>
          <a:lstStyle>
            <a:lvl1pPr algn="ctr">
              <a:defRPr sz="1600">
                <a:solidFill>
                  <a:srgbClr val="0070C0"/>
                </a:solidFill>
                <a:latin typeface="Franklin Gothic Book" panose="020B0503020102020204" pitchFamily="34" charset="0"/>
                <a:ea typeface="Roboto" pitchFamily="2" charset="0"/>
              </a:defRPr>
            </a:lvl1pPr>
          </a:lstStyle>
          <a:p>
            <a:fld id="{45B4EEE1-F3A5-4F92-8C13-26FA1C14643B}" type="slidenum">
              <a:rPr lang="en-US" smtClean="0"/>
              <a:pPr/>
              <a:t>‹#›</a:t>
            </a:fld>
            <a:endParaRPr lang="en-US" dirty="0"/>
          </a:p>
        </p:txBody>
      </p:sp>
    </p:spTree>
    <p:extLst>
      <p:ext uri="{BB962C8B-B14F-4D97-AF65-F5344CB8AC3E}">
        <p14:creationId xmlns:p14="http://schemas.microsoft.com/office/powerpoint/2010/main" val="9434379"/>
      </p:ext>
    </p:extLst>
  </p:cSld>
  <p:clrMap bg1="lt1" tx1="dk1" bg2="lt2" tx2="dk2" accent1="accent1" accent2="accent2" accent3="accent3" accent4="accent4" accent5="accent5" accent6="accent6" hlink="hlink" folHlink="folHlink"/>
  <p:sldLayoutIdLst>
    <p:sldLayoutId id="2147483664" r:id="rId1"/>
    <p:sldLayoutId id="2147483650" r:id="rId2"/>
    <p:sldLayoutId id="2147483665" r:id="rId3"/>
    <p:sldLayoutId id="2147483666" r:id="rId4"/>
    <p:sldLayoutId id="2147483661"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hf hdr="0" ftr="0" dt="0"/>
  <p:txStyles>
    <p:titleStyle>
      <a:lvl1pPr algn="l" defTabSz="1229502" rtl="0" eaLnBrk="1" latinLnBrk="0" hangingPunct="1">
        <a:spcBef>
          <a:spcPct val="0"/>
        </a:spcBef>
        <a:buNone/>
        <a:defRPr sz="3200" kern="1200">
          <a:solidFill>
            <a:schemeClr val="tx1"/>
          </a:solidFill>
          <a:latin typeface="Arial Rounded MT Bold" pitchFamily="34" charset="0"/>
          <a:ea typeface="+mj-ea"/>
          <a:cs typeface="+mj-cs"/>
        </a:defRPr>
      </a:lvl1pPr>
    </p:titleStyle>
    <p:bodyStyle>
      <a:lvl1pPr marL="461063" indent="-461063" algn="l" defTabSz="1229502" rtl="0" eaLnBrk="1" latinLnBrk="0" hangingPunct="1">
        <a:spcBef>
          <a:spcPts val="807"/>
        </a:spcBef>
        <a:buFont typeface="Arial" pitchFamily="34" charset="0"/>
        <a:buChar char="•"/>
        <a:defRPr sz="1900" kern="1200">
          <a:solidFill>
            <a:schemeClr val="tx1"/>
          </a:solidFill>
          <a:latin typeface="Arial Rounded MT" pitchFamily="2" charset="0"/>
          <a:ea typeface="+mn-ea"/>
          <a:cs typeface="+mn-cs"/>
        </a:defRPr>
      </a:lvl1pPr>
      <a:lvl2pPr marL="998971" indent="-384219" algn="l" defTabSz="1229502" rtl="0" eaLnBrk="1" latinLnBrk="0" hangingPunct="1">
        <a:spcBef>
          <a:spcPts val="807"/>
        </a:spcBef>
        <a:buFont typeface="Arial" pitchFamily="34" charset="0"/>
        <a:buChar char="–"/>
        <a:defRPr sz="1600" kern="1200">
          <a:solidFill>
            <a:schemeClr val="tx1"/>
          </a:solidFill>
          <a:latin typeface="Arial Rounded MT" pitchFamily="2" charset="0"/>
          <a:ea typeface="+mn-ea"/>
          <a:cs typeface="+mn-cs"/>
        </a:defRPr>
      </a:lvl2pPr>
      <a:lvl3pPr marL="1536878" indent="-307376" algn="l" defTabSz="1229502" rtl="0" eaLnBrk="1" latinLnBrk="0" hangingPunct="1">
        <a:spcBef>
          <a:spcPct val="20000"/>
        </a:spcBef>
        <a:buFont typeface="Arial" pitchFamily="34" charset="0"/>
        <a:buChar char="•"/>
        <a:defRPr sz="1500" kern="1200">
          <a:solidFill>
            <a:schemeClr val="tx1"/>
          </a:solidFill>
          <a:latin typeface="Arial Rounded MT" pitchFamily="2" charset="0"/>
          <a:ea typeface="+mn-ea"/>
          <a:cs typeface="+mn-cs"/>
        </a:defRPr>
      </a:lvl3pPr>
      <a:lvl4pPr marL="2151629" indent="-307376" algn="l" defTabSz="1229502" rtl="0" eaLnBrk="1" latinLnBrk="0" hangingPunct="1">
        <a:spcBef>
          <a:spcPct val="20000"/>
        </a:spcBef>
        <a:buFont typeface="Arial" pitchFamily="34" charset="0"/>
        <a:buChar char="–"/>
        <a:defRPr sz="1400" kern="1200">
          <a:solidFill>
            <a:schemeClr val="tx1"/>
          </a:solidFill>
          <a:latin typeface="Arial Rounded MT" pitchFamily="2" charset="0"/>
          <a:ea typeface="+mn-ea"/>
          <a:cs typeface="+mn-cs"/>
        </a:defRPr>
      </a:lvl4pPr>
      <a:lvl5pPr marL="2766380" indent="-307376" algn="l" defTabSz="1229502" rtl="0" eaLnBrk="1" latinLnBrk="0" hangingPunct="1">
        <a:spcBef>
          <a:spcPct val="20000"/>
        </a:spcBef>
        <a:buFont typeface="Arial" pitchFamily="34" charset="0"/>
        <a:buChar char="»"/>
        <a:defRPr sz="1400" kern="1200">
          <a:solidFill>
            <a:schemeClr val="tx1"/>
          </a:solidFill>
          <a:latin typeface="Arial Rounded MT" pitchFamily="2" charset="0"/>
          <a:ea typeface="+mn-ea"/>
          <a:cs typeface="+mn-cs"/>
        </a:defRPr>
      </a:lvl5pPr>
      <a:lvl6pPr marL="3381131"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95882"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610633"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25385"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29502" rtl="0" eaLnBrk="1" latinLnBrk="0" hangingPunct="1">
        <a:defRPr sz="2400" kern="1200">
          <a:solidFill>
            <a:schemeClr val="tx1"/>
          </a:solidFill>
          <a:latin typeface="+mn-lt"/>
          <a:ea typeface="+mn-ea"/>
          <a:cs typeface="+mn-cs"/>
        </a:defRPr>
      </a:lvl1pPr>
      <a:lvl2pPr marL="614751" algn="l" defTabSz="1229502" rtl="0" eaLnBrk="1" latinLnBrk="0" hangingPunct="1">
        <a:defRPr sz="2400" kern="1200">
          <a:solidFill>
            <a:schemeClr val="tx1"/>
          </a:solidFill>
          <a:latin typeface="+mn-lt"/>
          <a:ea typeface="+mn-ea"/>
          <a:cs typeface="+mn-cs"/>
        </a:defRPr>
      </a:lvl2pPr>
      <a:lvl3pPr marL="1229502" algn="l" defTabSz="1229502" rtl="0" eaLnBrk="1" latinLnBrk="0" hangingPunct="1">
        <a:defRPr sz="2400" kern="1200">
          <a:solidFill>
            <a:schemeClr val="tx1"/>
          </a:solidFill>
          <a:latin typeface="+mn-lt"/>
          <a:ea typeface="+mn-ea"/>
          <a:cs typeface="+mn-cs"/>
        </a:defRPr>
      </a:lvl3pPr>
      <a:lvl4pPr marL="1844253" algn="l" defTabSz="1229502" rtl="0" eaLnBrk="1" latinLnBrk="0" hangingPunct="1">
        <a:defRPr sz="2400" kern="1200">
          <a:solidFill>
            <a:schemeClr val="tx1"/>
          </a:solidFill>
          <a:latin typeface="+mn-lt"/>
          <a:ea typeface="+mn-ea"/>
          <a:cs typeface="+mn-cs"/>
        </a:defRPr>
      </a:lvl4pPr>
      <a:lvl5pPr marL="2459004" algn="l" defTabSz="1229502" rtl="0" eaLnBrk="1" latinLnBrk="0" hangingPunct="1">
        <a:defRPr sz="2400" kern="1200">
          <a:solidFill>
            <a:schemeClr val="tx1"/>
          </a:solidFill>
          <a:latin typeface="+mn-lt"/>
          <a:ea typeface="+mn-ea"/>
          <a:cs typeface="+mn-cs"/>
        </a:defRPr>
      </a:lvl5pPr>
      <a:lvl6pPr marL="3073756" algn="l" defTabSz="1229502" rtl="0" eaLnBrk="1" latinLnBrk="0" hangingPunct="1">
        <a:defRPr sz="2400" kern="1200">
          <a:solidFill>
            <a:schemeClr val="tx1"/>
          </a:solidFill>
          <a:latin typeface="+mn-lt"/>
          <a:ea typeface="+mn-ea"/>
          <a:cs typeface="+mn-cs"/>
        </a:defRPr>
      </a:lvl6pPr>
      <a:lvl7pPr marL="3688507" algn="l" defTabSz="1229502" rtl="0" eaLnBrk="1" latinLnBrk="0" hangingPunct="1">
        <a:defRPr sz="2400" kern="1200">
          <a:solidFill>
            <a:schemeClr val="tx1"/>
          </a:solidFill>
          <a:latin typeface="+mn-lt"/>
          <a:ea typeface="+mn-ea"/>
          <a:cs typeface="+mn-cs"/>
        </a:defRPr>
      </a:lvl7pPr>
      <a:lvl8pPr marL="4303258" algn="l" defTabSz="1229502" rtl="0" eaLnBrk="1" latinLnBrk="0" hangingPunct="1">
        <a:defRPr sz="2400" kern="1200">
          <a:solidFill>
            <a:schemeClr val="tx1"/>
          </a:solidFill>
          <a:latin typeface="+mn-lt"/>
          <a:ea typeface="+mn-ea"/>
          <a:cs typeface="+mn-cs"/>
        </a:defRPr>
      </a:lvl8pPr>
      <a:lvl9pPr marL="4918009" algn="l" defTabSz="1229502"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2.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svg"/><Relationship Id="rId7" Type="http://schemas.openxmlformats.org/officeDocument/2006/relationships/image" Target="../media/image32.sv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15.png"/><Relationship Id="rId18" Type="http://schemas.openxmlformats.org/officeDocument/2006/relationships/image" Target="../media/image22.png"/><Relationship Id="rId26" Type="http://schemas.openxmlformats.org/officeDocument/2006/relationships/image" Target="../media/image45.jpg"/><Relationship Id="rId3" Type="http://schemas.openxmlformats.org/officeDocument/2006/relationships/image" Target="../media/image34.png"/><Relationship Id="rId21" Type="http://schemas.openxmlformats.org/officeDocument/2006/relationships/image" Target="../media/image41.png"/><Relationship Id="rId7" Type="http://schemas.openxmlformats.org/officeDocument/2006/relationships/image" Target="../media/image17.png"/><Relationship Id="rId12" Type="http://schemas.openxmlformats.org/officeDocument/2006/relationships/image" Target="../media/image39.png"/><Relationship Id="rId17" Type="http://schemas.openxmlformats.org/officeDocument/2006/relationships/image" Target="../media/image20.jpeg"/><Relationship Id="rId25" Type="http://schemas.openxmlformats.org/officeDocument/2006/relationships/image" Target="../media/image44.jpg"/><Relationship Id="rId2" Type="http://schemas.openxmlformats.org/officeDocument/2006/relationships/image" Target="../media/image33.png"/><Relationship Id="rId16" Type="http://schemas.openxmlformats.org/officeDocument/2006/relationships/image" Target="../media/image19.png"/><Relationship Id="rId20" Type="http://schemas.openxmlformats.org/officeDocument/2006/relationships/image" Target="../media/image24.svg"/><Relationship Id="rId29"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38.png"/><Relationship Id="rId24" Type="http://schemas.openxmlformats.org/officeDocument/2006/relationships/image" Target="../media/image43.png"/><Relationship Id="rId5" Type="http://schemas.openxmlformats.org/officeDocument/2006/relationships/image" Target="../media/image13.png"/><Relationship Id="rId15" Type="http://schemas.openxmlformats.org/officeDocument/2006/relationships/image" Target="../media/image40.png"/><Relationship Id="rId23" Type="http://schemas.openxmlformats.org/officeDocument/2006/relationships/image" Target="../media/image42.png"/><Relationship Id="rId28" Type="http://schemas.openxmlformats.org/officeDocument/2006/relationships/image" Target="../media/image47.png"/><Relationship Id="rId10" Type="http://schemas.openxmlformats.org/officeDocument/2006/relationships/image" Target="../media/image18.png"/><Relationship Id="rId19" Type="http://schemas.openxmlformats.org/officeDocument/2006/relationships/image" Target="../media/image23.png"/><Relationship Id="rId31" Type="http://schemas.openxmlformats.org/officeDocument/2006/relationships/image" Target="../media/image49.png"/><Relationship Id="rId4" Type="http://schemas.openxmlformats.org/officeDocument/2006/relationships/image" Target="../media/image35.png"/><Relationship Id="rId9" Type="http://schemas.openxmlformats.org/officeDocument/2006/relationships/image" Target="../media/image14.png"/><Relationship Id="rId14" Type="http://schemas.openxmlformats.org/officeDocument/2006/relationships/image" Target="../media/image16.png"/><Relationship Id="rId22" Type="http://schemas.microsoft.com/office/2007/relationships/hdphoto" Target="../media/hdphoto3.wdp"/><Relationship Id="rId27" Type="http://schemas.openxmlformats.org/officeDocument/2006/relationships/image" Target="../media/image46.jpg"/><Relationship Id="rId30"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svg"/><Relationship Id="rId3" Type="http://schemas.openxmlformats.org/officeDocument/2006/relationships/image" Target="../media/image32.svg"/><Relationship Id="rId7" Type="http://schemas.openxmlformats.org/officeDocument/2006/relationships/image" Target="../media/image57.svg"/><Relationship Id="rId12" Type="http://schemas.openxmlformats.org/officeDocument/2006/relationships/image" Target="../media/image62.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55.svg"/><Relationship Id="rId15" Type="http://schemas.openxmlformats.org/officeDocument/2006/relationships/image" Target="../media/image65.sv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 Id="rId14" Type="http://schemas.openxmlformats.org/officeDocument/2006/relationships/image" Target="../media/image6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28.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75.png"/><Relationship Id="rId12"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4.png"/><Relationship Id="rId11" Type="http://schemas.openxmlformats.org/officeDocument/2006/relationships/image" Target="../media/image79.jpeg"/><Relationship Id="rId5" Type="http://schemas.openxmlformats.org/officeDocument/2006/relationships/image" Target="../media/image73.png"/><Relationship Id="rId15" Type="http://schemas.openxmlformats.org/officeDocument/2006/relationships/image" Target="../media/image81.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 Id="rId14" Type="http://schemas.openxmlformats.org/officeDocument/2006/relationships/image" Target="../media/image80.png"/></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3.jpeg"/><Relationship Id="rId7" Type="http://schemas.openxmlformats.org/officeDocument/2006/relationships/image" Target="../media/image86.jpeg"/><Relationship Id="rId2"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85.jpeg"/><Relationship Id="rId5" Type="http://schemas.microsoft.com/office/2007/relationships/hdphoto" Target="../media/hdphoto4.wdp"/><Relationship Id="rId4" Type="http://schemas.openxmlformats.org/officeDocument/2006/relationships/image" Target="../media/image8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Layout" Target="../slideLayouts/slideLayout2.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accc.gov.au/focus-areas/consumer-data-right-cdr-0"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rallelogram 3"/>
          <p:cNvSpPr/>
          <p:nvPr/>
        </p:nvSpPr>
        <p:spPr>
          <a:xfrm flipH="1">
            <a:off x="1" y="4195442"/>
            <a:ext cx="5823283" cy="1485707"/>
          </a:xfrm>
          <a:custGeom>
            <a:avLst/>
            <a:gdLst>
              <a:gd name="connsiteX0" fmla="*/ 0 w 6496050"/>
              <a:gd name="connsiteY0" fmla="*/ 1114425 h 1114425"/>
              <a:gd name="connsiteX1" fmla="*/ 278606 w 6496050"/>
              <a:gd name="connsiteY1" fmla="*/ 0 h 1114425"/>
              <a:gd name="connsiteX2" fmla="*/ 6496050 w 6496050"/>
              <a:gd name="connsiteY2" fmla="*/ 0 h 1114425"/>
              <a:gd name="connsiteX3" fmla="*/ 6217444 w 6496050"/>
              <a:gd name="connsiteY3" fmla="*/ 1114425 h 1114425"/>
              <a:gd name="connsiteX4" fmla="*/ 0 w 6496050"/>
              <a:gd name="connsiteY4" fmla="*/ 1114425 h 1114425"/>
              <a:gd name="connsiteX0" fmla="*/ 0 w 6217444"/>
              <a:gd name="connsiteY0" fmla="*/ 1114425 h 1114425"/>
              <a:gd name="connsiteX1" fmla="*/ 278606 w 6217444"/>
              <a:gd name="connsiteY1" fmla="*/ 0 h 1114425"/>
              <a:gd name="connsiteX2" fmla="*/ 6210300 w 6217444"/>
              <a:gd name="connsiteY2" fmla="*/ 0 h 1114425"/>
              <a:gd name="connsiteX3" fmla="*/ 6217444 w 6217444"/>
              <a:gd name="connsiteY3" fmla="*/ 1114425 h 1114425"/>
              <a:gd name="connsiteX4" fmla="*/ 0 w 6217444"/>
              <a:gd name="connsiteY4" fmla="*/ 1114425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7444" h="1114425">
                <a:moveTo>
                  <a:pt x="0" y="1114425"/>
                </a:moveTo>
                <a:lnTo>
                  <a:pt x="278606" y="0"/>
                </a:lnTo>
                <a:lnTo>
                  <a:pt x="6210300" y="0"/>
                </a:lnTo>
                <a:cubicBezTo>
                  <a:pt x="6212681" y="371475"/>
                  <a:pt x="6215063" y="742950"/>
                  <a:pt x="6217444" y="1114425"/>
                </a:cubicBezTo>
                <a:lnTo>
                  <a:pt x="0" y="1114425"/>
                </a:lnTo>
                <a:close/>
              </a:path>
            </a:pathLst>
          </a:custGeom>
          <a:solidFill>
            <a:srgbClr val="0070C0">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5" name="Rectangle 4"/>
          <p:cNvSpPr/>
          <p:nvPr/>
        </p:nvSpPr>
        <p:spPr>
          <a:xfrm>
            <a:off x="553580" y="4406588"/>
            <a:ext cx="4716124" cy="1036117"/>
          </a:xfrm>
          <a:prstGeom prst="rect">
            <a:avLst/>
          </a:prstGeom>
        </p:spPr>
        <p:txBody>
          <a:bodyPr wrap="square">
            <a:spAutoFit/>
          </a:bodyPr>
          <a:lstStyle/>
          <a:p>
            <a:r>
              <a:rPr lang="en-US" sz="3733" dirty="0">
                <a:solidFill>
                  <a:schemeClr val="bg1"/>
                </a:solidFill>
                <a:effectLst>
                  <a:outerShdw blurRad="38100" dist="38100" dir="2700000" algn="tl">
                    <a:srgbClr val="000000">
                      <a:alpha val="43137"/>
                    </a:srgbClr>
                  </a:outerShdw>
                </a:effectLst>
                <a:latin typeface="Franklin Gothic Medium" panose="020B0603020102020204" pitchFamily="34" charset="0"/>
                <a:ea typeface="Roboto" pitchFamily="2" charset="0"/>
              </a:rPr>
              <a:t>SISS Data Services</a:t>
            </a:r>
          </a:p>
          <a:p>
            <a:r>
              <a:rPr lang="en-US" dirty="0">
                <a:solidFill>
                  <a:schemeClr val="bg1"/>
                </a:solidFill>
                <a:effectLst>
                  <a:outerShdw blurRad="38100" dist="38100" dir="2700000" algn="tl">
                    <a:srgbClr val="000000">
                      <a:alpha val="43137"/>
                    </a:srgbClr>
                  </a:outerShdw>
                </a:effectLst>
                <a:latin typeface="Franklin Gothic Book" panose="020B0503020102020204" pitchFamily="34" charset="0"/>
                <a:ea typeface="Roboto" pitchFamily="2" charset="0"/>
              </a:rPr>
              <a:t>Investment Opportunity</a:t>
            </a:r>
          </a:p>
        </p:txBody>
      </p:sp>
      <p:pic>
        <p:nvPicPr>
          <p:cNvPr id="8" name="Picture 3"/>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bwMode="auto">
          <a:xfrm>
            <a:off x="8829340" y="467018"/>
            <a:ext cx="2778274" cy="976975"/>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1852621"/>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04DD9-5967-43F7-B199-E23E098E3393}"/>
              </a:ext>
            </a:extLst>
          </p:cNvPr>
          <p:cNvSpPr>
            <a:spLocks noGrp="1"/>
          </p:cNvSpPr>
          <p:nvPr>
            <p:ph type="title"/>
          </p:nvPr>
        </p:nvSpPr>
        <p:spPr/>
        <p:txBody>
          <a:bodyPr>
            <a:normAutofit/>
          </a:bodyPr>
          <a:lstStyle/>
          <a:p>
            <a:r>
              <a:rPr lang="en-AU" dirty="0"/>
              <a:t>Why use SISS . . .  Cost Effective by design</a:t>
            </a:r>
            <a:endParaRPr lang="en-ID" i="1" dirty="0"/>
          </a:p>
        </p:txBody>
      </p:sp>
      <p:sp>
        <p:nvSpPr>
          <p:cNvPr id="3" name="Content Placeholder 2">
            <a:extLst>
              <a:ext uri="{FF2B5EF4-FFF2-40B4-BE49-F238E27FC236}">
                <a16:creationId xmlns:a16="http://schemas.microsoft.com/office/drawing/2014/main" id="{179BD517-35A7-40FC-A9D3-3905DC1BB6C1}"/>
              </a:ext>
            </a:extLst>
          </p:cNvPr>
          <p:cNvSpPr>
            <a:spLocks noGrp="1"/>
          </p:cNvSpPr>
          <p:nvPr>
            <p:ph idx="1"/>
          </p:nvPr>
        </p:nvSpPr>
        <p:spPr>
          <a:xfrm>
            <a:off x="609521" y="872995"/>
            <a:ext cx="10971372" cy="3283369"/>
          </a:xfrm>
        </p:spPr>
        <p:txBody>
          <a:bodyPr/>
          <a:lstStyle/>
          <a:p>
            <a:pPr marL="0" indent="0">
              <a:buNone/>
            </a:pPr>
            <a:r>
              <a:rPr lang="en-US" dirty="0"/>
              <a:t>80% of the data sharing functionality built by Banks or FinTechs is identical, i.e.</a:t>
            </a:r>
            <a:r>
              <a:rPr lang="en-US" b="1" dirty="0"/>
              <a:t> duplicated</a:t>
            </a:r>
            <a:r>
              <a:rPr lang="en-US" dirty="0"/>
              <a:t>. We put the 80% of duplicated functionality in a </a:t>
            </a:r>
            <a:r>
              <a:rPr lang="en-US" sz="2400" b="1" dirty="0">
                <a:latin typeface="+mj-lt"/>
              </a:rPr>
              <a:t>single platform </a:t>
            </a:r>
            <a:r>
              <a:rPr lang="en-US" dirty="0"/>
              <a:t>that can be used by multiple Banks or FinTechs at a fraction of the cost of building it themselves or buying the software to do it.</a:t>
            </a:r>
          </a:p>
          <a:p>
            <a:pPr marL="0" indent="0">
              <a:buNone/>
            </a:pPr>
            <a:endParaRPr lang="en-ID" dirty="0"/>
          </a:p>
        </p:txBody>
      </p:sp>
      <p:sp>
        <p:nvSpPr>
          <p:cNvPr id="4" name="Slide Number Placeholder 3">
            <a:extLst>
              <a:ext uri="{FF2B5EF4-FFF2-40B4-BE49-F238E27FC236}">
                <a16:creationId xmlns:a16="http://schemas.microsoft.com/office/drawing/2014/main" id="{423D3772-2681-4CD1-9405-2AD53FEBCE24}"/>
              </a:ext>
            </a:extLst>
          </p:cNvPr>
          <p:cNvSpPr>
            <a:spLocks noGrp="1"/>
          </p:cNvSpPr>
          <p:nvPr>
            <p:ph type="sldNum" sz="quarter" idx="4"/>
          </p:nvPr>
        </p:nvSpPr>
        <p:spPr/>
        <p:txBody>
          <a:bodyPr/>
          <a:lstStyle/>
          <a:p>
            <a:fld id="{45B4EEE1-F3A5-4F92-8C13-26FA1C14643B}" type="slidenum">
              <a:rPr lang="en-US" smtClean="0"/>
              <a:pPr/>
              <a:t>10</a:t>
            </a:fld>
            <a:endParaRPr lang="en-US" dirty="0"/>
          </a:p>
        </p:txBody>
      </p:sp>
      <p:sp>
        <p:nvSpPr>
          <p:cNvPr id="13" name="TextBox 12">
            <a:extLst>
              <a:ext uri="{FF2B5EF4-FFF2-40B4-BE49-F238E27FC236}">
                <a16:creationId xmlns:a16="http://schemas.microsoft.com/office/drawing/2014/main" id="{2B47C863-871F-45D6-86CE-358D902A1924}"/>
              </a:ext>
            </a:extLst>
          </p:cNvPr>
          <p:cNvSpPr txBox="1"/>
          <p:nvPr/>
        </p:nvSpPr>
        <p:spPr bwMode="auto">
          <a:xfrm>
            <a:off x="1144208" y="3640734"/>
            <a:ext cx="1397035" cy="67775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b="1" dirty="0">
                <a:solidFill>
                  <a:srgbClr val="1F497D"/>
                </a:solidFill>
                <a:latin typeface="+mj-lt"/>
              </a:rPr>
              <a:t>Bank</a:t>
            </a:r>
            <a:br>
              <a:rPr lang="en-AU" sz="1800" b="1" dirty="0">
                <a:solidFill>
                  <a:srgbClr val="1F497D"/>
                </a:solidFill>
                <a:latin typeface="+mj-lt"/>
              </a:rPr>
            </a:br>
            <a:r>
              <a:rPr lang="en-AU" sz="1800" dirty="0">
                <a:solidFill>
                  <a:srgbClr val="1F497D"/>
                </a:solidFill>
              </a:rPr>
              <a:t>Data Holder</a:t>
            </a:r>
            <a:endParaRPr lang="en-AU" sz="1400" dirty="0">
              <a:solidFill>
                <a:srgbClr val="1F497D"/>
              </a:solidFill>
            </a:endParaRPr>
          </a:p>
        </p:txBody>
      </p:sp>
      <p:sp>
        <p:nvSpPr>
          <p:cNvPr id="14" name="TextBox 13">
            <a:extLst>
              <a:ext uri="{FF2B5EF4-FFF2-40B4-BE49-F238E27FC236}">
                <a16:creationId xmlns:a16="http://schemas.microsoft.com/office/drawing/2014/main" id="{0643C342-5FA2-4058-9365-9431D56EC8FD}"/>
              </a:ext>
            </a:extLst>
          </p:cNvPr>
          <p:cNvSpPr txBox="1"/>
          <p:nvPr/>
        </p:nvSpPr>
        <p:spPr bwMode="auto">
          <a:xfrm>
            <a:off x="9240460" y="3639823"/>
            <a:ext cx="1729740" cy="67775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b="1" dirty="0">
                <a:solidFill>
                  <a:srgbClr val="1F497D"/>
                </a:solidFill>
                <a:latin typeface="+mj-lt"/>
              </a:rPr>
              <a:t>FinTech</a:t>
            </a:r>
            <a:br>
              <a:rPr lang="en-AU" b="1" dirty="0">
                <a:solidFill>
                  <a:srgbClr val="1F497D"/>
                </a:solidFill>
              </a:rPr>
            </a:br>
            <a:r>
              <a:rPr lang="en-AU" sz="1800" dirty="0">
                <a:solidFill>
                  <a:srgbClr val="1F497D"/>
                </a:solidFill>
              </a:rPr>
              <a:t>Data Recipient</a:t>
            </a:r>
            <a:r>
              <a:rPr lang="en-AU" sz="1400" dirty="0">
                <a:solidFill>
                  <a:srgbClr val="1F497D"/>
                </a:solidFill>
              </a:rPr>
              <a:t> </a:t>
            </a:r>
          </a:p>
        </p:txBody>
      </p:sp>
      <p:sp>
        <p:nvSpPr>
          <p:cNvPr id="16" name="TextBox 15">
            <a:extLst>
              <a:ext uri="{FF2B5EF4-FFF2-40B4-BE49-F238E27FC236}">
                <a16:creationId xmlns:a16="http://schemas.microsoft.com/office/drawing/2014/main" id="{17065925-6DCC-4FB6-880A-224D012B597B}"/>
              </a:ext>
            </a:extLst>
          </p:cNvPr>
          <p:cNvSpPr txBox="1"/>
          <p:nvPr/>
        </p:nvSpPr>
        <p:spPr bwMode="auto">
          <a:xfrm>
            <a:off x="4787336" y="3645141"/>
            <a:ext cx="2654951" cy="400752"/>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b="1" dirty="0">
                <a:solidFill>
                  <a:srgbClr val="1F497D"/>
                </a:solidFill>
                <a:latin typeface="+mj-lt"/>
              </a:rPr>
              <a:t>SISS Data Service</a:t>
            </a:r>
            <a:endParaRPr lang="en-AU" sz="1400" b="1" dirty="0">
              <a:solidFill>
                <a:srgbClr val="1F497D"/>
              </a:solidFill>
            </a:endParaRPr>
          </a:p>
        </p:txBody>
      </p:sp>
      <p:sp>
        <p:nvSpPr>
          <p:cNvPr id="21" name="TextBox 20">
            <a:extLst>
              <a:ext uri="{FF2B5EF4-FFF2-40B4-BE49-F238E27FC236}">
                <a16:creationId xmlns:a16="http://schemas.microsoft.com/office/drawing/2014/main" id="{5F776EC2-AFC0-4D7A-AF79-A7E90E361E3F}"/>
              </a:ext>
            </a:extLst>
          </p:cNvPr>
          <p:cNvSpPr txBox="1"/>
          <p:nvPr/>
        </p:nvSpPr>
        <p:spPr bwMode="auto">
          <a:xfrm>
            <a:off x="3114216" y="2154595"/>
            <a:ext cx="1318260" cy="646973"/>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rPr>
              <a:t>Data made available through SDS platform</a:t>
            </a:r>
          </a:p>
        </p:txBody>
      </p:sp>
      <p:sp>
        <p:nvSpPr>
          <p:cNvPr id="23" name="TextBox 22">
            <a:extLst>
              <a:ext uri="{FF2B5EF4-FFF2-40B4-BE49-F238E27FC236}">
                <a16:creationId xmlns:a16="http://schemas.microsoft.com/office/drawing/2014/main" id="{0216BD0C-3748-46CF-A39F-01CFE3D46913}"/>
              </a:ext>
            </a:extLst>
          </p:cNvPr>
          <p:cNvSpPr txBox="1"/>
          <p:nvPr/>
        </p:nvSpPr>
        <p:spPr bwMode="auto">
          <a:xfrm>
            <a:off x="7636795" y="2242893"/>
            <a:ext cx="1318261" cy="646973"/>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rPr>
              <a:t>FinTech accesses the data via SDS platform</a:t>
            </a:r>
          </a:p>
        </p:txBody>
      </p:sp>
      <p:grpSp>
        <p:nvGrpSpPr>
          <p:cNvPr id="26" name="Graphic 24">
            <a:extLst>
              <a:ext uri="{FF2B5EF4-FFF2-40B4-BE49-F238E27FC236}">
                <a16:creationId xmlns:a16="http://schemas.microsoft.com/office/drawing/2014/main" id="{A7312B19-5D89-4E7A-B1A4-40F4F7B0FF7B}"/>
              </a:ext>
            </a:extLst>
          </p:cNvPr>
          <p:cNvGrpSpPr/>
          <p:nvPr/>
        </p:nvGrpSpPr>
        <p:grpSpPr>
          <a:xfrm>
            <a:off x="1414803" y="2454771"/>
            <a:ext cx="952500" cy="1190625"/>
            <a:chOff x="297927" y="2377881"/>
            <a:chExt cx="952500" cy="1190625"/>
          </a:xfrm>
          <a:solidFill>
            <a:srgbClr val="00B0F0"/>
          </a:solidFill>
        </p:grpSpPr>
        <p:sp>
          <p:nvSpPr>
            <p:cNvPr id="27" name="Freeform: Shape 26">
              <a:extLst>
                <a:ext uri="{FF2B5EF4-FFF2-40B4-BE49-F238E27FC236}">
                  <a16:creationId xmlns:a16="http://schemas.microsoft.com/office/drawing/2014/main" id="{659F8D03-88E4-4A05-8F3B-59190B6884EF}"/>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endParaRPr lang="en-ID">
                <a:solidFill>
                  <a:srgbClr val="1F497D"/>
                </a:solidFill>
              </a:endParaRPr>
            </a:p>
          </p:txBody>
        </p:sp>
        <p:sp>
          <p:nvSpPr>
            <p:cNvPr id="28" name="Freeform: Shape 27">
              <a:extLst>
                <a:ext uri="{FF2B5EF4-FFF2-40B4-BE49-F238E27FC236}">
                  <a16:creationId xmlns:a16="http://schemas.microsoft.com/office/drawing/2014/main" id="{322EBD81-447C-439E-B7E6-6323A23678DD}"/>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endParaRPr lang="en-ID">
                <a:solidFill>
                  <a:srgbClr val="1F497D"/>
                </a:solidFill>
              </a:endParaRPr>
            </a:p>
          </p:txBody>
        </p:sp>
      </p:grpSp>
      <p:grpSp>
        <p:nvGrpSpPr>
          <p:cNvPr id="25" name="Graphic 23">
            <a:extLst>
              <a:ext uri="{FF2B5EF4-FFF2-40B4-BE49-F238E27FC236}">
                <a16:creationId xmlns:a16="http://schemas.microsoft.com/office/drawing/2014/main" id="{B8BBB1C2-0B44-4DA5-AA5F-394C0A68CFE0}"/>
              </a:ext>
            </a:extLst>
          </p:cNvPr>
          <p:cNvGrpSpPr/>
          <p:nvPr/>
        </p:nvGrpSpPr>
        <p:grpSpPr>
          <a:xfrm>
            <a:off x="9722128" y="2516528"/>
            <a:ext cx="874380" cy="1092975"/>
            <a:chOff x="5333206" y="2558256"/>
            <a:chExt cx="1524000" cy="1905000"/>
          </a:xfrm>
          <a:solidFill>
            <a:srgbClr val="00B0F0"/>
          </a:solidFill>
        </p:grpSpPr>
        <p:sp>
          <p:nvSpPr>
            <p:cNvPr id="29" name="Freeform: Shape 28">
              <a:extLst>
                <a:ext uri="{FF2B5EF4-FFF2-40B4-BE49-F238E27FC236}">
                  <a16:creationId xmlns:a16="http://schemas.microsoft.com/office/drawing/2014/main" id="{61DB8A1C-9F04-4783-88CC-C7CD3DC92088}"/>
                </a:ext>
              </a:extLst>
            </p:cNvPr>
            <p:cNvSpPr/>
            <p:nvPr/>
          </p:nvSpPr>
          <p:spPr>
            <a:xfrm>
              <a:off x="5676953" y="2800190"/>
              <a:ext cx="410146" cy="47625"/>
            </a:xfrm>
            <a:custGeom>
              <a:avLst/>
              <a:gdLst>
                <a:gd name="connsiteX0" fmla="*/ 410147 w 410146"/>
                <a:gd name="connsiteY0" fmla="*/ 0 h 47625"/>
                <a:gd name="connsiteX1" fmla="*/ 23813 w 410146"/>
                <a:gd name="connsiteY1" fmla="*/ 0 h 47625"/>
                <a:gd name="connsiteX2" fmla="*/ 0 w 410146"/>
                <a:gd name="connsiteY2" fmla="*/ 23813 h 47625"/>
                <a:gd name="connsiteX3" fmla="*/ 23813 w 410146"/>
                <a:gd name="connsiteY3" fmla="*/ 47625 h 47625"/>
                <a:gd name="connsiteX4" fmla="*/ 386810 w 410146"/>
                <a:gd name="connsiteY4" fmla="*/ 47625 h 47625"/>
                <a:gd name="connsiteX5" fmla="*/ 410147 w 410146"/>
                <a:gd name="connsiteY5"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146" h="47625">
                  <a:moveTo>
                    <a:pt x="410147" y="0"/>
                  </a:moveTo>
                  <a:lnTo>
                    <a:pt x="23813" y="0"/>
                  </a:lnTo>
                  <a:cubicBezTo>
                    <a:pt x="10668" y="0"/>
                    <a:pt x="0" y="10668"/>
                    <a:pt x="0" y="23813"/>
                  </a:cubicBezTo>
                  <a:cubicBezTo>
                    <a:pt x="0" y="36957"/>
                    <a:pt x="10668" y="47625"/>
                    <a:pt x="23813" y="47625"/>
                  </a:cubicBezTo>
                  <a:lnTo>
                    <a:pt x="386810" y="47625"/>
                  </a:lnTo>
                  <a:cubicBezTo>
                    <a:pt x="391478" y="30099"/>
                    <a:pt x="399479" y="14002"/>
                    <a:pt x="410147" y="0"/>
                  </a:cubicBezTo>
                  <a:close/>
                </a:path>
              </a:pathLst>
            </a:custGeom>
            <a:grpFill/>
            <a:ln w="9525" cap="flat">
              <a:noFill/>
              <a:prstDash val="solid"/>
              <a:miter/>
            </a:ln>
          </p:spPr>
          <p:txBody>
            <a:bodyPr rtlCol="0" anchor="ctr"/>
            <a:lstStyle/>
            <a:p>
              <a:endParaRPr lang="en-ID"/>
            </a:p>
          </p:txBody>
        </p:sp>
        <p:sp>
          <p:nvSpPr>
            <p:cNvPr id="30" name="Freeform: Shape 29">
              <a:extLst>
                <a:ext uri="{FF2B5EF4-FFF2-40B4-BE49-F238E27FC236}">
                  <a16:creationId xmlns:a16="http://schemas.microsoft.com/office/drawing/2014/main" id="{5EDDF19F-A3A3-4EE6-828C-E1E0F9D5E3B3}"/>
                </a:ext>
              </a:extLst>
            </p:cNvPr>
            <p:cNvSpPr/>
            <p:nvPr/>
          </p:nvSpPr>
          <p:spPr>
            <a:xfrm>
              <a:off x="5676963" y="299307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1" name="Freeform: Shape 30">
              <a:extLst>
                <a:ext uri="{FF2B5EF4-FFF2-40B4-BE49-F238E27FC236}">
                  <a16:creationId xmlns:a16="http://schemas.microsoft.com/office/drawing/2014/main" id="{54D87D93-D2C2-4650-9B6D-D34051A40D60}"/>
                </a:ext>
              </a:extLst>
            </p:cNvPr>
            <p:cNvSpPr/>
            <p:nvPr/>
          </p:nvSpPr>
          <p:spPr>
            <a:xfrm>
              <a:off x="5676963" y="3101019"/>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4458090A-6E3D-416B-BF5E-6BF56928F144}"/>
                </a:ext>
              </a:extLst>
            </p:cNvPr>
            <p:cNvSpPr/>
            <p:nvPr/>
          </p:nvSpPr>
          <p:spPr>
            <a:xfrm>
              <a:off x="5676963" y="3208965"/>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3" name="Freeform: Shape 32">
              <a:extLst>
                <a:ext uri="{FF2B5EF4-FFF2-40B4-BE49-F238E27FC236}">
                  <a16:creationId xmlns:a16="http://schemas.microsoft.com/office/drawing/2014/main" id="{11A38F93-5954-4599-8281-B065C7D68DFF}"/>
                </a:ext>
              </a:extLst>
            </p:cNvPr>
            <p:cNvSpPr/>
            <p:nvPr/>
          </p:nvSpPr>
          <p:spPr>
            <a:xfrm>
              <a:off x="5676963" y="331692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BB9F37D4-B517-463A-B2FC-AD2C0E62CBE3}"/>
                </a:ext>
              </a:extLst>
            </p:cNvPr>
            <p:cNvSpPr/>
            <p:nvPr/>
          </p:nvSpPr>
          <p:spPr>
            <a:xfrm>
              <a:off x="6329063" y="2891535"/>
              <a:ext cx="157629" cy="402402"/>
            </a:xfrm>
            <a:custGeom>
              <a:avLst/>
              <a:gdLst>
                <a:gd name="connsiteX0" fmla="*/ 103442 w 157629"/>
                <a:gd name="connsiteY0" fmla="*/ 58141 h 402402"/>
                <a:gd name="connsiteX1" fmla="*/ 103442 w 157629"/>
                <a:gd name="connsiteY1" fmla="*/ 23813 h 402402"/>
                <a:gd name="connsiteX2" fmla="*/ 79629 w 157629"/>
                <a:gd name="connsiteY2" fmla="*/ 0 h 402402"/>
                <a:gd name="connsiteX3" fmla="*/ 55817 w 157629"/>
                <a:gd name="connsiteY3" fmla="*/ 23813 h 402402"/>
                <a:gd name="connsiteX4" fmla="*/ 55817 w 157629"/>
                <a:gd name="connsiteY4" fmla="*/ 57721 h 402402"/>
                <a:gd name="connsiteX5" fmla="*/ 0 w 157629"/>
                <a:gd name="connsiteY5" fmla="*/ 131597 h 402402"/>
                <a:gd name="connsiteX6" fmla="*/ 36709 w 157629"/>
                <a:gd name="connsiteY6" fmla="*/ 197139 h 402402"/>
                <a:gd name="connsiteX7" fmla="*/ 96022 w 157629"/>
                <a:gd name="connsiteY7" fmla="*/ 233486 h 402402"/>
                <a:gd name="connsiteX8" fmla="*/ 109995 w 157629"/>
                <a:gd name="connsiteY8" fmla="*/ 258432 h 402402"/>
                <a:gd name="connsiteX9" fmla="*/ 109995 w 157629"/>
                <a:gd name="connsiteY9" fmla="*/ 263281 h 402402"/>
                <a:gd name="connsiteX10" fmla="*/ 80743 w 157629"/>
                <a:gd name="connsiteY10" fmla="*/ 292532 h 402402"/>
                <a:gd name="connsiteX11" fmla="*/ 76895 w 157629"/>
                <a:gd name="connsiteY11" fmla="*/ 292532 h 402402"/>
                <a:gd name="connsiteX12" fmla="*/ 47644 w 157629"/>
                <a:gd name="connsiteY12" fmla="*/ 263281 h 402402"/>
                <a:gd name="connsiteX13" fmla="*/ 47644 w 157629"/>
                <a:gd name="connsiteY13" fmla="*/ 261785 h 402402"/>
                <a:gd name="connsiteX14" fmla="*/ 23832 w 157629"/>
                <a:gd name="connsiteY14" fmla="*/ 237973 h 402402"/>
                <a:gd name="connsiteX15" fmla="*/ 19 w 157629"/>
                <a:gd name="connsiteY15" fmla="*/ 261785 h 402402"/>
                <a:gd name="connsiteX16" fmla="*/ 19 w 157629"/>
                <a:gd name="connsiteY16" fmla="*/ 263281 h 402402"/>
                <a:gd name="connsiteX17" fmla="*/ 56940 w 157629"/>
                <a:gd name="connsiteY17" fmla="*/ 337442 h 402402"/>
                <a:gd name="connsiteX18" fmla="*/ 56940 w 157629"/>
                <a:gd name="connsiteY18" fmla="*/ 378590 h 402402"/>
                <a:gd name="connsiteX19" fmla="*/ 80753 w 157629"/>
                <a:gd name="connsiteY19" fmla="*/ 402403 h 402402"/>
                <a:gd name="connsiteX20" fmla="*/ 104565 w 157629"/>
                <a:gd name="connsiteY20" fmla="*/ 378590 h 402402"/>
                <a:gd name="connsiteX21" fmla="*/ 104565 w 157629"/>
                <a:gd name="connsiteY21" fmla="*/ 336337 h 402402"/>
                <a:gd name="connsiteX22" fmla="*/ 157629 w 157629"/>
                <a:gd name="connsiteY22" fmla="*/ 263281 h 402402"/>
                <a:gd name="connsiteX23" fmla="*/ 157629 w 157629"/>
                <a:gd name="connsiteY23" fmla="*/ 258432 h 402402"/>
                <a:gd name="connsiteX24" fmla="*/ 120920 w 157629"/>
                <a:gd name="connsiteY24" fmla="*/ 192881 h 402402"/>
                <a:gd name="connsiteX25" fmla="*/ 61598 w 157629"/>
                <a:gd name="connsiteY25" fmla="*/ 156524 h 402402"/>
                <a:gd name="connsiteX26" fmla="*/ 47635 w 157629"/>
                <a:gd name="connsiteY26" fmla="*/ 131588 h 402402"/>
                <a:gd name="connsiteX27" fmla="*/ 76886 w 157629"/>
                <a:gd name="connsiteY27" fmla="*/ 102337 h 402402"/>
                <a:gd name="connsiteX28" fmla="*/ 80734 w 157629"/>
                <a:gd name="connsiteY28" fmla="*/ 102337 h 402402"/>
                <a:gd name="connsiteX29" fmla="*/ 109985 w 157629"/>
                <a:gd name="connsiteY29" fmla="*/ 131588 h 402402"/>
                <a:gd name="connsiteX30" fmla="*/ 109985 w 157629"/>
                <a:gd name="connsiteY30" fmla="*/ 144494 h 402402"/>
                <a:gd name="connsiteX31" fmla="*/ 133798 w 157629"/>
                <a:gd name="connsiteY31" fmla="*/ 168307 h 402402"/>
                <a:gd name="connsiteX32" fmla="*/ 157610 w 157629"/>
                <a:gd name="connsiteY32" fmla="*/ 144494 h 402402"/>
                <a:gd name="connsiteX33" fmla="*/ 157610 w 157629"/>
                <a:gd name="connsiteY33" fmla="*/ 131588 h 402402"/>
                <a:gd name="connsiteX34" fmla="*/ 103442 w 157629"/>
                <a:gd name="connsiteY34" fmla="*/ 58141 h 40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7629" h="402402">
                  <a:moveTo>
                    <a:pt x="103442" y="58141"/>
                  </a:moveTo>
                  <a:lnTo>
                    <a:pt x="103442" y="23813"/>
                  </a:lnTo>
                  <a:cubicBezTo>
                    <a:pt x="103442" y="10658"/>
                    <a:pt x="92783" y="0"/>
                    <a:pt x="79629" y="0"/>
                  </a:cubicBezTo>
                  <a:cubicBezTo>
                    <a:pt x="66475" y="0"/>
                    <a:pt x="55817" y="10658"/>
                    <a:pt x="55817" y="23813"/>
                  </a:cubicBezTo>
                  <a:lnTo>
                    <a:pt x="55817" y="57721"/>
                  </a:lnTo>
                  <a:cubicBezTo>
                    <a:pt x="23641" y="66913"/>
                    <a:pt x="0" y="96517"/>
                    <a:pt x="0" y="131597"/>
                  </a:cubicBezTo>
                  <a:cubicBezTo>
                    <a:pt x="0" y="158163"/>
                    <a:pt x="14068" y="183280"/>
                    <a:pt x="36709" y="197139"/>
                  </a:cubicBezTo>
                  <a:lnTo>
                    <a:pt x="96022" y="233486"/>
                  </a:lnTo>
                  <a:cubicBezTo>
                    <a:pt x="104632" y="238773"/>
                    <a:pt x="109995" y="248336"/>
                    <a:pt x="109995" y="258432"/>
                  </a:cubicBezTo>
                  <a:lnTo>
                    <a:pt x="109995" y="263281"/>
                  </a:lnTo>
                  <a:cubicBezTo>
                    <a:pt x="109995" y="279406"/>
                    <a:pt x="96869" y="292532"/>
                    <a:pt x="80743" y="292532"/>
                  </a:cubicBezTo>
                  <a:lnTo>
                    <a:pt x="76895" y="292532"/>
                  </a:lnTo>
                  <a:cubicBezTo>
                    <a:pt x="60769" y="292532"/>
                    <a:pt x="47644" y="279406"/>
                    <a:pt x="47644" y="263281"/>
                  </a:cubicBezTo>
                  <a:lnTo>
                    <a:pt x="47644" y="261785"/>
                  </a:lnTo>
                  <a:cubicBezTo>
                    <a:pt x="47644" y="248631"/>
                    <a:pt x="36986" y="237973"/>
                    <a:pt x="23832" y="237973"/>
                  </a:cubicBezTo>
                  <a:cubicBezTo>
                    <a:pt x="10677" y="237973"/>
                    <a:pt x="19" y="248631"/>
                    <a:pt x="19" y="261785"/>
                  </a:cubicBezTo>
                  <a:lnTo>
                    <a:pt x="19" y="263281"/>
                  </a:lnTo>
                  <a:cubicBezTo>
                    <a:pt x="19" y="298761"/>
                    <a:pt x="24213" y="328612"/>
                    <a:pt x="56940" y="337442"/>
                  </a:cubicBezTo>
                  <a:lnTo>
                    <a:pt x="56940" y="378590"/>
                  </a:lnTo>
                  <a:cubicBezTo>
                    <a:pt x="56940" y="391744"/>
                    <a:pt x="67599" y="402403"/>
                    <a:pt x="80753" y="402403"/>
                  </a:cubicBezTo>
                  <a:cubicBezTo>
                    <a:pt x="93907" y="402403"/>
                    <a:pt x="104565" y="391744"/>
                    <a:pt x="104565" y="378590"/>
                  </a:cubicBezTo>
                  <a:lnTo>
                    <a:pt x="104565" y="336337"/>
                  </a:lnTo>
                  <a:cubicBezTo>
                    <a:pt x="135322" y="326288"/>
                    <a:pt x="157629" y="297351"/>
                    <a:pt x="157629" y="263281"/>
                  </a:cubicBezTo>
                  <a:lnTo>
                    <a:pt x="157629" y="258432"/>
                  </a:lnTo>
                  <a:cubicBezTo>
                    <a:pt x="157629" y="231877"/>
                    <a:pt x="143561" y="206769"/>
                    <a:pt x="120920" y="192881"/>
                  </a:cubicBezTo>
                  <a:lnTo>
                    <a:pt x="61598" y="156524"/>
                  </a:lnTo>
                  <a:cubicBezTo>
                    <a:pt x="52988" y="151247"/>
                    <a:pt x="47635" y="141694"/>
                    <a:pt x="47635" y="131588"/>
                  </a:cubicBezTo>
                  <a:cubicBezTo>
                    <a:pt x="47635" y="115462"/>
                    <a:pt x="60760" y="102337"/>
                    <a:pt x="76886" y="102337"/>
                  </a:cubicBezTo>
                  <a:lnTo>
                    <a:pt x="80734" y="102337"/>
                  </a:lnTo>
                  <a:cubicBezTo>
                    <a:pt x="96860" y="102337"/>
                    <a:pt x="109985" y="115462"/>
                    <a:pt x="109985" y="131588"/>
                  </a:cubicBezTo>
                  <a:lnTo>
                    <a:pt x="109985" y="144494"/>
                  </a:lnTo>
                  <a:cubicBezTo>
                    <a:pt x="109985" y="157648"/>
                    <a:pt x="120644" y="168307"/>
                    <a:pt x="133798" y="168307"/>
                  </a:cubicBezTo>
                  <a:cubicBezTo>
                    <a:pt x="146952" y="168307"/>
                    <a:pt x="157610" y="157648"/>
                    <a:pt x="157610" y="144494"/>
                  </a:cubicBezTo>
                  <a:lnTo>
                    <a:pt x="157610" y="131588"/>
                  </a:lnTo>
                  <a:cubicBezTo>
                    <a:pt x="157601" y="97098"/>
                    <a:pt x="134769" y="67847"/>
                    <a:pt x="103442" y="58141"/>
                  </a:cubicBezTo>
                  <a:close/>
                </a:path>
              </a:pathLst>
            </a:custGeom>
            <a:grpFill/>
            <a:ln w="9525" cap="flat">
              <a:noFill/>
              <a:prstDash val="solid"/>
              <a:miter/>
            </a:ln>
          </p:spPr>
          <p:txBody>
            <a:bodyPr rtlCol="0" anchor="ctr"/>
            <a:lstStyle/>
            <a:p>
              <a:endParaRPr lang="en-ID"/>
            </a:p>
          </p:txBody>
        </p:sp>
        <p:sp>
          <p:nvSpPr>
            <p:cNvPr id="35" name="Freeform: Shape 34">
              <a:extLst>
                <a:ext uri="{FF2B5EF4-FFF2-40B4-BE49-F238E27FC236}">
                  <a16:creationId xmlns:a16="http://schemas.microsoft.com/office/drawing/2014/main" id="{7282B81F-B669-465F-8A4E-07D27FDC1379}"/>
                </a:ext>
              </a:extLst>
            </p:cNvPr>
            <p:cNvSpPr/>
            <p:nvPr/>
          </p:nvSpPr>
          <p:spPr>
            <a:xfrm>
              <a:off x="5457592" y="2605690"/>
              <a:ext cx="1275225" cy="1429131"/>
            </a:xfrm>
            <a:custGeom>
              <a:avLst/>
              <a:gdLst>
                <a:gd name="connsiteX0" fmla="*/ 1161240 w 1275225"/>
                <a:gd name="connsiteY0" fmla="*/ 163697 h 1429131"/>
                <a:gd name="connsiteX1" fmla="*/ 983647 w 1275225"/>
                <a:gd name="connsiteY1" fmla="*/ 163697 h 1429131"/>
                <a:gd name="connsiteX2" fmla="*/ 983647 w 1275225"/>
                <a:gd name="connsiteY2" fmla="*/ 163259 h 1429131"/>
                <a:gd name="connsiteX3" fmla="*/ 981932 w 1275225"/>
                <a:gd name="connsiteY3" fmla="*/ 139922 h 1429131"/>
                <a:gd name="connsiteX4" fmla="*/ 820388 w 1275225"/>
                <a:gd name="connsiteY4" fmla="*/ 0 h 1429131"/>
                <a:gd name="connsiteX5" fmla="*/ 163259 w 1275225"/>
                <a:gd name="connsiteY5" fmla="*/ 0 h 1429131"/>
                <a:gd name="connsiteX6" fmla="*/ 0 w 1275225"/>
                <a:gd name="connsiteY6" fmla="*/ 163259 h 1429131"/>
                <a:gd name="connsiteX7" fmla="*/ 0 w 1275225"/>
                <a:gd name="connsiteY7" fmla="*/ 1265873 h 1429131"/>
                <a:gd name="connsiteX8" fmla="*/ 163259 w 1275225"/>
                <a:gd name="connsiteY8" fmla="*/ 1429131 h 1429131"/>
                <a:gd name="connsiteX9" fmla="*/ 820388 w 1275225"/>
                <a:gd name="connsiteY9" fmla="*/ 1429131 h 1429131"/>
                <a:gd name="connsiteX10" fmla="*/ 983647 w 1275225"/>
                <a:gd name="connsiteY10" fmla="*/ 1265873 h 1429131"/>
                <a:gd name="connsiteX11" fmla="*/ 983647 w 1275225"/>
                <a:gd name="connsiteY11" fmla="*/ 923163 h 1429131"/>
                <a:gd name="connsiteX12" fmla="*/ 916972 w 1275225"/>
                <a:gd name="connsiteY12" fmla="*/ 992505 h 1429131"/>
                <a:gd name="connsiteX13" fmla="*/ 916972 w 1275225"/>
                <a:gd name="connsiteY13" fmla="*/ 1265873 h 1429131"/>
                <a:gd name="connsiteX14" fmla="*/ 820388 w 1275225"/>
                <a:gd name="connsiteY14" fmla="*/ 1362456 h 1429131"/>
                <a:gd name="connsiteX15" fmla="*/ 163259 w 1275225"/>
                <a:gd name="connsiteY15" fmla="*/ 1362456 h 1429131"/>
                <a:gd name="connsiteX16" fmla="*/ 66675 w 1275225"/>
                <a:gd name="connsiteY16" fmla="*/ 1265873 h 1429131"/>
                <a:gd name="connsiteX17" fmla="*/ 66675 w 1275225"/>
                <a:gd name="connsiteY17" fmla="*/ 163259 h 1429131"/>
                <a:gd name="connsiteX18" fmla="*/ 163259 w 1275225"/>
                <a:gd name="connsiteY18" fmla="*/ 66675 h 1429131"/>
                <a:gd name="connsiteX19" fmla="*/ 820388 w 1275225"/>
                <a:gd name="connsiteY19" fmla="*/ 66675 h 1429131"/>
                <a:gd name="connsiteX20" fmla="*/ 914114 w 1275225"/>
                <a:gd name="connsiteY20" fmla="*/ 139922 h 1429131"/>
                <a:gd name="connsiteX21" fmla="*/ 916972 w 1275225"/>
                <a:gd name="connsiteY21" fmla="*/ 163259 h 1429131"/>
                <a:gd name="connsiteX22" fmla="*/ 916972 w 1275225"/>
                <a:gd name="connsiteY22" fmla="*/ 163697 h 1429131"/>
                <a:gd name="connsiteX23" fmla="*/ 739292 w 1275225"/>
                <a:gd name="connsiteY23" fmla="*/ 163697 h 1429131"/>
                <a:gd name="connsiteX24" fmla="*/ 625297 w 1275225"/>
                <a:gd name="connsiteY24" fmla="*/ 277682 h 1429131"/>
                <a:gd name="connsiteX25" fmla="*/ 625297 w 1275225"/>
                <a:gd name="connsiteY25" fmla="*/ 699630 h 1429131"/>
                <a:gd name="connsiteX26" fmla="*/ 739292 w 1275225"/>
                <a:gd name="connsiteY26" fmla="*/ 813626 h 1429131"/>
                <a:gd name="connsiteX27" fmla="*/ 830447 w 1275225"/>
                <a:gd name="connsiteY27" fmla="*/ 813626 h 1429131"/>
                <a:gd name="connsiteX28" fmla="*/ 830447 w 1275225"/>
                <a:gd name="connsiteY28" fmla="*/ 965321 h 1429131"/>
                <a:gd name="connsiteX29" fmla="*/ 851316 w 1275225"/>
                <a:gd name="connsiteY29" fmla="*/ 996239 h 1429131"/>
                <a:gd name="connsiteX30" fmla="*/ 863775 w 1275225"/>
                <a:gd name="connsiteY30" fmla="*/ 998658 h 1429131"/>
                <a:gd name="connsiteX31" fmla="*/ 887797 w 1275225"/>
                <a:gd name="connsiteY31" fmla="*/ 988438 h 1429131"/>
                <a:gd name="connsiteX32" fmla="*/ 1056046 w 1275225"/>
                <a:gd name="connsiteY32" fmla="*/ 813626 h 1429131"/>
                <a:gd name="connsiteX33" fmla="*/ 1161240 w 1275225"/>
                <a:gd name="connsiteY33" fmla="*/ 813626 h 1429131"/>
                <a:gd name="connsiteX34" fmla="*/ 1275226 w 1275225"/>
                <a:gd name="connsiteY34" fmla="*/ 699630 h 1429131"/>
                <a:gd name="connsiteX35" fmla="*/ 1275226 w 1275225"/>
                <a:gd name="connsiteY35" fmla="*/ 277682 h 1429131"/>
                <a:gd name="connsiteX36" fmla="*/ 1161240 w 1275225"/>
                <a:gd name="connsiteY36" fmla="*/ 163697 h 1429131"/>
                <a:gd name="connsiteX37" fmla="*/ 1208551 w 1275225"/>
                <a:gd name="connsiteY37" fmla="*/ 699630 h 1429131"/>
                <a:gd name="connsiteX38" fmla="*/ 1161240 w 1275225"/>
                <a:gd name="connsiteY38" fmla="*/ 746951 h 1429131"/>
                <a:gd name="connsiteX39" fmla="*/ 1041864 w 1275225"/>
                <a:gd name="connsiteY39" fmla="*/ 746951 h 1429131"/>
                <a:gd name="connsiteX40" fmla="*/ 1017851 w 1275225"/>
                <a:gd name="connsiteY40" fmla="*/ 757171 h 1429131"/>
                <a:gd name="connsiteX41" fmla="*/ 897131 w 1275225"/>
                <a:gd name="connsiteY41" fmla="*/ 882596 h 1429131"/>
                <a:gd name="connsiteX42" fmla="*/ 897131 w 1275225"/>
                <a:gd name="connsiteY42" fmla="*/ 780288 h 1429131"/>
                <a:gd name="connsiteX43" fmla="*/ 863794 w 1275225"/>
                <a:gd name="connsiteY43" fmla="*/ 746951 h 1429131"/>
                <a:gd name="connsiteX44" fmla="*/ 739302 w 1275225"/>
                <a:gd name="connsiteY44" fmla="*/ 746951 h 1429131"/>
                <a:gd name="connsiteX45" fmla="*/ 691982 w 1275225"/>
                <a:gd name="connsiteY45" fmla="*/ 699630 h 1429131"/>
                <a:gd name="connsiteX46" fmla="*/ 691982 w 1275225"/>
                <a:gd name="connsiteY46" fmla="*/ 277682 h 1429131"/>
                <a:gd name="connsiteX47" fmla="*/ 739302 w 1275225"/>
                <a:gd name="connsiteY47" fmla="*/ 230372 h 1429131"/>
                <a:gd name="connsiteX48" fmla="*/ 949947 w 1275225"/>
                <a:gd name="connsiteY48" fmla="*/ 230372 h 1429131"/>
                <a:gd name="connsiteX49" fmla="*/ 950319 w 1275225"/>
                <a:gd name="connsiteY49" fmla="*/ 230410 h 1429131"/>
                <a:gd name="connsiteX50" fmla="*/ 950690 w 1275225"/>
                <a:gd name="connsiteY50" fmla="*/ 230372 h 1429131"/>
                <a:gd name="connsiteX51" fmla="*/ 1161250 w 1275225"/>
                <a:gd name="connsiteY51" fmla="*/ 230372 h 1429131"/>
                <a:gd name="connsiteX52" fmla="*/ 1208561 w 1275225"/>
                <a:gd name="connsiteY52" fmla="*/ 277682 h 1429131"/>
                <a:gd name="connsiteX53" fmla="*/ 1208561 w 1275225"/>
                <a:gd name="connsiteY53" fmla="*/ 699630 h 142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75225" h="1429131">
                  <a:moveTo>
                    <a:pt x="1161240" y="163697"/>
                  </a:moveTo>
                  <a:lnTo>
                    <a:pt x="983647" y="163697"/>
                  </a:lnTo>
                  <a:lnTo>
                    <a:pt x="983647" y="163259"/>
                  </a:lnTo>
                  <a:cubicBezTo>
                    <a:pt x="983647" y="155353"/>
                    <a:pt x="983075" y="147542"/>
                    <a:pt x="981932" y="139922"/>
                  </a:cubicBezTo>
                  <a:cubicBezTo>
                    <a:pt x="970598" y="60865"/>
                    <a:pt x="902494" y="0"/>
                    <a:pt x="820388" y="0"/>
                  </a:cubicBezTo>
                  <a:lnTo>
                    <a:pt x="163259" y="0"/>
                  </a:lnTo>
                  <a:cubicBezTo>
                    <a:pt x="73247" y="0"/>
                    <a:pt x="0" y="73152"/>
                    <a:pt x="0" y="163259"/>
                  </a:cubicBezTo>
                  <a:lnTo>
                    <a:pt x="0" y="1265873"/>
                  </a:lnTo>
                  <a:cubicBezTo>
                    <a:pt x="0" y="1355979"/>
                    <a:pt x="73247" y="1429131"/>
                    <a:pt x="163259" y="1429131"/>
                  </a:cubicBezTo>
                  <a:lnTo>
                    <a:pt x="820388" y="1429131"/>
                  </a:lnTo>
                  <a:cubicBezTo>
                    <a:pt x="910400" y="1429131"/>
                    <a:pt x="983647" y="1355979"/>
                    <a:pt x="983647" y="1265873"/>
                  </a:cubicBezTo>
                  <a:lnTo>
                    <a:pt x="983647" y="923163"/>
                  </a:lnTo>
                  <a:lnTo>
                    <a:pt x="916972" y="992505"/>
                  </a:lnTo>
                  <a:lnTo>
                    <a:pt x="916972" y="1265873"/>
                  </a:lnTo>
                  <a:cubicBezTo>
                    <a:pt x="916972" y="1319213"/>
                    <a:pt x="873633" y="1362456"/>
                    <a:pt x="820388" y="1362456"/>
                  </a:cubicBezTo>
                  <a:lnTo>
                    <a:pt x="163259" y="1362456"/>
                  </a:lnTo>
                  <a:cubicBezTo>
                    <a:pt x="110014" y="1362456"/>
                    <a:pt x="66675" y="1319213"/>
                    <a:pt x="66675" y="1265873"/>
                  </a:cubicBezTo>
                  <a:lnTo>
                    <a:pt x="66675" y="163259"/>
                  </a:lnTo>
                  <a:cubicBezTo>
                    <a:pt x="66675" y="109919"/>
                    <a:pt x="110014" y="66675"/>
                    <a:pt x="163259" y="66675"/>
                  </a:cubicBezTo>
                  <a:lnTo>
                    <a:pt x="820388" y="66675"/>
                  </a:lnTo>
                  <a:cubicBezTo>
                    <a:pt x="865632" y="66675"/>
                    <a:pt x="903732" y="97917"/>
                    <a:pt x="914114" y="139922"/>
                  </a:cubicBezTo>
                  <a:cubicBezTo>
                    <a:pt x="916019" y="147447"/>
                    <a:pt x="916972" y="155258"/>
                    <a:pt x="916972" y="163259"/>
                  </a:cubicBezTo>
                  <a:lnTo>
                    <a:pt x="916972" y="163697"/>
                  </a:lnTo>
                  <a:lnTo>
                    <a:pt x="739292" y="163697"/>
                  </a:lnTo>
                  <a:cubicBezTo>
                    <a:pt x="676437" y="163697"/>
                    <a:pt x="625297" y="214836"/>
                    <a:pt x="625297" y="277682"/>
                  </a:cubicBezTo>
                  <a:lnTo>
                    <a:pt x="625297" y="699630"/>
                  </a:lnTo>
                  <a:cubicBezTo>
                    <a:pt x="625297" y="762486"/>
                    <a:pt x="676437" y="813626"/>
                    <a:pt x="739292" y="813626"/>
                  </a:cubicBezTo>
                  <a:lnTo>
                    <a:pt x="830447" y="813626"/>
                  </a:lnTo>
                  <a:lnTo>
                    <a:pt x="830447" y="965321"/>
                  </a:lnTo>
                  <a:cubicBezTo>
                    <a:pt x="830447" y="978922"/>
                    <a:pt x="838705" y="991162"/>
                    <a:pt x="851316" y="996239"/>
                  </a:cubicBezTo>
                  <a:cubicBezTo>
                    <a:pt x="855364" y="997868"/>
                    <a:pt x="859584" y="998658"/>
                    <a:pt x="863775" y="998658"/>
                  </a:cubicBezTo>
                  <a:cubicBezTo>
                    <a:pt x="872671" y="998658"/>
                    <a:pt x="881396" y="995096"/>
                    <a:pt x="887797" y="988438"/>
                  </a:cubicBezTo>
                  <a:lnTo>
                    <a:pt x="1056046" y="813626"/>
                  </a:lnTo>
                  <a:lnTo>
                    <a:pt x="1161240" y="813626"/>
                  </a:lnTo>
                  <a:cubicBezTo>
                    <a:pt x="1224096" y="813626"/>
                    <a:pt x="1275226" y="762486"/>
                    <a:pt x="1275226" y="699630"/>
                  </a:cubicBezTo>
                  <a:lnTo>
                    <a:pt x="1275226" y="277682"/>
                  </a:lnTo>
                  <a:cubicBezTo>
                    <a:pt x="1275226" y="214836"/>
                    <a:pt x="1224096" y="163697"/>
                    <a:pt x="1161240" y="163697"/>
                  </a:cubicBezTo>
                  <a:close/>
                  <a:moveTo>
                    <a:pt x="1208551" y="699630"/>
                  </a:moveTo>
                  <a:cubicBezTo>
                    <a:pt x="1208551" y="725719"/>
                    <a:pt x="1187320" y="746951"/>
                    <a:pt x="1161240" y="746951"/>
                  </a:cubicBezTo>
                  <a:lnTo>
                    <a:pt x="1041864" y="746951"/>
                  </a:lnTo>
                  <a:cubicBezTo>
                    <a:pt x="1032805" y="746951"/>
                    <a:pt x="1024128" y="750646"/>
                    <a:pt x="1017851" y="757171"/>
                  </a:cubicBezTo>
                  <a:lnTo>
                    <a:pt x="897131" y="882596"/>
                  </a:lnTo>
                  <a:lnTo>
                    <a:pt x="897131" y="780288"/>
                  </a:lnTo>
                  <a:cubicBezTo>
                    <a:pt x="897131" y="761876"/>
                    <a:pt x="882206" y="746951"/>
                    <a:pt x="863794" y="746951"/>
                  </a:cubicBezTo>
                  <a:lnTo>
                    <a:pt x="739302" y="746951"/>
                  </a:lnTo>
                  <a:cubicBezTo>
                    <a:pt x="713213" y="746951"/>
                    <a:pt x="691982" y="725719"/>
                    <a:pt x="691982" y="699630"/>
                  </a:cubicBezTo>
                  <a:lnTo>
                    <a:pt x="691982" y="277682"/>
                  </a:lnTo>
                  <a:cubicBezTo>
                    <a:pt x="691982" y="251593"/>
                    <a:pt x="713213" y="230372"/>
                    <a:pt x="739302" y="230372"/>
                  </a:cubicBezTo>
                  <a:lnTo>
                    <a:pt x="949947" y="230372"/>
                  </a:lnTo>
                  <a:cubicBezTo>
                    <a:pt x="950071" y="230372"/>
                    <a:pt x="950195" y="230410"/>
                    <a:pt x="950319" y="230410"/>
                  </a:cubicBezTo>
                  <a:cubicBezTo>
                    <a:pt x="950443" y="230410"/>
                    <a:pt x="950557" y="230372"/>
                    <a:pt x="950690" y="230372"/>
                  </a:cubicBezTo>
                  <a:lnTo>
                    <a:pt x="1161250" y="230372"/>
                  </a:lnTo>
                  <a:cubicBezTo>
                    <a:pt x="1187329" y="230372"/>
                    <a:pt x="1208561" y="251603"/>
                    <a:pt x="1208561" y="277682"/>
                  </a:cubicBezTo>
                  <a:lnTo>
                    <a:pt x="1208561" y="699630"/>
                  </a:lnTo>
                  <a:close/>
                </a:path>
              </a:pathLst>
            </a:custGeom>
            <a:grpFill/>
            <a:ln w="9525" cap="flat">
              <a:noFill/>
              <a:prstDash val="solid"/>
              <a:miter/>
            </a:ln>
          </p:spPr>
          <p:txBody>
            <a:bodyPr rtlCol="0" anchor="ctr"/>
            <a:lstStyle/>
            <a:p>
              <a:endParaRPr lang="en-ID"/>
            </a:p>
          </p:txBody>
        </p:sp>
        <p:sp>
          <p:nvSpPr>
            <p:cNvPr id="36" name="Freeform: Shape 35">
              <a:extLst>
                <a:ext uri="{FF2B5EF4-FFF2-40B4-BE49-F238E27FC236}">
                  <a16:creationId xmlns:a16="http://schemas.microsoft.com/office/drawing/2014/main" id="{E7AF911F-BC7F-49D6-A815-D4062352E29E}"/>
                </a:ext>
              </a:extLst>
            </p:cNvPr>
            <p:cNvSpPr/>
            <p:nvPr/>
          </p:nvSpPr>
          <p:spPr>
            <a:xfrm>
              <a:off x="5875283" y="3739403"/>
              <a:ext cx="148209" cy="148209"/>
            </a:xfrm>
            <a:custGeom>
              <a:avLst/>
              <a:gdLst>
                <a:gd name="connsiteX0" fmla="*/ 0 w 148209"/>
                <a:gd name="connsiteY0" fmla="*/ 74105 h 148209"/>
                <a:gd name="connsiteX1" fmla="*/ 74105 w 148209"/>
                <a:gd name="connsiteY1" fmla="*/ 148209 h 148209"/>
                <a:gd name="connsiteX2" fmla="*/ 148209 w 148209"/>
                <a:gd name="connsiteY2" fmla="*/ 74105 h 148209"/>
                <a:gd name="connsiteX3" fmla="*/ 74105 w 148209"/>
                <a:gd name="connsiteY3" fmla="*/ 0 h 148209"/>
                <a:gd name="connsiteX4" fmla="*/ 0 w 148209"/>
                <a:gd name="connsiteY4" fmla="*/ 74105 h 148209"/>
                <a:gd name="connsiteX5" fmla="*/ 100584 w 148209"/>
                <a:gd name="connsiteY5" fmla="*/ 74105 h 148209"/>
                <a:gd name="connsiteX6" fmla="*/ 74105 w 148209"/>
                <a:gd name="connsiteY6" fmla="*/ 100584 h 148209"/>
                <a:gd name="connsiteX7" fmla="*/ 47625 w 148209"/>
                <a:gd name="connsiteY7" fmla="*/ 74105 h 148209"/>
                <a:gd name="connsiteX8" fmla="*/ 74105 w 148209"/>
                <a:gd name="connsiteY8" fmla="*/ 47625 h 148209"/>
                <a:gd name="connsiteX9" fmla="*/ 100584 w 148209"/>
                <a:gd name="connsiteY9" fmla="*/ 74105 h 14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209" h="148209">
                  <a:moveTo>
                    <a:pt x="0" y="74105"/>
                  </a:moveTo>
                  <a:cubicBezTo>
                    <a:pt x="0" y="114967"/>
                    <a:pt x="33242" y="148209"/>
                    <a:pt x="74105" y="148209"/>
                  </a:cubicBezTo>
                  <a:cubicBezTo>
                    <a:pt x="114967" y="148209"/>
                    <a:pt x="148209" y="114967"/>
                    <a:pt x="148209" y="74105"/>
                  </a:cubicBezTo>
                  <a:cubicBezTo>
                    <a:pt x="148209" y="33242"/>
                    <a:pt x="114967" y="0"/>
                    <a:pt x="74105" y="0"/>
                  </a:cubicBezTo>
                  <a:cubicBezTo>
                    <a:pt x="33242" y="0"/>
                    <a:pt x="0" y="33242"/>
                    <a:pt x="0" y="74105"/>
                  </a:cubicBezTo>
                  <a:close/>
                  <a:moveTo>
                    <a:pt x="100584" y="74105"/>
                  </a:moveTo>
                  <a:cubicBezTo>
                    <a:pt x="100584" y="88706"/>
                    <a:pt x="88706" y="100584"/>
                    <a:pt x="74105" y="100584"/>
                  </a:cubicBezTo>
                  <a:cubicBezTo>
                    <a:pt x="59503" y="100584"/>
                    <a:pt x="47625" y="88706"/>
                    <a:pt x="47625" y="74105"/>
                  </a:cubicBezTo>
                  <a:cubicBezTo>
                    <a:pt x="47625" y="59503"/>
                    <a:pt x="59503" y="47625"/>
                    <a:pt x="74105" y="47625"/>
                  </a:cubicBezTo>
                  <a:cubicBezTo>
                    <a:pt x="88706" y="47625"/>
                    <a:pt x="100584" y="59503"/>
                    <a:pt x="100584" y="74105"/>
                  </a:cubicBezTo>
                  <a:close/>
                </a:path>
              </a:pathLst>
            </a:custGeom>
            <a:grpFill/>
            <a:ln w="9525" cap="flat">
              <a:noFill/>
              <a:prstDash val="solid"/>
              <a:miter/>
            </a:ln>
          </p:spPr>
          <p:txBody>
            <a:bodyPr rtlCol="0" anchor="ctr"/>
            <a:lstStyle/>
            <a:p>
              <a:endParaRPr lang="en-ID"/>
            </a:p>
          </p:txBody>
        </p:sp>
        <p:sp>
          <p:nvSpPr>
            <p:cNvPr id="37" name="Freeform: Shape 36">
              <a:extLst>
                <a:ext uri="{FF2B5EF4-FFF2-40B4-BE49-F238E27FC236}">
                  <a16:creationId xmlns:a16="http://schemas.microsoft.com/office/drawing/2014/main" id="{89AFB3D2-AE3A-412C-A0D2-16F536C315C7}"/>
                </a:ext>
              </a:extLst>
            </p:cNvPr>
            <p:cNvSpPr/>
            <p:nvPr/>
          </p:nvSpPr>
          <p:spPr>
            <a:xfrm>
              <a:off x="5676963" y="3502659"/>
              <a:ext cx="544849" cy="165087"/>
            </a:xfrm>
            <a:custGeom>
              <a:avLst/>
              <a:gdLst>
                <a:gd name="connsiteX0" fmla="*/ 544849 w 544849"/>
                <a:gd name="connsiteY0" fmla="*/ 141275 h 165087"/>
                <a:gd name="connsiteX1" fmla="*/ 544849 w 544849"/>
                <a:gd name="connsiteY1" fmla="*/ 23813 h 165087"/>
                <a:gd name="connsiteX2" fmla="*/ 521037 w 544849"/>
                <a:gd name="connsiteY2" fmla="*/ 0 h 165087"/>
                <a:gd name="connsiteX3" fmla="*/ 23813 w 544849"/>
                <a:gd name="connsiteY3" fmla="*/ 0 h 165087"/>
                <a:gd name="connsiteX4" fmla="*/ 0 w 544849"/>
                <a:gd name="connsiteY4" fmla="*/ 23813 h 165087"/>
                <a:gd name="connsiteX5" fmla="*/ 0 w 544849"/>
                <a:gd name="connsiteY5" fmla="*/ 141275 h 165087"/>
                <a:gd name="connsiteX6" fmla="*/ 23813 w 544849"/>
                <a:gd name="connsiteY6" fmla="*/ 165087 h 165087"/>
                <a:gd name="connsiteX7" fmla="*/ 521046 w 544849"/>
                <a:gd name="connsiteY7" fmla="*/ 165087 h 165087"/>
                <a:gd name="connsiteX8" fmla="*/ 544849 w 544849"/>
                <a:gd name="connsiteY8" fmla="*/ 141275 h 165087"/>
                <a:gd name="connsiteX9" fmla="*/ 497224 w 544849"/>
                <a:gd name="connsiteY9" fmla="*/ 117462 h 165087"/>
                <a:gd name="connsiteX10" fmla="*/ 47625 w 544849"/>
                <a:gd name="connsiteY10" fmla="*/ 117462 h 165087"/>
                <a:gd name="connsiteX11" fmla="*/ 47625 w 544849"/>
                <a:gd name="connsiteY11" fmla="*/ 47625 h 165087"/>
                <a:gd name="connsiteX12" fmla="*/ 497234 w 544849"/>
                <a:gd name="connsiteY12" fmla="*/ 47625 h 165087"/>
                <a:gd name="connsiteX13" fmla="*/ 497234 w 544849"/>
                <a:gd name="connsiteY13" fmla="*/ 117462 h 16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849" h="165087">
                  <a:moveTo>
                    <a:pt x="544849" y="141275"/>
                  </a:moveTo>
                  <a:lnTo>
                    <a:pt x="544849" y="23813"/>
                  </a:lnTo>
                  <a:cubicBezTo>
                    <a:pt x="544849" y="10658"/>
                    <a:pt x="534191" y="0"/>
                    <a:pt x="521037" y="0"/>
                  </a:cubicBezTo>
                  <a:lnTo>
                    <a:pt x="23813" y="0"/>
                  </a:lnTo>
                  <a:cubicBezTo>
                    <a:pt x="10658" y="0"/>
                    <a:pt x="0" y="10658"/>
                    <a:pt x="0" y="23813"/>
                  </a:cubicBezTo>
                  <a:lnTo>
                    <a:pt x="0" y="141275"/>
                  </a:lnTo>
                  <a:cubicBezTo>
                    <a:pt x="0" y="154429"/>
                    <a:pt x="10658" y="165087"/>
                    <a:pt x="23813" y="165087"/>
                  </a:cubicBezTo>
                  <a:lnTo>
                    <a:pt x="521046" y="165087"/>
                  </a:lnTo>
                  <a:cubicBezTo>
                    <a:pt x="534191" y="165087"/>
                    <a:pt x="544849" y="154429"/>
                    <a:pt x="544849" y="141275"/>
                  </a:cubicBezTo>
                  <a:close/>
                  <a:moveTo>
                    <a:pt x="497224" y="117462"/>
                  </a:moveTo>
                  <a:lnTo>
                    <a:pt x="47625" y="117462"/>
                  </a:lnTo>
                  <a:lnTo>
                    <a:pt x="47625" y="47625"/>
                  </a:lnTo>
                  <a:lnTo>
                    <a:pt x="497234" y="47625"/>
                  </a:lnTo>
                  <a:lnTo>
                    <a:pt x="497234" y="117462"/>
                  </a:lnTo>
                  <a:close/>
                </a:path>
              </a:pathLst>
            </a:custGeom>
            <a:grpFill/>
            <a:ln w="9525" cap="flat">
              <a:noFill/>
              <a:prstDash val="solid"/>
              <a:miter/>
            </a:ln>
          </p:spPr>
          <p:txBody>
            <a:bodyPr rtlCol="0" anchor="ctr"/>
            <a:lstStyle/>
            <a:p>
              <a:endParaRPr lang="en-ID"/>
            </a:p>
          </p:txBody>
        </p:sp>
      </p:grpSp>
      <p:grpSp>
        <p:nvGrpSpPr>
          <p:cNvPr id="42" name="Group 41">
            <a:extLst>
              <a:ext uri="{FF2B5EF4-FFF2-40B4-BE49-F238E27FC236}">
                <a16:creationId xmlns:a16="http://schemas.microsoft.com/office/drawing/2014/main" id="{E24E7E62-D088-4499-B5D6-F35515C0CDE2}"/>
              </a:ext>
            </a:extLst>
          </p:cNvPr>
          <p:cNvGrpSpPr/>
          <p:nvPr/>
        </p:nvGrpSpPr>
        <p:grpSpPr>
          <a:xfrm>
            <a:off x="5488228" y="2495436"/>
            <a:ext cx="1240416" cy="1048206"/>
            <a:chOff x="-2019011" y="3693909"/>
            <a:chExt cx="812031" cy="801007"/>
          </a:xfrm>
          <a:solidFill>
            <a:srgbClr val="00B0F0"/>
          </a:solidFill>
        </p:grpSpPr>
        <p:sp>
          <p:nvSpPr>
            <p:cNvPr id="40" name="Freeform: Shape 39">
              <a:extLst>
                <a:ext uri="{FF2B5EF4-FFF2-40B4-BE49-F238E27FC236}">
                  <a16:creationId xmlns:a16="http://schemas.microsoft.com/office/drawing/2014/main" id="{F53B14DB-9DB1-4562-A345-C21E1B339276}"/>
                </a:ext>
              </a:extLst>
            </p:cNvPr>
            <p:cNvSpPr/>
            <p:nvPr/>
          </p:nvSpPr>
          <p:spPr>
            <a:xfrm>
              <a:off x="-2019011" y="3693909"/>
              <a:ext cx="812031" cy="572980"/>
            </a:xfrm>
            <a:custGeom>
              <a:avLst/>
              <a:gdLst>
                <a:gd name="connsiteX0" fmla="*/ 181073 w 812031"/>
                <a:gd name="connsiteY0" fmla="*/ 572980 h 572980"/>
                <a:gd name="connsiteX1" fmla="*/ 285848 w 812031"/>
                <a:gd name="connsiteY1" fmla="*/ 572980 h 572980"/>
                <a:gd name="connsiteX2" fmla="*/ 314423 w 812031"/>
                <a:gd name="connsiteY2" fmla="*/ 544405 h 572980"/>
                <a:gd name="connsiteX3" fmla="*/ 285848 w 812031"/>
                <a:gd name="connsiteY3" fmla="*/ 515830 h 572980"/>
                <a:gd name="connsiteX4" fmla="*/ 181073 w 812031"/>
                <a:gd name="connsiteY4" fmla="*/ 515830 h 572980"/>
                <a:gd name="connsiteX5" fmla="*/ 58010 w 812031"/>
                <a:gd name="connsiteY5" fmla="*/ 392767 h 572980"/>
                <a:gd name="connsiteX6" fmla="*/ 181073 w 812031"/>
                <a:gd name="connsiteY6" fmla="*/ 269704 h 572980"/>
                <a:gd name="connsiteX7" fmla="*/ 203838 w 812031"/>
                <a:gd name="connsiteY7" fmla="*/ 269704 h 572980"/>
                <a:gd name="connsiteX8" fmla="*/ 232413 w 812031"/>
                <a:gd name="connsiteY8" fmla="*/ 243796 h 572980"/>
                <a:gd name="connsiteX9" fmla="*/ 441201 w 812031"/>
                <a:gd name="connsiteY9" fmla="*/ 57392 h 572980"/>
                <a:gd name="connsiteX10" fmla="*/ 650274 w 812031"/>
                <a:gd name="connsiteY10" fmla="*/ 250178 h 572980"/>
                <a:gd name="connsiteX11" fmla="*/ 669896 w 812031"/>
                <a:gd name="connsiteY11" fmla="*/ 275610 h 572980"/>
                <a:gd name="connsiteX12" fmla="*/ 748919 w 812031"/>
                <a:gd name="connsiteY12" fmla="*/ 430521 h 572980"/>
                <a:gd name="connsiteX13" fmla="*/ 631796 w 812031"/>
                <a:gd name="connsiteY13" fmla="*/ 515544 h 572980"/>
                <a:gd name="connsiteX14" fmla="*/ 527021 w 812031"/>
                <a:gd name="connsiteY14" fmla="*/ 515544 h 572980"/>
                <a:gd name="connsiteX15" fmla="*/ 498446 w 812031"/>
                <a:gd name="connsiteY15" fmla="*/ 544119 h 572980"/>
                <a:gd name="connsiteX16" fmla="*/ 527021 w 812031"/>
                <a:gd name="connsiteY16" fmla="*/ 572694 h 572980"/>
                <a:gd name="connsiteX17" fmla="*/ 631796 w 812031"/>
                <a:gd name="connsiteY17" fmla="*/ 572694 h 572980"/>
                <a:gd name="connsiteX18" fmla="*/ 812032 w 812031"/>
                <a:gd name="connsiteY18" fmla="*/ 392695 h 572980"/>
                <a:gd name="connsiteX19" fmla="*/ 705710 w 812031"/>
                <a:gd name="connsiteY19" fmla="*/ 228270 h 572980"/>
                <a:gd name="connsiteX20" fmla="*/ 401735 w 812031"/>
                <a:gd name="connsiteY20" fmla="*/ 2941 h 572980"/>
                <a:gd name="connsiteX21" fmla="*/ 179263 w 812031"/>
                <a:gd name="connsiteY21" fmla="*/ 212364 h 572980"/>
                <a:gd name="connsiteX22" fmla="*/ 3 w 812031"/>
                <a:gd name="connsiteY22" fmla="*/ 393529 h 572980"/>
                <a:gd name="connsiteX23" fmla="*/ 181168 w 812031"/>
                <a:gd name="connsiteY23" fmla="*/ 572790 h 57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12031" h="572980">
                  <a:moveTo>
                    <a:pt x="181073" y="572980"/>
                  </a:moveTo>
                  <a:lnTo>
                    <a:pt x="285848" y="572980"/>
                  </a:lnTo>
                  <a:cubicBezTo>
                    <a:pt x="301630" y="572980"/>
                    <a:pt x="314423" y="560187"/>
                    <a:pt x="314423" y="544405"/>
                  </a:cubicBezTo>
                  <a:cubicBezTo>
                    <a:pt x="314423" y="528623"/>
                    <a:pt x="301630" y="515830"/>
                    <a:pt x="285848" y="515830"/>
                  </a:cubicBezTo>
                  <a:lnTo>
                    <a:pt x="181073" y="515830"/>
                  </a:lnTo>
                  <a:cubicBezTo>
                    <a:pt x="113107" y="515830"/>
                    <a:pt x="58010" y="460733"/>
                    <a:pt x="58010" y="392767"/>
                  </a:cubicBezTo>
                  <a:cubicBezTo>
                    <a:pt x="58010" y="324802"/>
                    <a:pt x="113107" y="269704"/>
                    <a:pt x="181073" y="269704"/>
                  </a:cubicBezTo>
                  <a:lnTo>
                    <a:pt x="203838" y="269704"/>
                  </a:lnTo>
                  <a:cubicBezTo>
                    <a:pt x="218634" y="269769"/>
                    <a:pt x="231031" y="258527"/>
                    <a:pt x="232413" y="243796"/>
                  </a:cubicBezTo>
                  <a:cubicBezTo>
                    <a:pt x="241938" y="139021"/>
                    <a:pt x="333949" y="57392"/>
                    <a:pt x="441201" y="57392"/>
                  </a:cubicBezTo>
                  <a:cubicBezTo>
                    <a:pt x="550795" y="56546"/>
                    <a:pt x="642249" y="140875"/>
                    <a:pt x="650274" y="250178"/>
                  </a:cubicBezTo>
                  <a:cubicBezTo>
                    <a:pt x="650980" y="261876"/>
                    <a:pt x="658758" y="271959"/>
                    <a:pt x="669896" y="275610"/>
                  </a:cubicBezTo>
                  <a:cubicBezTo>
                    <a:pt x="734495" y="296566"/>
                    <a:pt x="769875" y="365922"/>
                    <a:pt x="748919" y="430521"/>
                  </a:cubicBezTo>
                  <a:cubicBezTo>
                    <a:pt x="732456" y="481269"/>
                    <a:pt x="685147" y="515612"/>
                    <a:pt x="631796" y="515544"/>
                  </a:cubicBezTo>
                  <a:lnTo>
                    <a:pt x="527021" y="515544"/>
                  </a:lnTo>
                  <a:cubicBezTo>
                    <a:pt x="511239" y="515544"/>
                    <a:pt x="498446" y="528337"/>
                    <a:pt x="498446" y="544119"/>
                  </a:cubicBezTo>
                  <a:cubicBezTo>
                    <a:pt x="498446" y="559901"/>
                    <a:pt x="511239" y="572694"/>
                    <a:pt x="527021" y="572694"/>
                  </a:cubicBezTo>
                  <a:lnTo>
                    <a:pt x="631796" y="572694"/>
                  </a:lnTo>
                  <a:cubicBezTo>
                    <a:pt x="731272" y="572759"/>
                    <a:pt x="811966" y="492171"/>
                    <a:pt x="812032" y="392695"/>
                  </a:cubicBezTo>
                  <a:cubicBezTo>
                    <a:pt x="812078" y="321727"/>
                    <a:pt x="770447" y="257346"/>
                    <a:pt x="705710" y="228270"/>
                  </a:cubicBezTo>
                  <a:cubicBezTo>
                    <a:pt x="683993" y="82107"/>
                    <a:pt x="547899" y="-18776"/>
                    <a:pt x="401735" y="2941"/>
                  </a:cubicBezTo>
                  <a:cubicBezTo>
                    <a:pt x="291092" y="19381"/>
                    <a:pt x="202353" y="102915"/>
                    <a:pt x="179263" y="212364"/>
                  </a:cubicBezTo>
                  <a:cubicBezTo>
                    <a:pt x="79734" y="212889"/>
                    <a:pt x="-523" y="294001"/>
                    <a:pt x="3" y="393529"/>
                  </a:cubicBezTo>
                  <a:cubicBezTo>
                    <a:pt x="529" y="493058"/>
                    <a:pt x="81639" y="573315"/>
                    <a:pt x="181168" y="572790"/>
                  </a:cubicBezTo>
                  <a:close/>
                </a:path>
              </a:pathLst>
            </a:custGeom>
            <a:grpFill/>
            <a:ln w="9525"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21621771-6FD2-454E-AB59-E02D74642173}"/>
                </a:ext>
              </a:extLst>
            </p:cNvPr>
            <p:cNvSpPr/>
            <p:nvPr/>
          </p:nvSpPr>
          <p:spPr>
            <a:xfrm flipV="1">
              <a:off x="-1761871" y="4083160"/>
              <a:ext cx="298400" cy="411756"/>
            </a:xfrm>
            <a:custGeom>
              <a:avLst/>
              <a:gdLst>
                <a:gd name="connsiteX0" fmla="*/ 149200 w 298400"/>
                <a:gd name="connsiteY0" fmla="*/ 411757 h 411756"/>
                <a:gd name="connsiteX1" fmla="*/ 177775 w 298400"/>
                <a:gd name="connsiteY1" fmla="*/ 383182 h 411756"/>
                <a:gd name="connsiteX2" fmla="*/ 177775 w 298400"/>
                <a:gd name="connsiteY2" fmla="*/ 94765 h 411756"/>
                <a:gd name="connsiteX3" fmla="*/ 250641 w 298400"/>
                <a:gd name="connsiteY3" fmla="*/ 163631 h 411756"/>
                <a:gd name="connsiteX4" fmla="*/ 291003 w 298400"/>
                <a:gd name="connsiteY4" fmla="*/ 161636 h 411756"/>
                <a:gd name="connsiteX5" fmla="*/ 289884 w 298400"/>
                <a:gd name="connsiteY5" fmla="*/ 122102 h 411756"/>
                <a:gd name="connsiteX6" fmla="*/ 168822 w 298400"/>
                <a:gd name="connsiteY6" fmla="*/ 7802 h 411756"/>
                <a:gd name="connsiteX7" fmla="*/ 129578 w 298400"/>
                <a:gd name="connsiteY7" fmla="*/ 7802 h 411756"/>
                <a:gd name="connsiteX8" fmla="*/ 8516 w 298400"/>
                <a:gd name="connsiteY8" fmla="*/ 122102 h 411756"/>
                <a:gd name="connsiteX9" fmla="*/ 8224 w 298400"/>
                <a:gd name="connsiteY9" fmla="*/ 162511 h 411756"/>
                <a:gd name="connsiteX10" fmla="*/ 47759 w 298400"/>
                <a:gd name="connsiteY10" fmla="*/ 163631 h 411756"/>
                <a:gd name="connsiteX11" fmla="*/ 120625 w 298400"/>
                <a:gd name="connsiteY11" fmla="*/ 94765 h 411756"/>
                <a:gd name="connsiteX12" fmla="*/ 120625 w 298400"/>
                <a:gd name="connsiteY12" fmla="*/ 383182 h 411756"/>
                <a:gd name="connsiteX13" fmla="*/ 149200 w 298400"/>
                <a:gd name="connsiteY13" fmla="*/ 411757 h 41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8400" h="411756">
                  <a:moveTo>
                    <a:pt x="149200" y="411757"/>
                  </a:moveTo>
                  <a:cubicBezTo>
                    <a:pt x="164982" y="411757"/>
                    <a:pt x="177775" y="398964"/>
                    <a:pt x="177775" y="383182"/>
                  </a:cubicBezTo>
                  <a:lnTo>
                    <a:pt x="177775" y="94765"/>
                  </a:lnTo>
                  <a:lnTo>
                    <a:pt x="250641" y="163631"/>
                  </a:lnTo>
                  <a:cubicBezTo>
                    <a:pt x="262338" y="174225"/>
                    <a:pt x="280409" y="173333"/>
                    <a:pt x="291003" y="161636"/>
                  </a:cubicBezTo>
                  <a:cubicBezTo>
                    <a:pt x="301284" y="150287"/>
                    <a:pt x="300790" y="132852"/>
                    <a:pt x="289884" y="122102"/>
                  </a:cubicBezTo>
                  <a:lnTo>
                    <a:pt x="168822" y="7802"/>
                  </a:lnTo>
                  <a:cubicBezTo>
                    <a:pt x="157809" y="-2601"/>
                    <a:pt x="140591" y="-2601"/>
                    <a:pt x="129578" y="7802"/>
                  </a:cubicBezTo>
                  <a:lnTo>
                    <a:pt x="8516" y="122102"/>
                  </a:lnTo>
                  <a:cubicBezTo>
                    <a:pt x="-2724" y="133180"/>
                    <a:pt x="-2854" y="151272"/>
                    <a:pt x="8224" y="162511"/>
                  </a:cubicBezTo>
                  <a:cubicBezTo>
                    <a:pt x="18974" y="173418"/>
                    <a:pt x="36410" y="173911"/>
                    <a:pt x="47759" y="163631"/>
                  </a:cubicBezTo>
                  <a:lnTo>
                    <a:pt x="120625" y="94765"/>
                  </a:lnTo>
                  <a:lnTo>
                    <a:pt x="120625" y="383182"/>
                  </a:lnTo>
                  <a:cubicBezTo>
                    <a:pt x="120625" y="398964"/>
                    <a:pt x="133418" y="411757"/>
                    <a:pt x="149200" y="411757"/>
                  </a:cubicBezTo>
                  <a:close/>
                </a:path>
              </a:pathLst>
            </a:custGeom>
            <a:grpFill/>
            <a:ln w="9525" cap="flat">
              <a:noFill/>
              <a:prstDash val="solid"/>
              <a:miter/>
            </a:ln>
          </p:spPr>
          <p:txBody>
            <a:bodyPr rtlCol="0" anchor="ctr"/>
            <a:lstStyle/>
            <a:p>
              <a:endParaRPr lang="en-ID"/>
            </a:p>
          </p:txBody>
        </p:sp>
      </p:grpSp>
      <p:sp>
        <p:nvSpPr>
          <p:cNvPr id="46" name="TextBox 45">
            <a:extLst>
              <a:ext uri="{FF2B5EF4-FFF2-40B4-BE49-F238E27FC236}">
                <a16:creationId xmlns:a16="http://schemas.microsoft.com/office/drawing/2014/main" id="{6EA0571F-DF5D-4AD5-A33F-1A23102D964A}"/>
              </a:ext>
            </a:extLst>
          </p:cNvPr>
          <p:cNvSpPr txBox="1"/>
          <p:nvPr/>
        </p:nvSpPr>
        <p:spPr bwMode="auto">
          <a:xfrm>
            <a:off x="5664438" y="2736399"/>
            <a:ext cx="905820" cy="27764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latin typeface="+mj-lt"/>
              </a:rPr>
              <a:t>Platform</a:t>
            </a:r>
          </a:p>
        </p:txBody>
      </p:sp>
      <p:grpSp>
        <p:nvGrpSpPr>
          <p:cNvPr id="9" name="Group 8">
            <a:extLst>
              <a:ext uri="{FF2B5EF4-FFF2-40B4-BE49-F238E27FC236}">
                <a16:creationId xmlns:a16="http://schemas.microsoft.com/office/drawing/2014/main" id="{5541B1A5-0ACA-40B6-9BB4-35AD74C22A27}"/>
              </a:ext>
            </a:extLst>
          </p:cNvPr>
          <p:cNvGrpSpPr/>
          <p:nvPr/>
        </p:nvGrpSpPr>
        <p:grpSpPr>
          <a:xfrm>
            <a:off x="7307745" y="2853368"/>
            <a:ext cx="1836464" cy="282645"/>
            <a:chOff x="7307745" y="2618908"/>
            <a:chExt cx="1836464" cy="282645"/>
          </a:xfrm>
          <a:solidFill>
            <a:srgbClr val="1F497D"/>
          </a:solidFill>
        </p:grpSpPr>
        <p:sp>
          <p:nvSpPr>
            <p:cNvPr id="8" name="Rectangle 7">
              <a:extLst>
                <a:ext uri="{FF2B5EF4-FFF2-40B4-BE49-F238E27FC236}">
                  <a16:creationId xmlns:a16="http://schemas.microsoft.com/office/drawing/2014/main" id="{B9445192-ED85-4F1D-B952-9692C62C52BD}"/>
                </a:ext>
              </a:extLst>
            </p:cNvPr>
            <p:cNvSpPr/>
            <p:nvPr/>
          </p:nvSpPr>
          <p:spPr>
            <a:xfrm>
              <a:off x="7359590" y="2732369"/>
              <a:ext cx="1725227" cy="58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Freeform: Shape 49">
              <a:extLst>
                <a:ext uri="{FF2B5EF4-FFF2-40B4-BE49-F238E27FC236}">
                  <a16:creationId xmlns:a16="http://schemas.microsoft.com/office/drawing/2014/main" id="{293CC77F-4516-4821-A490-721A7B17C066}"/>
                </a:ext>
              </a:extLst>
            </p:cNvPr>
            <p:cNvSpPr/>
            <p:nvPr/>
          </p:nvSpPr>
          <p:spPr>
            <a:xfrm>
              <a:off x="8641863"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sp>
          <p:nvSpPr>
            <p:cNvPr id="51" name="Freeform: Shape 50">
              <a:extLst>
                <a:ext uri="{FF2B5EF4-FFF2-40B4-BE49-F238E27FC236}">
                  <a16:creationId xmlns:a16="http://schemas.microsoft.com/office/drawing/2014/main" id="{AA4E962F-D16F-4A02-B997-971CEC13B30F}"/>
                </a:ext>
              </a:extLst>
            </p:cNvPr>
            <p:cNvSpPr/>
            <p:nvPr/>
          </p:nvSpPr>
          <p:spPr>
            <a:xfrm flipH="1">
              <a:off x="7307745"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grpSp>
      <p:grpSp>
        <p:nvGrpSpPr>
          <p:cNvPr id="52" name="Group 51">
            <a:extLst>
              <a:ext uri="{FF2B5EF4-FFF2-40B4-BE49-F238E27FC236}">
                <a16:creationId xmlns:a16="http://schemas.microsoft.com/office/drawing/2014/main" id="{10671F82-A9DB-4F1B-B060-3E1709CEC220}"/>
              </a:ext>
            </a:extLst>
          </p:cNvPr>
          <p:cNvGrpSpPr/>
          <p:nvPr/>
        </p:nvGrpSpPr>
        <p:grpSpPr>
          <a:xfrm>
            <a:off x="2789641" y="2853368"/>
            <a:ext cx="1836464" cy="282645"/>
            <a:chOff x="7307745" y="2618908"/>
            <a:chExt cx="1836464" cy="282645"/>
          </a:xfrm>
          <a:solidFill>
            <a:srgbClr val="1F497D"/>
          </a:solidFill>
        </p:grpSpPr>
        <p:sp>
          <p:nvSpPr>
            <p:cNvPr id="53" name="Rectangle 52">
              <a:extLst>
                <a:ext uri="{FF2B5EF4-FFF2-40B4-BE49-F238E27FC236}">
                  <a16:creationId xmlns:a16="http://schemas.microsoft.com/office/drawing/2014/main" id="{DBC34A31-320E-44D5-9C09-0B606C5E12CD}"/>
                </a:ext>
              </a:extLst>
            </p:cNvPr>
            <p:cNvSpPr/>
            <p:nvPr/>
          </p:nvSpPr>
          <p:spPr>
            <a:xfrm>
              <a:off x="7359590" y="2732369"/>
              <a:ext cx="1725227" cy="58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4" name="Freeform: Shape 53">
              <a:extLst>
                <a:ext uri="{FF2B5EF4-FFF2-40B4-BE49-F238E27FC236}">
                  <a16:creationId xmlns:a16="http://schemas.microsoft.com/office/drawing/2014/main" id="{0F8A8018-D200-44B8-82B8-C254F4E160A5}"/>
                </a:ext>
              </a:extLst>
            </p:cNvPr>
            <p:cNvSpPr/>
            <p:nvPr/>
          </p:nvSpPr>
          <p:spPr>
            <a:xfrm>
              <a:off x="8641863"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sp>
          <p:nvSpPr>
            <p:cNvPr id="55" name="Freeform: Shape 54">
              <a:extLst>
                <a:ext uri="{FF2B5EF4-FFF2-40B4-BE49-F238E27FC236}">
                  <a16:creationId xmlns:a16="http://schemas.microsoft.com/office/drawing/2014/main" id="{B0A00F8D-9765-46EC-9FE7-780E11C5F12D}"/>
                </a:ext>
              </a:extLst>
            </p:cNvPr>
            <p:cNvSpPr/>
            <p:nvPr/>
          </p:nvSpPr>
          <p:spPr>
            <a:xfrm flipH="1">
              <a:off x="7307745"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grpSp>
      <p:sp>
        <p:nvSpPr>
          <p:cNvPr id="5" name="TextBox 4">
            <a:extLst>
              <a:ext uri="{FF2B5EF4-FFF2-40B4-BE49-F238E27FC236}">
                <a16:creationId xmlns:a16="http://schemas.microsoft.com/office/drawing/2014/main" id="{7E1C0943-F9AF-46BE-8D9C-691040A3986F}"/>
              </a:ext>
            </a:extLst>
          </p:cNvPr>
          <p:cNvSpPr txBox="1"/>
          <p:nvPr/>
        </p:nvSpPr>
        <p:spPr>
          <a:xfrm>
            <a:off x="4266646" y="4434547"/>
            <a:ext cx="3674711" cy="830997"/>
          </a:xfrm>
          <a:prstGeom prst="rect">
            <a:avLst/>
          </a:prstGeom>
          <a:noFill/>
        </p:spPr>
        <p:txBody>
          <a:bodyPr wrap="square" rtlCol="0">
            <a:spAutoFit/>
          </a:bodyPr>
          <a:lstStyle/>
          <a:p>
            <a:pPr algn="ctr"/>
            <a:r>
              <a:rPr lang="en-US" sz="1600" dirty="0">
                <a:solidFill>
                  <a:srgbClr val="1F497D"/>
                </a:solidFill>
              </a:rPr>
              <a:t>Over 80% of </a:t>
            </a:r>
            <a:r>
              <a:rPr lang="en-US" sz="1600" dirty="0">
                <a:solidFill>
                  <a:srgbClr val="1F497D"/>
                </a:solidFill>
                <a:latin typeface="+mj-lt"/>
              </a:rPr>
              <a:t>CDR</a:t>
            </a:r>
            <a:r>
              <a:rPr lang="en-US" sz="1600" dirty="0">
                <a:solidFill>
                  <a:srgbClr val="1F497D"/>
                </a:solidFill>
              </a:rPr>
              <a:t> functionality is identical from Bank to Bank and for FinTech to FinTech.</a:t>
            </a:r>
          </a:p>
        </p:txBody>
      </p:sp>
      <p:sp>
        <p:nvSpPr>
          <p:cNvPr id="47" name="TextBox 46">
            <a:extLst>
              <a:ext uri="{FF2B5EF4-FFF2-40B4-BE49-F238E27FC236}">
                <a16:creationId xmlns:a16="http://schemas.microsoft.com/office/drawing/2014/main" id="{A8815716-66F9-4DEB-B8DD-19D539F50D7F}"/>
              </a:ext>
            </a:extLst>
          </p:cNvPr>
          <p:cNvSpPr txBox="1"/>
          <p:nvPr/>
        </p:nvSpPr>
        <p:spPr>
          <a:xfrm>
            <a:off x="348119" y="4431403"/>
            <a:ext cx="3049668" cy="830997"/>
          </a:xfrm>
          <a:prstGeom prst="rect">
            <a:avLst/>
          </a:prstGeom>
          <a:noFill/>
        </p:spPr>
        <p:txBody>
          <a:bodyPr wrap="square" rtlCol="0">
            <a:spAutoFit/>
          </a:bodyPr>
          <a:lstStyle/>
          <a:p>
            <a:pPr algn="ctr"/>
            <a:r>
              <a:rPr lang="en-US" sz="1600" dirty="0">
                <a:solidFill>
                  <a:srgbClr val="1F497D"/>
                </a:solidFill>
              </a:rPr>
              <a:t>20% </a:t>
            </a:r>
            <a:r>
              <a:rPr lang="en-US" sz="1600" dirty="0">
                <a:solidFill>
                  <a:srgbClr val="1F497D"/>
                </a:solidFill>
                <a:latin typeface="+mj-lt"/>
              </a:rPr>
              <a:t>CDR</a:t>
            </a:r>
            <a:r>
              <a:rPr lang="en-US" sz="1600" dirty="0">
                <a:solidFill>
                  <a:srgbClr val="1F497D"/>
                </a:solidFill>
              </a:rPr>
              <a:t> of build relates to the Banks own system, and we even have as solution for that. </a:t>
            </a:r>
          </a:p>
        </p:txBody>
      </p:sp>
      <p:sp>
        <p:nvSpPr>
          <p:cNvPr id="48" name="TextBox 47">
            <a:extLst>
              <a:ext uri="{FF2B5EF4-FFF2-40B4-BE49-F238E27FC236}">
                <a16:creationId xmlns:a16="http://schemas.microsoft.com/office/drawing/2014/main" id="{5B2E3DD5-B4FE-4F37-92BF-61A4B397DFD8}"/>
              </a:ext>
            </a:extLst>
          </p:cNvPr>
          <p:cNvSpPr txBox="1"/>
          <p:nvPr/>
        </p:nvSpPr>
        <p:spPr>
          <a:xfrm>
            <a:off x="8522302" y="4431404"/>
            <a:ext cx="3151552" cy="830997"/>
          </a:xfrm>
          <a:prstGeom prst="rect">
            <a:avLst/>
          </a:prstGeom>
          <a:noFill/>
        </p:spPr>
        <p:txBody>
          <a:bodyPr wrap="square" rtlCol="0">
            <a:spAutoFit/>
          </a:bodyPr>
          <a:lstStyle/>
          <a:p>
            <a:pPr algn="ctr"/>
            <a:r>
              <a:rPr lang="en-US" sz="1600" dirty="0">
                <a:solidFill>
                  <a:srgbClr val="1F497D"/>
                </a:solidFill>
              </a:rPr>
              <a:t>20% of </a:t>
            </a:r>
            <a:r>
              <a:rPr lang="en-US" sz="1600" dirty="0">
                <a:solidFill>
                  <a:srgbClr val="1F497D"/>
                </a:solidFill>
                <a:latin typeface="+mj-lt"/>
              </a:rPr>
              <a:t>CDR</a:t>
            </a:r>
            <a:r>
              <a:rPr lang="en-US" sz="1600" dirty="0">
                <a:solidFill>
                  <a:srgbClr val="1F497D"/>
                </a:solidFill>
              </a:rPr>
              <a:t> build for FinTechs is the integration  of CDR data into their own system. </a:t>
            </a:r>
          </a:p>
        </p:txBody>
      </p:sp>
    </p:spTree>
    <p:extLst>
      <p:ext uri="{BB962C8B-B14F-4D97-AF65-F5344CB8AC3E}">
        <p14:creationId xmlns:p14="http://schemas.microsoft.com/office/powerpoint/2010/main" val="1941583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a:extLst>
              <a:ext uri="{FF2B5EF4-FFF2-40B4-BE49-F238E27FC236}">
                <a16:creationId xmlns:a16="http://schemas.microsoft.com/office/drawing/2014/main" id="{5942CA48-C6CB-4BA3-AA3A-B6CB5D0B13E7}"/>
              </a:ext>
            </a:extLst>
          </p:cNvPr>
          <p:cNvSpPr/>
          <p:nvPr/>
        </p:nvSpPr>
        <p:spPr>
          <a:xfrm>
            <a:off x="2799786" y="4169981"/>
            <a:ext cx="6471347" cy="2629324"/>
          </a:xfrm>
          <a:prstGeom prst="rect">
            <a:avLst/>
          </a:prstGeom>
          <a:solidFill>
            <a:schemeClr val="bg1"/>
          </a:solidFill>
          <a:ln>
            <a:noFill/>
          </a:ln>
          <a:effectLst>
            <a:outerShdw blurRad="2413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rgbClr val="1F497D"/>
              </a:solidFill>
            </a:endParaRPr>
          </a:p>
        </p:txBody>
      </p:sp>
      <p:sp>
        <p:nvSpPr>
          <p:cNvPr id="2" name="Title 1">
            <a:extLst>
              <a:ext uri="{FF2B5EF4-FFF2-40B4-BE49-F238E27FC236}">
                <a16:creationId xmlns:a16="http://schemas.microsoft.com/office/drawing/2014/main" id="{17A04DD9-5967-43F7-B199-E23E098E3393}"/>
              </a:ext>
            </a:extLst>
          </p:cNvPr>
          <p:cNvSpPr>
            <a:spLocks noGrp="1"/>
          </p:cNvSpPr>
          <p:nvPr>
            <p:ph type="title"/>
          </p:nvPr>
        </p:nvSpPr>
        <p:spPr/>
        <p:txBody>
          <a:bodyPr>
            <a:normAutofit/>
          </a:bodyPr>
          <a:lstStyle/>
          <a:p>
            <a:r>
              <a:rPr lang="en-AU" dirty="0"/>
              <a:t>Why use SISS . . .  </a:t>
            </a:r>
            <a:endParaRPr lang="en-ID" dirty="0"/>
          </a:p>
        </p:txBody>
      </p:sp>
      <p:sp>
        <p:nvSpPr>
          <p:cNvPr id="3" name="Content Placeholder 2">
            <a:extLst>
              <a:ext uri="{FF2B5EF4-FFF2-40B4-BE49-F238E27FC236}">
                <a16:creationId xmlns:a16="http://schemas.microsoft.com/office/drawing/2014/main" id="{179BD517-35A7-40FC-A9D3-3905DC1BB6C1}"/>
              </a:ext>
            </a:extLst>
          </p:cNvPr>
          <p:cNvSpPr>
            <a:spLocks noGrp="1"/>
          </p:cNvSpPr>
          <p:nvPr>
            <p:ph idx="1"/>
          </p:nvPr>
        </p:nvSpPr>
        <p:spPr>
          <a:xfrm>
            <a:off x="609521" y="872995"/>
            <a:ext cx="10971372" cy="1103523"/>
          </a:xfrm>
        </p:spPr>
        <p:txBody>
          <a:bodyPr/>
          <a:lstStyle/>
          <a:p>
            <a:pPr marL="0" indent="0">
              <a:buNone/>
            </a:pPr>
            <a:r>
              <a:rPr lang="en-US" dirty="0"/>
              <a:t>Banks &amp; FinTechs can build their own platform, buy (or License) a solution or subscribe to the SDS Platform to share data and comply with the Consumer Data Right</a:t>
            </a:r>
          </a:p>
          <a:p>
            <a:pPr marL="0" indent="0">
              <a:buNone/>
            </a:pPr>
            <a:endParaRPr lang="en-ID" dirty="0"/>
          </a:p>
        </p:txBody>
      </p:sp>
      <p:sp>
        <p:nvSpPr>
          <p:cNvPr id="4" name="Slide Number Placeholder 3">
            <a:extLst>
              <a:ext uri="{FF2B5EF4-FFF2-40B4-BE49-F238E27FC236}">
                <a16:creationId xmlns:a16="http://schemas.microsoft.com/office/drawing/2014/main" id="{423D3772-2681-4CD1-9405-2AD53FEBCE24}"/>
              </a:ext>
            </a:extLst>
          </p:cNvPr>
          <p:cNvSpPr>
            <a:spLocks noGrp="1"/>
          </p:cNvSpPr>
          <p:nvPr>
            <p:ph type="sldNum" sz="quarter" idx="4"/>
          </p:nvPr>
        </p:nvSpPr>
        <p:spPr/>
        <p:txBody>
          <a:bodyPr/>
          <a:lstStyle/>
          <a:p>
            <a:fld id="{45B4EEE1-F3A5-4F92-8C13-26FA1C14643B}" type="slidenum">
              <a:rPr lang="en-US" smtClean="0"/>
              <a:pPr/>
              <a:t>11</a:t>
            </a:fld>
            <a:endParaRPr lang="en-US" dirty="0"/>
          </a:p>
        </p:txBody>
      </p:sp>
      <p:sp>
        <p:nvSpPr>
          <p:cNvPr id="43" name="TextBox 42">
            <a:extLst>
              <a:ext uri="{FF2B5EF4-FFF2-40B4-BE49-F238E27FC236}">
                <a16:creationId xmlns:a16="http://schemas.microsoft.com/office/drawing/2014/main" id="{A6120F64-BFC5-4D1C-9256-4264E62B9612}"/>
              </a:ext>
            </a:extLst>
          </p:cNvPr>
          <p:cNvSpPr txBox="1"/>
          <p:nvPr/>
        </p:nvSpPr>
        <p:spPr bwMode="auto">
          <a:xfrm>
            <a:off x="2965715" y="4339612"/>
            <a:ext cx="6112828" cy="2201245"/>
          </a:xfrm>
          <a:prstGeom prst="rect">
            <a:avLst/>
          </a:prstGeom>
          <a:noFill/>
          <a:ln w="9525">
            <a:noFill/>
            <a:miter lim="800000"/>
            <a:headEnd/>
            <a:tailEnd/>
          </a:ln>
          <a:effectLst>
            <a:outerShdw blurRad="304800" algn="ctr" rotWithShape="0">
              <a:prstClr val="black">
                <a:alpha val="29000"/>
              </a:prstClr>
            </a:outerShdw>
          </a:effectLst>
        </p:spPr>
        <p:txBody>
          <a:bodyPr vert="horz" wrap="square" lIns="92075" tIns="46038" rIns="92075" bIns="46038" numCol="1" rtlCol="0" anchor="t" anchorCtr="0" compatLnSpc="1">
            <a:prstTxWarp prst="textNoShape">
              <a:avLst/>
            </a:prstTxWarp>
            <a:spAutoFit/>
          </a:bodyPr>
          <a:lstStyle/>
          <a:p>
            <a:pPr>
              <a:spcBef>
                <a:spcPct val="30000"/>
              </a:spcBef>
              <a:buClr>
                <a:srgbClr val="914B05"/>
              </a:buClr>
            </a:pPr>
            <a:r>
              <a:rPr lang="en-AU" sz="2000" dirty="0">
                <a:solidFill>
                  <a:srgbClr val="1F497D"/>
                </a:solidFill>
                <a:latin typeface="+mj-lt"/>
              </a:rPr>
              <a:t>Why use SISS Data Services</a:t>
            </a:r>
          </a:p>
          <a:p>
            <a:pPr marL="342900" indent="-249238">
              <a:spcBef>
                <a:spcPct val="30000"/>
              </a:spcBef>
              <a:buClr>
                <a:srgbClr val="914B05"/>
              </a:buClr>
              <a:buBlip>
                <a:blip r:embed="rId2"/>
              </a:buBlip>
            </a:pPr>
            <a:r>
              <a:rPr lang="en-AU" sz="1800" dirty="0">
                <a:solidFill>
                  <a:srgbClr val="1F497D"/>
                </a:solidFill>
              </a:rPr>
              <a:t>Converts Capex into </a:t>
            </a:r>
            <a:r>
              <a:rPr lang="en-AU" sz="1800" dirty="0" err="1">
                <a:solidFill>
                  <a:srgbClr val="1F497D"/>
                </a:solidFill>
              </a:rPr>
              <a:t>Opex</a:t>
            </a:r>
            <a:r>
              <a:rPr lang="en-AU" sz="1800" dirty="0">
                <a:solidFill>
                  <a:srgbClr val="1F497D"/>
                </a:solidFill>
              </a:rPr>
              <a:t> via subscription model</a:t>
            </a:r>
          </a:p>
          <a:p>
            <a:pPr marL="342900" indent="-249238">
              <a:spcBef>
                <a:spcPct val="30000"/>
              </a:spcBef>
              <a:buClr>
                <a:srgbClr val="914B05"/>
              </a:buClr>
              <a:buBlip>
                <a:blip r:embed="rId2"/>
              </a:buBlip>
            </a:pPr>
            <a:r>
              <a:rPr lang="en-AU" sz="1800" dirty="0">
                <a:solidFill>
                  <a:srgbClr val="1F497D"/>
                </a:solidFill>
              </a:rPr>
              <a:t>Limited or no additional resources to comply with CDR.</a:t>
            </a:r>
          </a:p>
          <a:p>
            <a:pPr marL="342900" indent="-249238">
              <a:spcBef>
                <a:spcPct val="30000"/>
              </a:spcBef>
              <a:buClr>
                <a:srgbClr val="914B05"/>
              </a:buClr>
              <a:buBlip>
                <a:blip r:embed="rId2"/>
              </a:buBlip>
            </a:pPr>
            <a:r>
              <a:rPr lang="en-AU" sz="1800" dirty="0">
                <a:solidFill>
                  <a:srgbClr val="1F497D"/>
                </a:solidFill>
              </a:rPr>
              <a:t>Fully managed by SDS so they don’t  have to.</a:t>
            </a:r>
          </a:p>
          <a:p>
            <a:pPr marL="342900" indent="-249238">
              <a:spcBef>
                <a:spcPct val="30000"/>
              </a:spcBef>
              <a:buClr>
                <a:srgbClr val="914B05"/>
              </a:buClr>
              <a:buBlip>
                <a:blip r:embed="rId2"/>
              </a:buBlip>
            </a:pPr>
            <a:r>
              <a:rPr lang="en-AU" sz="1800" dirty="0">
                <a:solidFill>
                  <a:srgbClr val="1F497D"/>
                </a:solidFill>
              </a:rPr>
              <a:t>Speed to market with prebuild easy to adopt solution</a:t>
            </a:r>
          </a:p>
          <a:p>
            <a:pPr marL="342900" indent="-249238">
              <a:spcBef>
                <a:spcPct val="30000"/>
              </a:spcBef>
              <a:buClr>
                <a:srgbClr val="914B05"/>
              </a:buClr>
              <a:buBlip>
                <a:blip r:embed="rId2"/>
              </a:buBlip>
            </a:pPr>
            <a:r>
              <a:rPr lang="en-AU" sz="1800" dirty="0">
                <a:solidFill>
                  <a:srgbClr val="1F497D"/>
                </a:solidFill>
              </a:rPr>
              <a:t>Share data now &amp; reduce the risk of screen scraping</a:t>
            </a:r>
          </a:p>
        </p:txBody>
      </p:sp>
      <p:grpSp>
        <p:nvGrpSpPr>
          <p:cNvPr id="38" name="Group 37">
            <a:extLst>
              <a:ext uri="{FF2B5EF4-FFF2-40B4-BE49-F238E27FC236}">
                <a16:creationId xmlns:a16="http://schemas.microsoft.com/office/drawing/2014/main" id="{7D03F6C0-BDFA-4D2C-B4D6-2B73681B286E}"/>
              </a:ext>
            </a:extLst>
          </p:cNvPr>
          <p:cNvGrpSpPr/>
          <p:nvPr/>
        </p:nvGrpSpPr>
        <p:grpSpPr>
          <a:xfrm>
            <a:off x="7307745" y="2454786"/>
            <a:ext cx="1836464" cy="282645"/>
            <a:chOff x="7307745" y="2618908"/>
            <a:chExt cx="1836464" cy="282645"/>
          </a:xfrm>
          <a:solidFill>
            <a:srgbClr val="1F497D"/>
          </a:solidFill>
        </p:grpSpPr>
        <p:sp>
          <p:nvSpPr>
            <p:cNvPr id="44" name="Rectangle 43">
              <a:extLst>
                <a:ext uri="{FF2B5EF4-FFF2-40B4-BE49-F238E27FC236}">
                  <a16:creationId xmlns:a16="http://schemas.microsoft.com/office/drawing/2014/main" id="{96F481A5-9380-4D3F-9B7C-262297217BFB}"/>
                </a:ext>
              </a:extLst>
            </p:cNvPr>
            <p:cNvSpPr/>
            <p:nvPr/>
          </p:nvSpPr>
          <p:spPr>
            <a:xfrm>
              <a:off x="7359590" y="2732369"/>
              <a:ext cx="1725227" cy="58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Freeform: Shape 44">
              <a:extLst>
                <a:ext uri="{FF2B5EF4-FFF2-40B4-BE49-F238E27FC236}">
                  <a16:creationId xmlns:a16="http://schemas.microsoft.com/office/drawing/2014/main" id="{BA039A56-E3DF-46D7-9CA0-223B5BDB09C5}"/>
                </a:ext>
              </a:extLst>
            </p:cNvPr>
            <p:cNvSpPr/>
            <p:nvPr/>
          </p:nvSpPr>
          <p:spPr>
            <a:xfrm>
              <a:off x="8641863"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dirty="0"/>
            </a:p>
          </p:txBody>
        </p:sp>
        <p:sp>
          <p:nvSpPr>
            <p:cNvPr id="47" name="Freeform: Shape 46">
              <a:extLst>
                <a:ext uri="{FF2B5EF4-FFF2-40B4-BE49-F238E27FC236}">
                  <a16:creationId xmlns:a16="http://schemas.microsoft.com/office/drawing/2014/main" id="{DA938E45-753A-496D-95DA-FC23E77DDB59}"/>
                </a:ext>
              </a:extLst>
            </p:cNvPr>
            <p:cNvSpPr/>
            <p:nvPr/>
          </p:nvSpPr>
          <p:spPr>
            <a:xfrm flipH="1">
              <a:off x="7307745"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grpSp>
      <p:grpSp>
        <p:nvGrpSpPr>
          <p:cNvPr id="48" name="Group 47">
            <a:extLst>
              <a:ext uri="{FF2B5EF4-FFF2-40B4-BE49-F238E27FC236}">
                <a16:creationId xmlns:a16="http://schemas.microsoft.com/office/drawing/2014/main" id="{43E84C54-A42B-4A7E-B1CF-70F8979AE825}"/>
              </a:ext>
            </a:extLst>
          </p:cNvPr>
          <p:cNvGrpSpPr/>
          <p:nvPr/>
        </p:nvGrpSpPr>
        <p:grpSpPr>
          <a:xfrm>
            <a:off x="2789641" y="2454786"/>
            <a:ext cx="1836464" cy="282645"/>
            <a:chOff x="7307745" y="2618908"/>
            <a:chExt cx="1836464" cy="282645"/>
          </a:xfrm>
          <a:solidFill>
            <a:srgbClr val="1F497D"/>
          </a:solidFill>
        </p:grpSpPr>
        <p:sp>
          <p:nvSpPr>
            <p:cNvPr id="50" name="Rectangle 49">
              <a:extLst>
                <a:ext uri="{FF2B5EF4-FFF2-40B4-BE49-F238E27FC236}">
                  <a16:creationId xmlns:a16="http://schemas.microsoft.com/office/drawing/2014/main" id="{90A039C2-5B23-4076-B7ED-89FBD38CEDA3}"/>
                </a:ext>
              </a:extLst>
            </p:cNvPr>
            <p:cNvSpPr/>
            <p:nvPr/>
          </p:nvSpPr>
          <p:spPr>
            <a:xfrm>
              <a:off x="7359590" y="2732369"/>
              <a:ext cx="1725227" cy="58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Freeform: Shape 50">
              <a:extLst>
                <a:ext uri="{FF2B5EF4-FFF2-40B4-BE49-F238E27FC236}">
                  <a16:creationId xmlns:a16="http://schemas.microsoft.com/office/drawing/2014/main" id="{76F4ACAF-54AA-4B0A-8C83-7D4DE6585864}"/>
                </a:ext>
              </a:extLst>
            </p:cNvPr>
            <p:cNvSpPr/>
            <p:nvPr/>
          </p:nvSpPr>
          <p:spPr>
            <a:xfrm>
              <a:off x="8641863"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sp>
          <p:nvSpPr>
            <p:cNvPr id="52" name="Freeform: Shape 51">
              <a:extLst>
                <a:ext uri="{FF2B5EF4-FFF2-40B4-BE49-F238E27FC236}">
                  <a16:creationId xmlns:a16="http://schemas.microsoft.com/office/drawing/2014/main" id="{D54522D9-20EB-48CA-997B-453829A55FF8}"/>
                </a:ext>
              </a:extLst>
            </p:cNvPr>
            <p:cNvSpPr/>
            <p:nvPr/>
          </p:nvSpPr>
          <p:spPr>
            <a:xfrm flipH="1">
              <a:off x="7307745"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grpSp>
      <p:sp>
        <p:nvSpPr>
          <p:cNvPr id="59" name="TextBox 58">
            <a:extLst>
              <a:ext uri="{FF2B5EF4-FFF2-40B4-BE49-F238E27FC236}">
                <a16:creationId xmlns:a16="http://schemas.microsoft.com/office/drawing/2014/main" id="{B188E351-E7AC-4B36-B9AB-42B5762269D6}"/>
              </a:ext>
            </a:extLst>
          </p:cNvPr>
          <p:cNvSpPr txBox="1"/>
          <p:nvPr/>
        </p:nvSpPr>
        <p:spPr bwMode="auto">
          <a:xfrm>
            <a:off x="1192336" y="3242152"/>
            <a:ext cx="1397035" cy="67775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b="1" dirty="0">
                <a:solidFill>
                  <a:srgbClr val="1F497D"/>
                </a:solidFill>
                <a:latin typeface="+mj-lt"/>
              </a:rPr>
              <a:t>Bank</a:t>
            </a:r>
            <a:br>
              <a:rPr lang="en-AU" sz="1800" b="1" dirty="0">
                <a:solidFill>
                  <a:srgbClr val="1F497D"/>
                </a:solidFill>
                <a:latin typeface="+mj-lt"/>
              </a:rPr>
            </a:br>
            <a:r>
              <a:rPr lang="en-AU" sz="1800" dirty="0">
                <a:solidFill>
                  <a:srgbClr val="1F497D"/>
                </a:solidFill>
              </a:rPr>
              <a:t>Data Holder</a:t>
            </a:r>
            <a:endParaRPr lang="en-AU" sz="1400" dirty="0">
              <a:solidFill>
                <a:srgbClr val="1F497D"/>
              </a:solidFill>
            </a:endParaRPr>
          </a:p>
        </p:txBody>
      </p:sp>
      <p:sp>
        <p:nvSpPr>
          <p:cNvPr id="60" name="TextBox 59">
            <a:extLst>
              <a:ext uri="{FF2B5EF4-FFF2-40B4-BE49-F238E27FC236}">
                <a16:creationId xmlns:a16="http://schemas.microsoft.com/office/drawing/2014/main" id="{F76FF319-5710-4DDF-8D91-F899B388C8EC}"/>
              </a:ext>
            </a:extLst>
          </p:cNvPr>
          <p:cNvSpPr txBox="1"/>
          <p:nvPr/>
        </p:nvSpPr>
        <p:spPr bwMode="auto">
          <a:xfrm>
            <a:off x="9168269" y="3241241"/>
            <a:ext cx="1729740" cy="67775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b="1" dirty="0">
                <a:solidFill>
                  <a:srgbClr val="1F497D"/>
                </a:solidFill>
                <a:latin typeface="+mj-lt"/>
              </a:rPr>
              <a:t>FinTech</a:t>
            </a:r>
            <a:br>
              <a:rPr lang="en-AU" b="1" dirty="0">
                <a:solidFill>
                  <a:srgbClr val="1F497D"/>
                </a:solidFill>
              </a:rPr>
            </a:br>
            <a:r>
              <a:rPr lang="en-AU" sz="1800" dirty="0">
                <a:solidFill>
                  <a:srgbClr val="1F497D"/>
                </a:solidFill>
              </a:rPr>
              <a:t>Data Recipient</a:t>
            </a:r>
            <a:r>
              <a:rPr lang="en-AU" sz="1400" dirty="0">
                <a:solidFill>
                  <a:srgbClr val="1F497D"/>
                </a:solidFill>
              </a:rPr>
              <a:t> </a:t>
            </a:r>
          </a:p>
        </p:txBody>
      </p:sp>
      <p:grpSp>
        <p:nvGrpSpPr>
          <p:cNvPr id="61" name="Graphic 24">
            <a:extLst>
              <a:ext uri="{FF2B5EF4-FFF2-40B4-BE49-F238E27FC236}">
                <a16:creationId xmlns:a16="http://schemas.microsoft.com/office/drawing/2014/main" id="{0068A19C-B7CB-47C9-B29C-22FAF1C19BB8}"/>
              </a:ext>
            </a:extLst>
          </p:cNvPr>
          <p:cNvGrpSpPr/>
          <p:nvPr/>
        </p:nvGrpSpPr>
        <p:grpSpPr>
          <a:xfrm>
            <a:off x="1414803" y="2056189"/>
            <a:ext cx="952500" cy="1190625"/>
            <a:chOff x="297927" y="2377881"/>
            <a:chExt cx="952500" cy="1190625"/>
          </a:xfrm>
          <a:solidFill>
            <a:srgbClr val="00B0F0"/>
          </a:solidFill>
        </p:grpSpPr>
        <p:sp>
          <p:nvSpPr>
            <p:cNvPr id="62" name="Freeform: Shape 61">
              <a:extLst>
                <a:ext uri="{FF2B5EF4-FFF2-40B4-BE49-F238E27FC236}">
                  <a16:creationId xmlns:a16="http://schemas.microsoft.com/office/drawing/2014/main" id="{FA9A9FC5-2481-44D2-9196-F6BBC0E25515}"/>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endParaRPr lang="en-ID">
                <a:solidFill>
                  <a:srgbClr val="1F497D"/>
                </a:solidFill>
              </a:endParaRPr>
            </a:p>
          </p:txBody>
        </p:sp>
        <p:sp>
          <p:nvSpPr>
            <p:cNvPr id="63" name="Freeform: Shape 62">
              <a:extLst>
                <a:ext uri="{FF2B5EF4-FFF2-40B4-BE49-F238E27FC236}">
                  <a16:creationId xmlns:a16="http://schemas.microsoft.com/office/drawing/2014/main" id="{3EEC967C-C976-477F-AB1A-658E2063DEA4}"/>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endParaRPr lang="en-ID">
                <a:solidFill>
                  <a:srgbClr val="1F497D"/>
                </a:solidFill>
              </a:endParaRPr>
            </a:p>
          </p:txBody>
        </p:sp>
      </p:grpSp>
      <p:grpSp>
        <p:nvGrpSpPr>
          <p:cNvPr id="64" name="Graphic 23">
            <a:extLst>
              <a:ext uri="{FF2B5EF4-FFF2-40B4-BE49-F238E27FC236}">
                <a16:creationId xmlns:a16="http://schemas.microsoft.com/office/drawing/2014/main" id="{4F213B5E-D29E-418F-95ED-4728A1B2621E}"/>
              </a:ext>
            </a:extLst>
          </p:cNvPr>
          <p:cNvGrpSpPr/>
          <p:nvPr/>
        </p:nvGrpSpPr>
        <p:grpSpPr>
          <a:xfrm>
            <a:off x="9722128" y="2117946"/>
            <a:ext cx="874380" cy="1092975"/>
            <a:chOff x="5333206" y="2558256"/>
            <a:chExt cx="1524000" cy="1905000"/>
          </a:xfrm>
          <a:solidFill>
            <a:srgbClr val="00B0F0"/>
          </a:solidFill>
        </p:grpSpPr>
        <p:sp>
          <p:nvSpPr>
            <p:cNvPr id="65" name="Freeform: Shape 64">
              <a:extLst>
                <a:ext uri="{FF2B5EF4-FFF2-40B4-BE49-F238E27FC236}">
                  <a16:creationId xmlns:a16="http://schemas.microsoft.com/office/drawing/2014/main" id="{BE4AA55D-B334-4B6C-9F89-30077E11F34D}"/>
                </a:ext>
              </a:extLst>
            </p:cNvPr>
            <p:cNvSpPr/>
            <p:nvPr/>
          </p:nvSpPr>
          <p:spPr>
            <a:xfrm>
              <a:off x="5676953" y="2800190"/>
              <a:ext cx="410146" cy="47625"/>
            </a:xfrm>
            <a:custGeom>
              <a:avLst/>
              <a:gdLst>
                <a:gd name="connsiteX0" fmla="*/ 410147 w 410146"/>
                <a:gd name="connsiteY0" fmla="*/ 0 h 47625"/>
                <a:gd name="connsiteX1" fmla="*/ 23813 w 410146"/>
                <a:gd name="connsiteY1" fmla="*/ 0 h 47625"/>
                <a:gd name="connsiteX2" fmla="*/ 0 w 410146"/>
                <a:gd name="connsiteY2" fmla="*/ 23813 h 47625"/>
                <a:gd name="connsiteX3" fmla="*/ 23813 w 410146"/>
                <a:gd name="connsiteY3" fmla="*/ 47625 h 47625"/>
                <a:gd name="connsiteX4" fmla="*/ 386810 w 410146"/>
                <a:gd name="connsiteY4" fmla="*/ 47625 h 47625"/>
                <a:gd name="connsiteX5" fmla="*/ 410147 w 410146"/>
                <a:gd name="connsiteY5"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146" h="47625">
                  <a:moveTo>
                    <a:pt x="410147" y="0"/>
                  </a:moveTo>
                  <a:lnTo>
                    <a:pt x="23813" y="0"/>
                  </a:lnTo>
                  <a:cubicBezTo>
                    <a:pt x="10668" y="0"/>
                    <a:pt x="0" y="10668"/>
                    <a:pt x="0" y="23813"/>
                  </a:cubicBezTo>
                  <a:cubicBezTo>
                    <a:pt x="0" y="36957"/>
                    <a:pt x="10668" y="47625"/>
                    <a:pt x="23813" y="47625"/>
                  </a:cubicBezTo>
                  <a:lnTo>
                    <a:pt x="386810" y="47625"/>
                  </a:lnTo>
                  <a:cubicBezTo>
                    <a:pt x="391478" y="30099"/>
                    <a:pt x="399479" y="14002"/>
                    <a:pt x="410147" y="0"/>
                  </a:cubicBezTo>
                  <a:close/>
                </a:path>
              </a:pathLst>
            </a:custGeom>
            <a:grpFill/>
            <a:ln w="9525" cap="flat">
              <a:noFill/>
              <a:prstDash val="solid"/>
              <a:miter/>
            </a:ln>
          </p:spPr>
          <p:txBody>
            <a:bodyPr rtlCol="0" anchor="ctr"/>
            <a:lstStyle/>
            <a:p>
              <a:endParaRPr lang="en-ID"/>
            </a:p>
          </p:txBody>
        </p:sp>
        <p:sp>
          <p:nvSpPr>
            <p:cNvPr id="66" name="Freeform: Shape 65">
              <a:extLst>
                <a:ext uri="{FF2B5EF4-FFF2-40B4-BE49-F238E27FC236}">
                  <a16:creationId xmlns:a16="http://schemas.microsoft.com/office/drawing/2014/main" id="{783442DB-AFA0-43B3-A64E-A2B412B7FF11}"/>
                </a:ext>
              </a:extLst>
            </p:cNvPr>
            <p:cNvSpPr/>
            <p:nvPr/>
          </p:nvSpPr>
          <p:spPr>
            <a:xfrm>
              <a:off x="5676963" y="299307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67" name="Freeform: Shape 66">
              <a:extLst>
                <a:ext uri="{FF2B5EF4-FFF2-40B4-BE49-F238E27FC236}">
                  <a16:creationId xmlns:a16="http://schemas.microsoft.com/office/drawing/2014/main" id="{25CD4AB8-10E1-4638-8D65-1448483579B1}"/>
                </a:ext>
              </a:extLst>
            </p:cNvPr>
            <p:cNvSpPr/>
            <p:nvPr/>
          </p:nvSpPr>
          <p:spPr>
            <a:xfrm>
              <a:off x="5676963" y="3101019"/>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68" name="Freeform: Shape 67">
              <a:extLst>
                <a:ext uri="{FF2B5EF4-FFF2-40B4-BE49-F238E27FC236}">
                  <a16:creationId xmlns:a16="http://schemas.microsoft.com/office/drawing/2014/main" id="{D56685CC-7996-467F-888B-8A1EA0F674AF}"/>
                </a:ext>
              </a:extLst>
            </p:cNvPr>
            <p:cNvSpPr/>
            <p:nvPr/>
          </p:nvSpPr>
          <p:spPr>
            <a:xfrm>
              <a:off x="5676963" y="3208965"/>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69" name="Freeform: Shape 68">
              <a:extLst>
                <a:ext uri="{FF2B5EF4-FFF2-40B4-BE49-F238E27FC236}">
                  <a16:creationId xmlns:a16="http://schemas.microsoft.com/office/drawing/2014/main" id="{E7B0D37B-DA1A-4CDD-8047-685FC274B1D7}"/>
                </a:ext>
              </a:extLst>
            </p:cNvPr>
            <p:cNvSpPr/>
            <p:nvPr/>
          </p:nvSpPr>
          <p:spPr>
            <a:xfrm>
              <a:off x="5676963" y="331692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70" name="Freeform: Shape 69">
              <a:extLst>
                <a:ext uri="{FF2B5EF4-FFF2-40B4-BE49-F238E27FC236}">
                  <a16:creationId xmlns:a16="http://schemas.microsoft.com/office/drawing/2014/main" id="{858DDA7C-4995-4A90-8824-670E313AE55A}"/>
                </a:ext>
              </a:extLst>
            </p:cNvPr>
            <p:cNvSpPr/>
            <p:nvPr/>
          </p:nvSpPr>
          <p:spPr>
            <a:xfrm>
              <a:off x="6329063" y="2891535"/>
              <a:ext cx="157629" cy="402402"/>
            </a:xfrm>
            <a:custGeom>
              <a:avLst/>
              <a:gdLst>
                <a:gd name="connsiteX0" fmla="*/ 103442 w 157629"/>
                <a:gd name="connsiteY0" fmla="*/ 58141 h 402402"/>
                <a:gd name="connsiteX1" fmla="*/ 103442 w 157629"/>
                <a:gd name="connsiteY1" fmla="*/ 23813 h 402402"/>
                <a:gd name="connsiteX2" fmla="*/ 79629 w 157629"/>
                <a:gd name="connsiteY2" fmla="*/ 0 h 402402"/>
                <a:gd name="connsiteX3" fmla="*/ 55817 w 157629"/>
                <a:gd name="connsiteY3" fmla="*/ 23813 h 402402"/>
                <a:gd name="connsiteX4" fmla="*/ 55817 w 157629"/>
                <a:gd name="connsiteY4" fmla="*/ 57721 h 402402"/>
                <a:gd name="connsiteX5" fmla="*/ 0 w 157629"/>
                <a:gd name="connsiteY5" fmla="*/ 131597 h 402402"/>
                <a:gd name="connsiteX6" fmla="*/ 36709 w 157629"/>
                <a:gd name="connsiteY6" fmla="*/ 197139 h 402402"/>
                <a:gd name="connsiteX7" fmla="*/ 96022 w 157629"/>
                <a:gd name="connsiteY7" fmla="*/ 233486 h 402402"/>
                <a:gd name="connsiteX8" fmla="*/ 109995 w 157629"/>
                <a:gd name="connsiteY8" fmla="*/ 258432 h 402402"/>
                <a:gd name="connsiteX9" fmla="*/ 109995 w 157629"/>
                <a:gd name="connsiteY9" fmla="*/ 263281 h 402402"/>
                <a:gd name="connsiteX10" fmla="*/ 80743 w 157629"/>
                <a:gd name="connsiteY10" fmla="*/ 292532 h 402402"/>
                <a:gd name="connsiteX11" fmla="*/ 76895 w 157629"/>
                <a:gd name="connsiteY11" fmla="*/ 292532 h 402402"/>
                <a:gd name="connsiteX12" fmla="*/ 47644 w 157629"/>
                <a:gd name="connsiteY12" fmla="*/ 263281 h 402402"/>
                <a:gd name="connsiteX13" fmla="*/ 47644 w 157629"/>
                <a:gd name="connsiteY13" fmla="*/ 261785 h 402402"/>
                <a:gd name="connsiteX14" fmla="*/ 23832 w 157629"/>
                <a:gd name="connsiteY14" fmla="*/ 237973 h 402402"/>
                <a:gd name="connsiteX15" fmla="*/ 19 w 157629"/>
                <a:gd name="connsiteY15" fmla="*/ 261785 h 402402"/>
                <a:gd name="connsiteX16" fmla="*/ 19 w 157629"/>
                <a:gd name="connsiteY16" fmla="*/ 263281 h 402402"/>
                <a:gd name="connsiteX17" fmla="*/ 56940 w 157629"/>
                <a:gd name="connsiteY17" fmla="*/ 337442 h 402402"/>
                <a:gd name="connsiteX18" fmla="*/ 56940 w 157629"/>
                <a:gd name="connsiteY18" fmla="*/ 378590 h 402402"/>
                <a:gd name="connsiteX19" fmla="*/ 80753 w 157629"/>
                <a:gd name="connsiteY19" fmla="*/ 402403 h 402402"/>
                <a:gd name="connsiteX20" fmla="*/ 104565 w 157629"/>
                <a:gd name="connsiteY20" fmla="*/ 378590 h 402402"/>
                <a:gd name="connsiteX21" fmla="*/ 104565 w 157629"/>
                <a:gd name="connsiteY21" fmla="*/ 336337 h 402402"/>
                <a:gd name="connsiteX22" fmla="*/ 157629 w 157629"/>
                <a:gd name="connsiteY22" fmla="*/ 263281 h 402402"/>
                <a:gd name="connsiteX23" fmla="*/ 157629 w 157629"/>
                <a:gd name="connsiteY23" fmla="*/ 258432 h 402402"/>
                <a:gd name="connsiteX24" fmla="*/ 120920 w 157629"/>
                <a:gd name="connsiteY24" fmla="*/ 192881 h 402402"/>
                <a:gd name="connsiteX25" fmla="*/ 61598 w 157629"/>
                <a:gd name="connsiteY25" fmla="*/ 156524 h 402402"/>
                <a:gd name="connsiteX26" fmla="*/ 47635 w 157629"/>
                <a:gd name="connsiteY26" fmla="*/ 131588 h 402402"/>
                <a:gd name="connsiteX27" fmla="*/ 76886 w 157629"/>
                <a:gd name="connsiteY27" fmla="*/ 102337 h 402402"/>
                <a:gd name="connsiteX28" fmla="*/ 80734 w 157629"/>
                <a:gd name="connsiteY28" fmla="*/ 102337 h 402402"/>
                <a:gd name="connsiteX29" fmla="*/ 109985 w 157629"/>
                <a:gd name="connsiteY29" fmla="*/ 131588 h 402402"/>
                <a:gd name="connsiteX30" fmla="*/ 109985 w 157629"/>
                <a:gd name="connsiteY30" fmla="*/ 144494 h 402402"/>
                <a:gd name="connsiteX31" fmla="*/ 133798 w 157629"/>
                <a:gd name="connsiteY31" fmla="*/ 168307 h 402402"/>
                <a:gd name="connsiteX32" fmla="*/ 157610 w 157629"/>
                <a:gd name="connsiteY32" fmla="*/ 144494 h 402402"/>
                <a:gd name="connsiteX33" fmla="*/ 157610 w 157629"/>
                <a:gd name="connsiteY33" fmla="*/ 131588 h 402402"/>
                <a:gd name="connsiteX34" fmla="*/ 103442 w 157629"/>
                <a:gd name="connsiteY34" fmla="*/ 58141 h 40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7629" h="402402">
                  <a:moveTo>
                    <a:pt x="103442" y="58141"/>
                  </a:moveTo>
                  <a:lnTo>
                    <a:pt x="103442" y="23813"/>
                  </a:lnTo>
                  <a:cubicBezTo>
                    <a:pt x="103442" y="10658"/>
                    <a:pt x="92783" y="0"/>
                    <a:pt x="79629" y="0"/>
                  </a:cubicBezTo>
                  <a:cubicBezTo>
                    <a:pt x="66475" y="0"/>
                    <a:pt x="55817" y="10658"/>
                    <a:pt x="55817" y="23813"/>
                  </a:cubicBezTo>
                  <a:lnTo>
                    <a:pt x="55817" y="57721"/>
                  </a:lnTo>
                  <a:cubicBezTo>
                    <a:pt x="23641" y="66913"/>
                    <a:pt x="0" y="96517"/>
                    <a:pt x="0" y="131597"/>
                  </a:cubicBezTo>
                  <a:cubicBezTo>
                    <a:pt x="0" y="158163"/>
                    <a:pt x="14068" y="183280"/>
                    <a:pt x="36709" y="197139"/>
                  </a:cubicBezTo>
                  <a:lnTo>
                    <a:pt x="96022" y="233486"/>
                  </a:lnTo>
                  <a:cubicBezTo>
                    <a:pt x="104632" y="238773"/>
                    <a:pt x="109995" y="248336"/>
                    <a:pt x="109995" y="258432"/>
                  </a:cubicBezTo>
                  <a:lnTo>
                    <a:pt x="109995" y="263281"/>
                  </a:lnTo>
                  <a:cubicBezTo>
                    <a:pt x="109995" y="279406"/>
                    <a:pt x="96869" y="292532"/>
                    <a:pt x="80743" y="292532"/>
                  </a:cubicBezTo>
                  <a:lnTo>
                    <a:pt x="76895" y="292532"/>
                  </a:lnTo>
                  <a:cubicBezTo>
                    <a:pt x="60769" y="292532"/>
                    <a:pt x="47644" y="279406"/>
                    <a:pt x="47644" y="263281"/>
                  </a:cubicBezTo>
                  <a:lnTo>
                    <a:pt x="47644" y="261785"/>
                  </a:lnTo>
                  <a:cubicBezTo>
                    <a:pt x="47644" y="248631"/>
                    <a:pt x="36986" y="237973"/>
                    <a:pt x="23832" y="237973"/>
                  </a:cubicBezTo>
                  <a:cubicBezTo>
                    <a:pt x="10677" y="237973"/>
                    <a:pt x="19" y="248631"/>
                    <a:pt x="19" y="261785"/>
                  </a:cubicBezTo>
                  <a:lnTo>
                    <a:pt x="19" y="263281"/>
                  </a:lnTo>
                  <a:cubicBezTo>
                    <a:pt x="19" y="298761"/>
                    <a:pt x="24213" y="328612"/>
                    <a:pt x="56940" y="337442"/>
                  </a:cubicBezTo>
                  <a:lnTo>
                    <a:pt x="56940" y="378590"/>
                  </a:lnTo>
                  <a:cubicBezTo>
                    <a:pt x="56940" y="391744"/>
                    <a:pt x="67599" y="402403"/>
                    <a:pt x="80753" y="402403"/>
                  </a:cubicBezTo>
                  <a:cubicBezTo>
                    <a:pt x="93907" y="402403"/>
                    <a:pt x="104565" y="391744"/>
                    <a:pt x="104565" y="378590"/>
                  </a:cubicBezTo>
                  <a:lnTo>
                    <a:pt x="104565" y="336337"/>
                  </a:lnTo>
                  <a:cubicBezTo>
                    <a:pt x="135322" y="326288"/>
                    <a:pt x="157629" y="297351"/>
                    <a:pt x="157629" y="263281"/>
                  </a:cubicBezTo>
                  <a:lnTo>
                    <a:pt x="157629" y="258432"/>
                  </a:lnTo>
                  <a:cubicBezTo>
                    <a:pt x="157629" y="231877"/>
                    <a:pt x="143561" y="206769"/>
                    <a:pt x="120920" y="192881"/>
                  </a:cubicBezTo>
                  <a:lnTo>
                    <a:pt x="61598" y="156524"/>
                  </a:lnTo>
                  <a:cubicBezTo>
                    <a:pt x="52988" y="151247"/>
                    <a:pt x="47635" y="141694"/>
                    <a:pt x="47635" y="131588"/>
                  </a:cubicBezTo>
                  <a:cubicBezTo>
                    <a:pt x="47635" y="115462"/>
                    <a:pt x="60760" y="102337"/>
                    <a:pt x="76886" y="102337"/>
                  </a:cubicBezTo>
                  <a:lnTo>
                    <a:pt x="80734" y="102337"/>
                  </a:lnTo>
                  <a:cubicBezTo>
                    <a:pt x="96860" y="102337"/>
                    <a:pt x="109985" y="115462"/>
                    <a:pt x="109985" y="131588"/>
                  </a:cubicBezTo>
                  <a:lnTo>
                    <a:pt x="109985" y="144494"/>
                  </a:lnTo>
                  <a:cubicBezTo>
                    <a:pt x="109985" y="157648"/>
                    <a:pt x="120644" y="168307"/>
                    <a:pt x="133798" y="168307"/>
                  </a:cubicBezTo>
                  <a:cubicBezTo>
                    <a:pt x="146952" y="168307"/>
                    <a:pt x="157610" y="157648"/>
                    <a:pt x="157610" y="144494"/>
                  </a:cubicBezTo>
                  <a:lnTo>
                    <a:pt x="157610" y="131588"/>
                  </a:lnTo>
                  <a:cubicBezTo>
                    <a:pt x="157601" y="97098"/>
                    <a:pt x="134769" y="67847"/>
                    <a:pt x="103442" y="58141"/>
                  </a:cubicBezTo>
                  <a:close/>
                </a:path>
              </a:pathLst>
            </a:custGeom>
            <a:grpFill/>
            <a:ln w="9525" cap="flat">
              <a:noFill/>
              <a:prstDash val="solid"/>
              <a:miter/>
            </a:ln>
          </p:spPr>
          <p:txBody>
            <a:bodyPr rtlCol="0" anchor="ctr"/>
            <a:lstStyle/>
            <a:p>
              <a:endParaRPr lang="en-ID"/>
            </a:p>
          </p:txBody>
        </p:sp>
        <p:sp>
          <p:nvSpPr>
            <p:cNvPr id="71" name="Freeform: Shape 70">
              <a:extLst>
                <a:ext uri="{FF2B5EF4-FFF2-40B4-BE49-F238E27FC236}">
                  <a16:creationId xmlns:a16="http://schemas.microsoft.com/office/drawing/2014/main" id="{A83311F8-2B50-4CE1-BA2D-06AC97A6F706}"/>
                </a:ext>
              </a:extLst>
            </p:cNvPr>
            <p:cNvSpPr/>
            <p:nvPr/>
          </p:nvSpPr>
          <p:spPr>
            <a:xfrm>
              <a:off x="5457592" y="2605690"/>
              <a:ext cx="1275225" cy="1429131"/>
            </a:xfrm>
            <a:custGeom>
              <a:avLst/>
              <a:gdLst>
                <a:gd name="connsiteX0" fmla="*/ 1161240 w 1275225"/>
                <a:gd name="connsiteY0" fmla="*/ 163697 h 1429131"/>
                <a:gd name="connsiteX1" fmla="*/ 983647 w 1275225"/>
                <a:gd name="connsiteY1" fmla="*/ 163697 h 1429131"/>
                <a:gd name="connsiteX2" fmla="*/ 983647 w 1275225"/>
                <a:gd name="connsiteY2" fmla="*/ 163259 h 1429131"/>
                <a:gd name="connsiteX3" fmla="*/ 981932 w 1275225"/>
                <a:gd name="connsiteY3" fmla="*/ 139922 h 1429131"/>
                <a:gd name="connsiteX4" fmla="*/ 820388 w 1275225"/>
                <a:gd name="connsiteY4" fmla="*/ 0 h 1429131"/>
                <a:gd name="connsiteX5" fmla="*/ 163259 w 1275225"/>
                <a:gd name="connsiteY5" fmla="*/ 0 h 1429131"/>
                <a:gd name="connsiteX6" fmla="*/ 0 w 1275225"/>
                <a:gd name="connsiteY6" fmla="*/ 163259 h 1429131"/>
                <a:gd name="connsiteX7" fmla="*/ 0 w 1275225"/>
                <a:gd name="connsiteY7" fmla="*/ 1265873 h 1429131"/>
                <a:gd name="connsiteX8" fmla="*/ 163259 w 1275225"/>
                <a:gd name="connsiteY8" fmla="*/ 1429131 h 1429131"/>
                <a:gd name="connsiteX9" fmla="*/ 820388 w 1275225"/>
                <a:gd name="connsiteY9" fmla="*/ 1429131 h 1429131"/>
                <a:gd name="connsiteX10" fmla="*/ 983647 w 1275225"/>
                <a:gd name="connsiteY10" fmla="*/ 1265873 h 1429131"/>
                <a:gd name="connsiteX11" fmla="*/ 983647 w 1275225"/>
                <a:gd name="connsiteY11" fmla="*/ 923163 h 1429131"/>
                <a:gd name="connsiteX12" fmla="*/ 916972 w 1275225"/>
                <a:gd name="connsiteY12" fmla="*/ 992505 h 1429131"/>
                <a:gd name="connsiteX13" fmla="*/ 916972 w 1275225"/>
                <a:gd name="connsiteY13" fmla="*/ 1265873 h 1429131"/>
                <a:gd name="connsiteX14" fmla="*/ 820388 w 1275225"/>
                <a:gd name="connsiteY14" fmla="*/ 1362456 h 1429131"/>
                <a:gd name="connsiteX15" fmla="*/ 163259 w 1275225"/>
                <a:gd name="connsiteY15" fmla="*/ 1362456 h 1429131"/>
                <a:gd name="connsiteX16" fmla="*/ 66675 w 1275225"/>
                <a:gd name="connsiteY16" fmla="*/ 1265873 h 1429131"/>
                <a:gd name="connsiteX17" fmla="*/ 66675 w 1275225"/>
                <a:gd name="connsiteY17" fmla="*/ 163259 h 1429131"/>
                <a:gd name="connsiteX18" fmla="*/ 163259 w 1275225"/>
                <a:gd name="connsiteY18" fmla="*/ 66675 h 1429131"/>
                <a:gd name="connsiteX19" fmla="*/ 820388 w 1275225"/>
                <a:gd name="connsiteY19" fmla="*/ 66675 h 1429131"/>
                <a:gd name="connsiteX20" fmla="*/ 914114 w 1275225"/>
                <a:gd name="connsiteY20" fmla="*/ 139922 h 1429131"/>
                <a:gd name="connsiteX21" fmla="*/ 916972 w 1275225"/>
                <a:gd name="connsiteY21" fmla="*/ 163259 h 1429131"/>
                <a:gd name="connsiteX22" fmla="*/ 916972 w 1275225"/>
                <a:gd name="connsiteY22" fmla="*/ 163697 h 1429131"/>
                <a:gd name="connsiteX23" fmla="*/ 739292 w 1275225"/>
                <a:gd name="connsiteY23" fmla="*/ 163697 h 1429131"/>
                <a:gd name="connsiteX24" fmla="*/ 625297 w 1275225"/>
                <a:gd name="connsiteY24" fmla="*/ 277682 h 1429131"/>
                <a:gd name="connsiteX25" fmla="*/ 625297 w 1275225"/>
                <a:gd name="connsiteY25" fmla="*/ 699630 h 1429131"/>
                <a:gd name="connsiteX26" fmla="*/ 739292 w 1275225"/>
                <a:gd name="connsiteY26" fmla="*/ 813626 h 1429131"/>
                <a:gd name="connsiteX27" fmla="*/ 830447 w 1275225"/>
                <a:gd name="connsiteY27" fmla="*/ 813626 h 1429131"/>
                <a:gd name="connsiteX28" fmla="*/ 830447 w 1275225"/>
                <a:gd name="connsiteY28" fmla="*/ 965321 h 1429131"/>
                <a:gd name="connsiteX29" fmla="*/ 851316 w 1275225"/>
                <a:gd name="connsiteY29" fmla="*/ 996239 h 1429131"/>
                <a:gd name="connsiteX30" fmla="*/ 863775 w 1275225"/>
                <a:gd name="connsiteY30" fmla="*/ 998658 h 1429131"/>
                <a:gd name="connsiteX31" fmla="*/ 887797 w 1275225"/>
                <a:gd name="connsiteY31" fmla="*/ 988438 h 1429131"/>
                <a:gd name="connsiteX32" fmla="*/ 1056046 w 1275225"/>
                <a:gd name="connsiteY32" fmla="*/ 813626 h 1429131"/>
                <a:gd name="connsiteX33" fmla="*/ 1161240 w 1275225"/>
                <a:gd name="connsiteY33" fmla="*/ 813626 h 1429131"/>
                <a:gd name="connsiteX34" fmla="*/ 1275226 w 1275225"/>
                <a:gd name="connsiteY34" fmla="*/ 699630 h 1429131"/>
                <a:gd name="connsiteX35" fmla="*/ 1275226 w 1275225"/>
                <a:gd name="connsiteY35" fmla="*/ 277682 h 1429131"/>
                <a:gd name="connsiteX36" fmla="*/ 1161240 w 1275225"/>
                <a:gd name="connsiteY36" fmla="*/ 163697 h 1429131"/>
                <a:gd name="connsiteX37" fmla="*/ 1208551 w 1275225"/>
                <a:gd name="connsiteY37" fmla="*/ 699630 h 1429131"/>
                <a:gd name="connsiteX38" fmla="*/ 1161240 w 1275225"/>
                <a:gd name="connsiteY38" fmla="*/ 746951 h 1429131"/>
                <a:gd name="connsiteX39" fmla="*/ 1041864 w 1275225"/>
                <a:gd name="connsiteY39" fmla="*/ 746951 h 1429131"/>
                <a:gd name="connsiteX40" fmla="*/ 1017851 w 1275225"/>
                <a:gd name="connsiteY40" fmla="*/ 757171 h 1429131"/>
                <a:gd name="connsiteX41" fmla="*/ 897131 w 1275225"/>
                <a:gd name="connsiteY41" fmla="*/ 882596 h 1429131"/>
                <a:gd name="connsiteX42" fmla="*/ 897131 w 1275225"/>
                <a:gd name="connsiteY42" fmla="*/ 780288 h 1429131"/>
                <a:gd name="connsiteX43" fmla="*/ 863794 w 1275225"/>
                <a:gd name="connsiteY43" fmla="*/ 746951 h 1429131"/>
                <a:gd name="connsiteX44" fmla="*/ 739302 w 1275225"/>
                <a:gd name="connsiteY44" fmla="*/ 746951 h 1429131"/>
                <a:gd name="connsiteX45" fmla="*/ 691982 w 1275225"/>
                <a:gd name="connsiteY45" fmla="*/ 699630 h 1429131"/>
                <a:gd name="connsiteX46" fmla="*/ 691982 w 1275225"/>
                <a:gd name="connsiteY46" fmla="*/ 277682 h 1429131"/>
                <a:gd name="connsiteX47" fmla="*/ 739302 w 1275225"/>
                <a:gd name="connsiteY47" fmla="*/ 230372 h 1429131"/>
                <a:gd name="connsiteX48" fmla="*/ 949947 w 1275225"/>
                <a:gd name="connsiteY48" fmla="*/ 230372 h 1429131"/>
                <a:gd name="connsiteX49" fmla="*/ 950319 w 1275225"/>
                <a:gd name="connsiteY49" fmla="*/ 230410 h 1429131"/>
                <a:gd name="connsiteX50" fmla="*/ 950690 w 1275225"/>
                <a:gd name="connsiteY50" fmla="*/ 230372 h 1429131"/>
                <a:gd name="connsiteX51" fmla="*/ 1161250 w 1275225"/>
                <a:gd name="connsiteY51" fmla="*/ 230372 h 1429131"/>
                <a:gd name="connsiteX52" fmla="*/ 1208561 w 1275225"/>
                <a:gd name="connsiteY52" fmla="*/ 277682 h 1429131"/>
                <a:gd name="connsiteX53" fmla="*/ 1208561 w 1275225"/>
                <a:gd name="connsiteY53" fmla="*/ 699630 h 142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75225" h="1429131">
                  <a:moveTo>
                    <a:pt x="1161240" y="163697"/>
                  </a:moveTo>
                  <a:lnTo>
                    <a:pt x="983647" y="163697"/>
                  </a:lnTo>
                  <a:lnTo>
                    <a:pt x="983647" y="163259"/>
                  </a:lnTo>
                  <a:cubicBezTo>
                    <a:pt x="983647" y="155353"/>
                    <a:pt x="983075" y="147542"/>
                    <a:pt x="981932" y="139922"/>
                  </a:cubicBezTo>
                  <a:cubicBezTo>
                    <a:pt x="970598" y="60865"/>
                    <a:pt x="902494" y="0"/>
                    <a:pt x="820388" y="0"/>
                  </a:cubicBezTo>
                  <a:lnTo>
                    <a:pt x="163259" y="0"/>
                  </a:lnTo>
                  <a:cubicBezTo>
                    <a:pt x="73247" y="0"/>
                    <a:pt x="0" y="73152"/>
                    <a:pt x="0" y="163259"/>
                  </a:cubicBezTo>
                  <a:lnTo>
                    <a:pt x="0" y="1265873"/>
                  </a:lnTo>
                  <a:cubicBezTo>
                    <a:pt x="0" y="1355979"/>
                    <a:pt x="73247" y="1429131"/>
                    <a:pt x="163259" y="1429131"/>
                  </a:cubicBezTo>
                  <a:lnTo>
                    <a:pt x="820388" y="1429131"/>
                  </a:lnTo>
                  <a:cubicBezTo>
                    <a:pt x="910400" y="1429131"/>
                    <a:pt x="983647" y="1355979"/>
                    <a:pt x="983647" y="1265873"/>
                  </a:cubicBezTo>
                  <a:lnTo>
                    <a:pt x="983647" y="923163"/>
                  </a:lnTo>
                  <a:lnTo>
                    <a:pt x="916972" y="992505"/>
                  </a:lnTo>
                  <a:lnTo>
                    <a:pt x="916972" y="1265873"/>
                  </a:lnTo>
                  <a:cubicBezTo>
                    <a:pt x="916972" y="1319213"/>
                    <a:pt x="873633" y="1362456"/>
                    <a:pt x="820388" y="1362456"/>
                  </a:cubicBezTo>
                  <a:lnTo>
                    <a:pt x="163259" y="1362456"/>
                  </a:lnTo>
                  <a:cubicBezTo>
                    <a:pt x="110014" y="1362456"/>
                    <a:pt x="66675" y="1319213"/>
                    <a:pt x="66675" y="1265873"/>
                  </a:cubicBezTo>
                  <a:lnTo>
                    <a:pt x="66675" y="163259"/>
                  </a:lnTo>
                  <a:cubicBezTo>
                    <a:pt x="66675" y="109919"/>
                    <a:pt x="110014" y="66675"/>
                    <a:pt x="163259" y="66675"/>
                  </a:cubicBezTo>
                  <a:lnTo>
                    <a:pt x="820388" y="66675"/>
                  </a:lnTo>
                  <a:cubicBezTo>
                    <a:pt x="865632" y="66675"/>
                    <a:pt x="903732" y="97917"/>
                    <a:pt x="914114" y="139922"/>
                  </a:cubicBezTo>
                  <a:cubicBezTo>
                    <a:pt x="916019" y="147447"/>
                    <a:pt x="916972" y="155258"/>
                    <a:pt x="916972" y="163259"/>
                  </a:cubicBezTo>
                  <a:lnTo>
                    <a:pt x="916972" y="163697"/>
                  </a:lnTo>
                  <a:lnTo>
                    <a:pt x="739292" y="163697"/>
                  </a:lnTo>
                  <a:cubicBezTo>
                    <a:pt x="676437" y="163697"/>
                    <a:pt x="625297" y="214836"/>
                    <a:pt x="625297" y="277682"/>
                  </a:cubicBezTo>
                  <a:lnTo>
                    <a:pt x="625297" y="699630"/>
                  </a:lnTo>
                  <a:cubicBezTo>
                    <a:pt x="625297" y="762486"/>
                    <a:pt x="676437" y="813626"/>
                    <a:pt x="739292" y="813626"/>
                  </a:cubicBezTo>
                  <a:lnTo>
                    <a:pt x="830447" y="813626"/>
                  </a:lnTo>
                  <a:lnTo>
                    <a:pt x="830447" y="965321"/>
                  </a:lnTo>
                  <a:cubicBezTo>
                    <a:pt x="830447" y="978922"/>
                    <a:pt x="838705" y="991162"/>
                    <a:pt x="851316" y="996239"/>
                  </a:cubicBezTo>
                  <a:cubicBezTo>
                    <a:pt x="855364" y="997868"/>
                    <a:pt x="859584" y="998658"/>
                    <a:pt x="863775" y="998658"/>
                  </a:cubicBezTo>
                  <a:cubicBezTo>
                    <a:pt x="872671" y="998658"/>
                    <a:pt x="881396" y="995096"/>
                    <a:pt x="887797" y="988438"/>
                  </a:cubicBezTo>
                  <a:lnTo>
                    <a:pt x="1056046" y="813626"/>
                  </a:lnTo>
                  <a:lnTo>
                    <a:pt x="1161240" y="813626"/>
                  </a:lnTo>
                  <a:cubicBezTo>
                    <a:pt x="1224096" y="813626"/>
                    <a:pt x="1275226" y="762486"/>
                    <a:pt x="1275226" y="699630"/>
                  </a:cubicBezTo>
                  <a:lnTo>
                    <a:pt x="1275226" y="277682"/>
                  </a:lnTo>
                  <a:cubicBezTo>
                    <a:pt x="1275226" y="214836"/>
                    <a:pt x="1224096" y="163697"/>
                    <a:pt x="1161240" y="163697"/>
                  </a:cubicBezTo>
                  <a:close/>
                  <a:moveTo>
                    <a:pt x="1208551" y="699630"/>
                  </a:moveTo>
                  <a:cubicBezTo>
                    <a:pt x="1208551" y="725719"/>
                    <a:pt x="1187320" y="746951"/>
                    <a:pt x="1161240" y="746951"/>
                  </a:cubicBezTo>
                  <a:lnTo>
                    <a:pt x="1041864" y="746951"/>
                  </a:lnTo>
                  <a:cubicBezTo>
                    <a:pt x="1032805" y="746951"/>
                    <a:pt x="1024128" y="750646"/>
                    <a:pt x="1017851" y="757171"/>
                  </a:cubicBezTo>
                  <a:lnTo>
                    <a:pt x="897131" y="882596"/>
                  </a:lnTo>
                  <a:lnTo>
                    <a:pt x="897131" y="780288"/>
                  </a:lnTo>
                  <a:cubicBezTo>
                    <a:pt x="897131" y="761876"/>
                    <a:pt x="882206" y="746951"/>
                    <a:pt x="863794" y="746951"/>
                  </a:cubicBezTo>
                  <a:lnTo>
                    <a:pt x="739302" y="746951"/>
                  </a:lnTo>
                  <a:cubicBezTo>
                    <a:pt x="713213" y="746951"/>
                    <a:pt x="691982" y="725719"/>
                    <a:pt x="691982" y="699630"/>
                  </a:cubicBezTo>
                  <a:lnTo>
                    <a:pt x="691982" y="277682"/>
                  </a:lnTo>
                  <a:cubicBezTo>
                    <a:pt x="691982" y="251593"/>
                    <a:pt x="713213" y="230372"/>
                    <a:pt x="739302" y="230372"/>
                  </a:cubicBezTo>
                  <a:lnTo>
                    <a:pt x="949947" y="230372"/>
                  </a:lnTo>
                  <a:cubicBezTo>
                    <a:pt x="950071" y="230372"/>
                    <a:pt x="950195" y="230410"/>
                    <a:pt x="950319" y="230410"/>
                  </a:cubicBezTo>
                  <a:cubicBezTo>
                    <a:pt x="950443" y="230410"/>
                    <a:pt x="950557" y="230372"/>
                    <a:pt x="950690" y="230372"/>
                  </a:cubicBezTo>
                  <a:lnTo>
                    <a:pt x="1161250" y="230372"/>
                  </a:lnTo>
                  <a:cubicBezTo>
                    <a:pt x="1187329" y="230372"/>
                    <a:pt x="1208561" y="251603"/>
                    <a:pt x="1208561" y="277682"/>
                  </a:cubicBezTo>
                  <a:lnTo>
                    <a:pt x="1208561" y="699630"/>
                  </a:lnTo>
                  <a:close/>
                </a:path>
              </a:pathLst>
            </a:custGeom>
            <a:grpFill/>
            <a:ln w="9525" cap="flat">
              <a:noFill/>
              <a:prstDash val="solid"/>
              <a:miter/>
            </a:ln>
          </p:spPr>
          <p:txBody>
            <a:bodyPr rtlCol="0" anchor="ctr"/>
            <a:lstStyle/>
            <a:p>
              <a:endParaRPr lang="en-ID"/>
            </a:p>
          </p:txBody>
        </p:sp>
        <p:sp>
          <p:nvSpPr>
            <p:cNvPr id="72" name="Freeform: Shape 71">
              <a:extLst>
                <a:ext uri="{FF2B5EF4-FFF2-40B4-BE49-F238E27FC236}">
                  <a16:creationId xmlns:a16="http://schemas.microsoft.com/office/drawing/2014/main" id="{BAB7C3DF-C0A5-42A0-A477-1BB7FA197FE2}"/>
                </a:ext>
              </a:extLst>
            </p:cNvPr>
            <p:cNvSpPr/>
            <p:nvPr/>
          </p:nvSpPr>
          <p:spPr>
            <a:xfrm>
              <a:off x="5875283" y="3739403"/>
              <a:ext cx="148209" cy="148209"/>
            </a:xfrm>
            <a:custGeom>
              <a:avLst/>
              <a:gdLst>
                <a:gd name="connsiteX0" fmla="*/ 0 w 148209"/>
                <a:gd name="connsiteY0" fmla="*/ 74105 h 148209"/>
                <a:gd name="connsiteX1" fmla="*/ 74105 w 148209"/>
                <a:gd name="connsiteY1" fmla="*/ 148209 h 148209"/>
                <a:gd name="connsiteX2" fmla="*/ 148209 w 148209"/>
                <a:gd name="connsiteY2" fmla="*/ 74105 h 148209"/>
                <a:gd name="connsiteX3" fmla="*/ 74105 w 148209"/>
                <a:gd name="connsiteY3" fmla="*/ 0 h 148209"/>
                <a:gd name="connsiteX4" fmla="*/ 0 w 148209"/>
                <a:gd name="connsiteY4" fmla="*/ 74105 h 148209"/>
                <a:gd name="connsiteX5" fmla="*/ 100584 w 148209"/>
                <a:gd name="connsiteY5" fmla="*/ 74105 h 148209"/>
                <a:gd name="connsiteX6" fmla="*/ 74105 w 148209"/>
                <a:gd name="connsiteY6" fmla="*/ 100584 h 148209"/>
                <a:gd name="connsiteX7" fmla="*/ 47625 w 148209"/>
                <a:gd name="connsiteY7" fmla="*/ 74105 h 148209"/>
                <a:gd name="connsiteX8" fmla="*/ 74105 w 148209"/>
                <a:gd name="connsiteY8" fmla="*/ 47625 h 148209"/>
                <a:gd name="connsiteX9" fmla="*/ 100584 w 148209"/>
                <a:gd name="connsiteY9" fmla="*/ 74105 h 14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209" h="148209">
                  <a:moveTo>
                    <a:pt x="0" y="74105"/>
                  </a:moveTo>
                  <a:cubicBezTo>
                    <a:pt x="0" y="114967"/>
                    <a:pt x="33242" y="148209"/>
                    <a:pt x="74105" y="148209"/>
                  </a:cubicBezTo>
                  <a:cubicBezTo>
                    <a:pt x="114967" y="148209"/>
                    <a:pt x="148209" y="114967"/>
                    <a:pt x="148209" y="74105"/>
                  </a:cubicBezTo>
                  <a:cubicBezTo>
                    <a:pt x="148209" y="33242"/>
                    <a:pt x="114967" y="0"/>
                    <a:pt x="74105" y="0"/>
                  </a:cubicBezTo>
                  <a:cubicBezTo>
                    <a:pt x="33242" y="0"/>
                    <a:pt x="0" y="33242"/>
                    <a:pt x="0" y="74105"/>
                  </a:cubicBezTo>
                  <a:close/>
                  <a:moveTo>
                    <a:pt x="100584" y="74105"/>
                  </a:moveTo>
                  <a:cubicBezTo>
                    <a:pt x="100584" y="88706"/>
                    <a:pt x="88706" y="100584"/>
                    <a:pt x="74105" y="100584"/>
                  </a:cubicBezTo>
                  <a:cubicBezTo>
                    <a:pt x="59503" y="100584"/>
                    <a:pt x="47625" y="88706"/>
                    <a:pt x="47625" y="74105"/>
                  </a:cubicBezTo>
                  <a:cubicBezTo>
                    <a:pt x="47625" y="59503"/>
                    <a:pt x="59503" y="47625"/>
                    <a:pt x="74105" y="47625"/>
                  </a:cubicBezTo>
                  <a:cubicBezTo>
                    <a:pt x="88706" y="47625"/>
                    <a:pt x="100584" y="59503"/>
                    <a:pt x="100584" y="74105"/>
                  </a:cubicBezTo>
                  <a:close/>
                </a:path>
              </a:pathLst>
            </a:custGeom>
            <a:grpFill/>
            <a:ln w="9525" cap="flat">
              <a:noFill/>
              <a:prstDash val="solid"/>
              <a:miter/>
            </a:ln>
          </p:spPr>
          <p:txBody>
            <a:bodyPr rtlCol="0" anchor="ctr"/>
            <a:lstStyle/>
            <a:p>
              <a:endParaRPr lang="en-ID"/>
            </a:p>
          </p:txBody>
        </p:sp>
        <p:sp>
          <p:nvSpPr>
            <p:cNvPr id="73" name="Freeform: Shape 72">
              <a:extLst>
                <a:ext uri="{FF2B5EF4-FFF2-40B4-BE49-F238E27FC236}">
                  <a16:creationId xmlns:a16="http://schemas.microsoft.com/office/drawing/2014/main" id="{21CBD28E-C87C-448A-B231-D4673CB6132D}"/>
                </a:ext>
              </a:extLst>
            </p:cNvPr>
            <p:cNvSpPr/>
            <p:nvPr/>
          </p:nvSpPr>
          <p:spPr>
            <a:xfrm>
              <a:off x="5676963" y="3502659"/>
              <a:ext cx="544849" cy="165087"/>
            </a:xfrm>
            <a:custGeom>
              <a:avLst/>
              <a:gdLst>
                <a:gd name="connsiteX0" fmla="*/ 544849 w 544849"/>
                <a:gd name="connsiteY0" fmla="*/ 141275 h 165087"/>
                <a:gd name="connsiteX1" fmla="*/ 544849 w 544849"/>
                <a:gd name="connsiteY1" fmla="*/ 23813 h 165087"/>
                <a:gd name="connsiteX2" fmla="*/ 521037 w 544849"/>
                <a:gd name="connsiteY2" fmla="*/ 0 h 165087"/>
                <a:gd name="connsiteX3" fmla="*/ 23813 w 544849"/>
                <a:gd name="connsiteY3" fmla="*/ 0 h 165087"/>
                <a:gd name="connsiteX4" fmla="*/ 0 w 544849"/>
                <a:gd name="connsiteY4" fmla="*/ 23813 h 165087"/>
                <a:gd name="connsiteX5" fmla="*/ 0 w 544849"/>
                <a:gd name="connsiteY5" fmla="*/ 141275 h 165087"/>
                <a:gd name="connsiteX6" fmla="*/ 23813 w 544849"/>
                <a:gd name="connsiteY6" fmla="*/ 165087 h 165087"/>
                <a:gd name="connsiteX7" fmla="*/ 521046 w 544849"/>
                <a:gd name="connsiteY7" fmla="*/ 165087 h 165087"/>
                <a:gd name="connsiteX8" fmla="*/ 544849 w 544849"/>
                <a:gd name="connsiteY8" fmla="*/ 141275 h 165087"/>
                <a:gd name="connsiteX9" fmla="*/ 497224 w 544849"/>
                <a:gd name="connsiteY9" fmla="*/ 117462 h 165087"/>
                <a:gd name="connsiteX10" fmla="*/ 47625 w 544849"/>
                <a:gd name="connsiteY10" fmla="*/ 117462 h 165087"/>
                <a:gd name="connsiteX11" fmla="*/ 47625 w 544849"/>
                <a:gd name="connsiteY11" fmla="*/ 47625 h 165087"/>
                <a:gd name="connsiteX12" fmla="*/ 497234 w 544849"/>
                <a:gd name="connsiteY12" fmla="*/ 47625 h 165087"/>
                <a:gd name="connsiteX13" fmla="*/ 497234 w 544849"/>
                <a:gd name="connsiteY13" fmla="*/ 117462 h 16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849" h="165087">
                  <a:moveTo>
                    <a:pt x="544849" y="141275"/>
                  </a:moveTo>
                  <a:lnTo>
                    <a:pt x="544849" y="23813"/>
                  </a:lnTo>
                  <a:cubicBezTo>
                    <a:pt x="544849" y="10658"/>
                    <a:pt x="534191" y="0"/>
                    <a:pt x="521037" y="0"/>
                  </a:cubicBezTo>
                  <a:lnTo>
                    <a:pt x="23813" y="0"/>
                  </a:lnTo>
                  <a:cubicBezTo>
                    <a:pt x="10658" y="0"/>
                    <a:pt x="0" y="10658"/>
                    <a:pt x="0" y="23813"/>
                  </a:cubicBezTo>
                  <a:lnTo>
                    <a:pt x="0" y="141275"/>
                  </a:lnTo>
                  <a:cubicBezTo>
                    <a:pt x="0" y="154429"/>
                    <a:pt x="10658" y="165087"/>
                    <a:pt x="23813" y="165087"/>
                  </a:cubicBezTo>
                  <a:lnTo>
                    <a:pt x="521046" y="165087"/>
                  </a:lnTo>
                  <a:cubicBezTo>
                    <a:pt x="534191" y="165087"/>
                    <a:pt x="544849" y="154429"/>
                    <a:pt x="544849" y="141275"/>
                  </a:cubicBezTo>
                  <a:close/>
                  <a:moveTo>
                    <a:pt x="497224" y="117462"/>
                  </a:moveTo>
                  <a:lnTo>
                    <a:pt x="47625" y="117462"/>
                  </a:lnTo>
                  <a:lnTo>
                    <a:pt x="47625" y="47625"/>
                  </a:lnTo>
                  <a:lnTo>
                    <a:pt x="497234" y="47625"/>
                  </a:lnTo>
                  <a:lnTo>
                    <a:pt x="497234" y="117462"/>
                  </a:lnTo>
                  <a:close/>
                </a:path>
              </a:pathLst>
            </a:custGeom>
            <a:grpFill/>
            <a:ln w="9525" cap="flat">
              <a:noFill/>
              <a:prstDash val="solid"/>
              <a:miter/>
            </a:ln>
          </p:spPr>
          <p:txBody>
            <a:bodyPr rtlCol="0" anchor="ctr"/>
            <a:lstStyle/>
            <a:p>
              <a:endParaRPr lang="en-ID"/>
            </a:p>
          </p:txBody>
        </p:sp>
      </p:grpSp>
      <p:grpSp>
        <p:nvGrpSpPr>
          <p:cNvPr id="24" name="Group 23">
            <a:extLst>
              <a:ext uri="{FF2B5EF4-FFF2-40B4-BE49-F238E27FC236}">
                <a16:creationId xmlns:a16="http://schemas.microsoft.com/office/drawing/2014/main" id="{292AE7DF-7F6A-462F-9B5B-771CE03005D9}"/>
              </a:ext>
            </a:extLst>
          </p:cNvPr>
          <p:cNvGrpSpPr/>
          <p:nvPr/>
        </p:nvGrpSpPr>
        <p:grpSpPr>
          <a:xfrm>
            <a:off x="1827400" y="4151085"/>
            <a:ext cx="587989" cy="1541287"/>
            <a:chOff x="1772808" y="4151085"/>
            <a:chExt cx="587989" cy="1541287"/>
          </a:xfrm>
        </p:grpSpPr>
        <p:sp>
          <p:nvSpPr>
            <p:cNvPr id="91" name="Freeform: Shape 90">
              <a:extLst>
                <a:ext uri="{FF2B5EF4-FFF2-40B4-BE49-F238E27FC236}">
                  <a16:creationId xmlns:a16="http://schemas.microsoft.com/office/drawing/2014/main" id="{118F71AD-2868-40B8-A2CC-B3158031F8D2}"/>
                </a:ext>
              </a:extLst>
            </p:cNvPr>
            <p:cNvSpPr/>
            <p:nvPr/>
          </p:nvSpPr>
          <p:spPr>
            <a:xfrm>
              <a:off x="2178933" y="5391400"/>
              <a:ext cx="181864" cy="300972"/>
            </a:xfrm>
            <a:custGeom>
              <a:avLst/>
              <a:gdLst>
                <a:gd name="connsiteX0" fmla="*/ 31592 w 181864"/>
                <a:gd name="connsiteY0" fmla="*/ 0 h 300972"/>
                <a:gd name="connsiteX1" fmla="*/ 53364 w 181864"/>
                <a:gd name="connsiteY1" fmla="*/ 8965 h 300972"/>
                <a:gd name="connsiteX2" fmla="*/ 172899 w 181864"/>
                <a:gd name="connsiteY2" fmla="*/ 128500 h 300972"/>
                <a:gd name="connsiteX3" fmla="*/ 172899 w 181864"/>
                <a:gd name="connsiteY3" fmla="*/ 172046 h 300972"/>
                <a:gd name="connsiteX4" fmla="*/ 53364 w 181864"/>
                <a:gd name="connsiteY4" fmla="*/ 291581 h 300972"/>
                <a:gd name="connsiteX5" fmla="*/ 31165 w 181864"/>
                <a:gd name="connsiteY5" fmla="*/ 300972 h 300972"/>
                <a:gd name="connsiteX6" fmla="*/ 8965 w 181864"/>
                <a:gd name="connsiteY6" fmla="*/ 291581 h 300972"/>
                <a:gd name="connsiteX7" fmla="*/ 8965 w 181864"/>
                <a:gd name="connsiteY7" fmla="*/ 248035 h 300972"/>
                <a:gd name="connsiteX8" fmla="*/ 75564 w 181864"/>
                <a:gd name="connsiteY8" fmla="*/ 181437 h 300972"/>
                <a:gd name="connsiteX9" fmla="*/ 31377 w 181864"/>
                <a:gd name="connsiteY9" fmla="*/ 181437 h 300972"/>
                <a:gd name="connsiteX10" fmla="*/ 31377 w 181864"/>
                <a:gd name="connsiteY10" fmla="*/ 119962 h 300972"/>
                <a:gd name="connsiteX11" fmla="*/ 77271 w 181864"/>
                <a:gd name="connsiteY11" fmla="*/ 119962 h 300972"/>
                <a:gd name="connsiteX12" fmla="*/ 9820 w 181864"/>
                <a:gd name="connsiteY12" fmla="*/ 52511 h 300972"/>
                <a:gd name="connsiteX13" fmla="*/ 9820 w 181864"/>
                <a:gd name="connsiteY13" fmla="*/ 8965 h 300972"/>
                <a:gd name="connsiteX14" fmla="*/ 31592 w 181864"/>
                <a:gd name="connsiteY14" fmla="*/ 0 h 30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1864" h="300972">
                  <a:moveTo>
                    <a:pt x="31592" y="0"/>
                  </a:moveTo>
                  <a:cubicBezTo>
                    <a:pt x="39490" y="0"/>
                    <a:pt x="47387" y="2989"/>
                    <a:pt x="53364" y="8965"/>
                  </a:cubicBezTo>
                  <a:lnTo>
                    <a:pt x="172899" y="128500"/>
                  </a:lnTo>
                  <a:cubicBezTo>
                    <a:pt x="184853" y="140454"/>
                    <a:pt x="184853" y="160092"/>
                    <a:pt x="172899" y="172046"/>
                  </a:cubicBezTo>
                  <a:lnTo>
                    <a:pt x="53364" y="291581"/>
                  </a:lnTo>
                  <a:cubicBezTo>
                    <a:pt x="47388" y="297557"/>
                    <a:pt x="38850" y="300972"/>
                    <a:pt x="31165" y="300972"/>
                  </a:cubicBezTo>
                  <a:cubicBezTo>
                    <a:pt x="22627" y="300972"/>
                    <a:pt x="14943" y="297557"/>
                    <a:pt x="8965" y="291581"/>
                  </a:cubicBezTo>
                  <a:cubicBezTo>
                    <a:pt x="-2988" y="279627"/>
                    <a:pt x="-2988" y="259989"/>
                    <a:pt x="8965" y="248035"/>
                  </a:cubicBezTo>
                  <a:lnTo>
                    <a:pt x="75564" y="181437"/>
                  </a:lnTo>
                  <a:lnTo>
                    <a:pt x="31377" y="181437"/>
                  </a:lnTo>
                  <a:lnTo>
                    <a:pt x="31377" y="119962"/>
                  </a:lnTo>
                  <a:lnTo>
                    <a:pt x="77271" y="119962"/>
                  </a:lnTo>
                  <a:lnTo>
                    <a:pt x="9820" y="52511"/>
                  </a:lnTo>
                  <a:cubicBezTo>
                    <a:pt x="-2134" y="40557"/>
                    <a:pt x="-2134" y="20919"/>
                    <a:pt x="9820" y="8965"/>
                  </a:cubicBezTo>
                  <a:cubicBezTo>
                    <a:pt x="15796" y="2989"/>
                    <a:pt x="23694" y="0"/>
                    <a:pt x="31592" y="0"/>
                  </a:cubicBezTo>
                  <a:close/>
                </a:path>
              </a:pathLst>
            </a:custGeom>
            <a:solidFill>
              <a:srgbClr val="1F497D"/>
            </a:solidFill>
            <a:ln w="9525" cap="flat">
              <a:noFill/>
              <a:prstDash val="solid"/>
              <a:miter/>
            </a:ln>
            <a:effectLst/>
          </p:spPr>
          <p:txBody>
            <a:bodyPr wrap="square" rtlCol="0" anchor="ctr">
              <a:noAutofit/>
            </a:bodyPr>
            <a:lstStyle/>
            <a:p>
              <a:endParaRPr lang="en-ID"/>
            </a:p>
          </p:txBody>
        </p:sp>
        <p:sp>
          <p:nvSpPr>
            <p:cNvPr id="18" name="Rectangle 17">
              <a:extLst>
                <a:ext uri="{FF2B5EF4-FFF2-40B4-BE49-F238E27FC236}">
                  <a16:creationId xmlns:a16="http://schemas.microsoft.com/office/drawing/2014/main" id="{44C70382-E274-47EC-B700-A63466F84A89}"/>
                </a:ext>
              </a:extLst>
            </p:cNvPr>
            <p:cNvSpPr/>
            <p:nvPr/>
          </p:nvSpPr>
          <p:spPr>
            <a:xfrm>
              <a:off x="1772808" y="4151085"/>
              <a:ext cx="62388" cy="843418"/>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Gráfico 23">
              <a:extLst>
                <a:ext uri="{FF2B5EF4-FFF2-40B4-BE49-F238E27FC236}">
                  <a16:creationId xmlns:a16="http://schemas.microsoft.com/office/drawing/2014/main" id="{E99E04CD-06A8-468F-A909-D72B2963C21B}"/>
                </a:ext>
              </a:extLst>
            </p:cNvPr>
            <p:cNvSpPr/>
            <p:nvPr/>
          </p:nvSpPr>
          <p:spPr>
            <a:xfrm>
              <a:off x="1802783" y="4983073"/>
              <a:ext cx="460087" cy="558813"/>
            </a:xfrm>
            <a:custGeom>
              <a:avLst/>
              <a:gdLst>
                <a:gd name="connsiteX0" fmla="*/ 0 w 606087"/>
                <a:gd name="connsiteY0" fmla="*/ 0 h 555003"/>
                <a:gd name="connsiteX1" fmla="*/ 0 w 606087"/>
                <a:gd name="connsiteY1" fmla="*/ 303211 h 555003"/>
                <a:gd name="connsiteX2" fmla="*/ 254771 w 606087"/>
                <a:gd name="connsiteY2" fmla="*/ 555003 h 555003"/>
                <a:gd name="connsiteX3" fmla="*/ 578197 w 606087"/>
                <a:gd name="connsiteY3" fmla="*/ 555003 h 555003"/>
                <a:gd name="connsiteX4" fmla="*/ 606087 w 606087"/>
                <a:gd name="connsiteY4" fmla="*/ 555003 h 555003"/>
                <a:gd name="connsiteX0" fmla="*/ 0 w 578197"/>
                <a:gd name="connsiteY0" fmla="*/ 0 h 555003"/>
                <a:gd name="connsiteX1" fmla="*/ 0 w 578197"/>
                <a:gd name="connsiteY1" fmla="*/ 303211 h 555003"/>
                <a:gd name="connsiteX2" fmla="*/ 254771 w 578197"/>
                <a:gd name="connsiteY2" fmla="*/ 555003 h 555003"/>
                <a:gd name="connsiteX3" fmla="*/ 578197 w 578197"/>
                <a:gd name="connsiteY3" fmla="*/ 555003 h 555003"/>
                <a:gd name="connsiteX0" fmla="*/ 0 w 460087"/>
                <a:gd name="connsiteY0" fmla="*/ 0 h 558813"/>
                <a:gd name="connsiteX1" fmla="*/ 0 w 460087"/>
                <a:gd name="connsiteY1" fmla="*/ 303211 h 558813"/>
                <a:gd name="connsiteX2" fmla="*/ 254771 w 460087"/>
                <a:gd name="connsiteY2" fmla="*/ 555003 h 558813"/>
                <a:gd name="connsiteX3" fmla="*/ 460087 w 460087"/>
                <a:gd name="connsiteY3" fmla="*/ 558813 h 558813"/>
              </a:gdLst>
              <a:ahLst/>
              <a:cxnLst>
                <a:cxn ang="0">
                  <a:pos x="connsiteX0" y="connsiteY0"/>
                </a:cxn>
                <a:cxn ang="0">
                  <a:pos x="connsiteX1" y="connsiteY1"/>
                </a:cxn>
                <a:cxn ang="0">
                  <a:pos x="connsiteX2" y="connsiteY2"/>
                </a:cxn>
                <a:cxn ang="0">
                  <a:pos x="connsiteX3" y="connsiteY3"/>
                </a:cxn>
              </a:cxnLst>
              <a:rect l="l" t="t" r="r" b="b"/>
              <a:pathLst>
                <a:path w="460087" h="558813">
                  <a:moveTo>
                    <a:pt x="0" y="0"/>
                  </a:moveTo>
                  <a:lnTo>
                    <a:pt x="0" y="303211"/>
                  </a:lnTo>
                  <a:cubicBezTo>
                    <a:pt x="0" y="442094"/>
                    <a:pt x="114245" y="555003"/>
                    <a:pt x="254771" y="555003"/>
                  </a:cubicBezTo>
                  <a:lnTo>
                    <a:pt x="460087" y="558813"/>
                  </a:lnTo>
                </a:path>
              </a:pathLst>
            </a:custGeom>
            <a:noFill/>
            <a:ln w="63500" cap="flat">
              <a:solidFill>
                <a:srgbClr val="1F497D"/>
              </a:solidFill>
              <a:prstDash val="solid"/>
              <a:miter/>
            </a:ln>
          </p:spPr>
          <p:txBody>
            <a:bodyPr rtlCol="0" anchor="ctr"/>
            <a:lstStyle/>
            <a:p>
              <a:endParaRPr lang="en-ID"/>
            </a:p>
          </p:txBody>
        </p:sp>
      </p:grpSp>
      <p:grpSp>
        <p:nvGrpSpPr>
          <p:cNvPr id="92" name="Group 91">
            <a:extLst>
              <a:ext uri="{FF2B5EF4-FFF2-40B4-BE49-F238E27FC236}">
                <a16:creationId xmlns:a16="http://schemas.microsoft.com/office/drawing/2014/main" id="{D50F6D22-04FC-495F-8D87-E07D97D52B1D}"/>
              </a:ext>
            </a:extLst>
          </p:cNvPr>
          <p:cNvGrpSpPr/>
          <p:nvPr/>
        </p:nvGrpSpPr>
        <p:grpSpPr>
          <a:xfrm flipH="1">
            <a:off x="9513746" y="4152999"/>
            <a:ext cx="587989" cy="1541287"/>
            <a:chOff x="1772808" y="4151085"/>
            <a:chExt cx="587989" cy="1541287"/>
          </a:xfrm>
        </p:grpSpPr>
        <p:sp>
          <p:nvSpPr>
            <p:cNvPr id="93" name="Freeform: Shape 92">
              <a:extLst>
                <a:ext uri="{FF2B5EF4-FFF2-40B4-BE49-F238E27FC236}">
                  <a16:creationId xmlns:a16="http://schemas.microsoft.com/office/drawing/2014/main" id="{EE8CCD4F-5551-4BCE-BEC6-BF3339696CA2}"/>
                </a:ext>
              </a:extLst>
            </p:cNvPr>
            <p:cNvSpPr/>
            <p:nvPr/>
          </p:nvSpPr>
          <p:spPr>
            <a:xfrm>
              <a:off x="2178933" y="5391400"/>
              <a:ext cx="181864" cy="300972"/>
            </a:xfrm>
            <a:custGeom>
              <a:avLst/>
              <a:gdLst>
                <a:gd name="connsiteX0" fmla="*/ 31592 w 181864"/>
                <a:gd name="connsiteY0" fmla="*/ 0 h 300972"/>
                <a:gd name="connsiteX1" fmla="*/ 53364 w 181864"/>
                <a:gd name="connsiteY1" fmla="*/ 8965 h 300972"/>
                <a:gd name="connsiteX2" fmla="*/ 172899 w 181864"/>
                <a:gd name="connsiteY2" fmla="*/ 128500 h 300972"/>
                <a:gd name="connsiteX3" fmla="*/ 172899 w 181864"/>
                <a:gd name="connsiteY3" fmla="*/ 172046 h 300972"/>
                <a:gd name="connsiteX4" fmla="*/ 53364 w 181864"/>
                <a:gd name="connsiteY4" fmla="*/ 291581 h 300972"/>
                <a:gd name="connsiteX5" fmla="*/ 31165 w 181864"/>
                <a:gd name="connsiteY5" fmla="*/ 300972 h 300972"/>
                <a:gd name="connsiteX6" fmla="*/ 8965 w 181864"/>
                <a:gd name="connsiteY6" fmla="*/ 291581 h 300972"/>
                <a:gd name="connsiteX7" fmla="*/ 8965 w 181864"/>
                <a:gd name="connsiteY7" fmla="*/ 248035 h 300972"/>
                <a:gd name="connsiteX8" fmla="*/ 75564 w 181864"/>
                <a:gd name="connsiteY8" fmla="*/ 181437 h 300972"/>
                <a:gd name="connsiteX9" fmla="*/ 31377 w 181864"/>
                <a:gd name="connsiteY9" fmla="*/ 181437 h 300972"/>
                <a:gd name="connsiteX10" fmla="*/ 31377 w 181864"/>
                <a:gd name="connsiteY10" fmla="*/ 119962 h 300972"/>
                <a:gd name="connsiteX11" fmla="*/ 77271 w 181864"/>
                <a:gd name="connsiteY11" fmla="*/ 119962 h 300972"/>
                <a:gd name="connsiteX12" fmla="*/ 9820 w 181864"/>
                <a:gd name="connsiteY12" fmla="*/ 52511 h 300972"/>
                <a:gd name="connsiteX13" fmla="*/ 9820 w 181864"/>
                <a:gd name="connsiteY13" fmla="*/ 8965 h 300972"/>
                <a:gd name="connsiteX14" fmla="*/ 31592 w 181864"/>
                <a:gd name="connsiteY14" fmla="*/ 0 h 30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1864" h="300972">
                  <a:moveTo>
                    <a:pt x="31592" y="0"/>
                  </a:moveTo>
                  <a:cubicBezTo>
                    <a:pt x="39490" y="0"/>
                    <a:pt x="47387" y="2989"/>
                    <a:pt x="53364" y="8965"/>
                  </a:cubicBezTo>
                  <a:lnTo>
                    <a:pt x="172899" y="128500"/>
                  </a:lnTo>
                  <a:cubicBezTo>
                    <a:pt x="184853" y="140454"/>
                    <a:pt x="184853" y="160092"/>
                    <a:pt x="172899" y="172046"/>
                  </a:cubicBezTo>
                  <a:lnTo>
                    <a:pt x="53364" y="291581"/>
                  </a:lnTo>
                  <a:cubicBezTo>
                    <a:pt x="47388" y="297557"/>
                    <a:pt x="38850" y="300972"/>
                    <a:pt x="31165" y="300972"/>
                  </a:cubicBezTo>
                  <a:cubicBezTo>
                    <a:pt x="22627" y="300972"/>
                    <a:pt x="14943" y="297557"/>
                    <a:pt x="8965" y="291581"/>
                  </a:cubicBezTo>
                  <a:cubicBezTo>
                    <a:pt x="-2988" y="279627"/>
                    <a:pt x="-2988" y="259989"/>
                    <a:pt x="8965" y="248035"/>
                  </a:cubicBezTo>
                  <a:lnTo>
                    <a:pt x="75564" y="181437"/>
                  </a:lnTo>
                  <a:lnTo>
                    <a:pt x="31377" y="181437"/>
                  </a:lnTo>
                  <a:lnTo>
                    <a:pt x="31377" y="119962"/>
                  </a:lnTo>
                  <a:lnTo>
                    <a:pt x="77271" y="119962"/>
                  </a:lnTo>
                  <a:lnTo>
                    <a:pt x="9820" y="52511"/>
                  </a:lnTo>
                  <a:cubicBezTo>
                    <a:pt x="-2134" y="40557"/>
                    <a:pt x="-2134" y="20919"/>
                    <a:pt x="9820" y="8965"/>
                  </a:cubicBezTo>
                  <a:cubicBezTo>
                    <a:pt x="15796" y="2989"/>
                    <a:pt x="23694" y="0"/>
                    <a:pt x="31592" y="0"/>
                  </a:cubicBezTo>
                  <a:close/>
                </a:path>
              </a:pathLst>
            </a:custGeom>
            <a:solidFill>
              <a:srgbClr val="1F497D"/>
            </a:solidFill>
            <a:ln w="9525" cap="flat">
              <a:noFill/>
              <a:prstDash val="solid"/>
              <a:miter/>
            </a:ln>
            <a:effectLst/>
          </p:spPr>
          <p:txBody>
            <a:bodyPr wrap="square" rtlCol="0" anchor="ctr">
              <a:noAutofit/>
            </a:bodyPr>
            <a:lstStyle/>
            <a:p>
              <a:endParaRPr lang="en-ID"/>
            </a:p>
          </p:txBody>
        </p:sp>
        <p:sp>
          <p:nvSpPr>
            <p:cNvPr id="94" name="Rectangle 93">
              <a:extLst>
                <a:ext uri="{FF2B5EF4-FFF2-40B4-BE49-F238E27FC236}">
                  <a16:creationId xmlns:a16="http://schemas.microsoft.com/office/drawing/2014/main" id="{0883E5B3-912E-4331-8118-0303A2DD17D7}"/>
                </a:ext>
              </a:extLst>
            </p:cNvPr>
            <p:cNvSpPr/>
            <p:nvPr/>
          </p:nvSpPr>
          <p:spPr>
            <a:xfrm>
              <a:off x="1772808" y="4151085"/>
              <a:ext cx="62388" cy="843418"/>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5" name="Gráfico 23">
              <a:extLst>
                <a:ext uri="{FF2B5EF4-FFF2-40B4-BE49-F238E27FC236}">
                  <a16:creationId xmlns:a16="http://schemas.microsoft.com/office/drawing/2014/main" id="{4AEA0621-0225-4475-A48C-9A3FB80431CF}"/>
                </a:ext>
              </a:extLst>
            </p:cNvPr>
            <p:cNvSpPr/>
            <p:nvPr/>
          </p:nvSpPr>
          <p:spPr>
            <a:xfrm>
              <a:off x="1802783" y="4983073"/>
              <a:ext cx="460087" cy="558813"/>
            </a:xfrm>
            <a:custGeom>
              <a:avLst/>
              <a:gdLst>
                <a:gd name="connsiteX0" fmla="*/ 0 w 606087"/>
                <a:gd name="connsiteY0" fmla="*/ 0 h 555003"/>
                <a:gd name="connsiteX1" fmla="*/ 0 w 606087"/>
                <a:gd name="connsiteY1" fmla="*/ 303211 h 555003"/>
                <a:gd name="connsiteX2" fmla="*/ 254771 w 606087"/>
                <a:gd name="connsiteY2" fmla="*/ 555003 h 555003"/>
                <a:gd name="connsiteX3" fmla="*/ 578197 w 606087"/>
                <a:gd name="connsiteY3" fmla="*/ 555003 h 555003"/>
                <a:gd name="connsiteX4" fmla="*/ 606087 w 606087"/>
                <a:gd name="connsiteY4" fmla="*/ 555003 h 555003"/>
                <a:gd name="connsiteX0" fmla="*/ 0 w 578197"/>
                <a:gd name="connsiteY0" fmla="*/ 0 h 555003"/>
                <a:gd name="connsiteX1" fmla="*/ 0 w 578197"/>
                <a:gd name="connsiteY1" fmla="*/ 303211 h 555003"/>
                <a:gd name="connsiteX2" fmla="*/ 254771 w 578197"/>
                <a:gd name="connsiteY2" fmla="*/ 555003 h 555003"/>
                <a:gd name="connsiteX3" fmla="*/ 578197 w 578197"/>
                <a:gd name="connsiteY3" fmla="*/ 555003 h 555003"/>
                <a:gd name="connsiteX0" fmla="*/ 0 w 460087"/>
                <a:gd name="connsiteY0" fmla="*/ 0 h 558813"/>
                <a:gd name="connsiteX1" fmla="*/ 0 w 460087"/>
                <a:gd name="connsiteY1" fmla="*/ 303211 h 558813"/>
                <a:gd name="connsiteX2" fmla="*/ 254771 w 460087"/>
                <a:gd name="connsiteY2" fmla="*/ 555003 h 558813"/>
                <a:gd name="connsiteX3" fmla="*/ 460087 w 460087"/>
                <a:gd name="connsiteY3" fmla="*/ 558813 h 558813"/>
              </a:gdLst>
              <a:ahLst/>
              <a:cxnLst>
                <a:cxn ang="0">
                  <a:pos x="connsiteX0" y="connsiteY0"/>
                </a:cxn>
                <a:cxn ang="0">
                  <a:pos x="connsiteX1" y="connsiteY1"/>
                </a:cxn>
                <a:cxn ang="0">
                  <a:pos x="connsiteX2" y="connsiteY2"/>
                </a:cxn>
                <a:cxn ang="0">
                  <a:pos x="connsiteX3" y="connsiteY3"/>
                </a:cxn>
              </a:cxnLst>
              <a:rect l="l" t="t" r="r" b="b"/>
              <a:pathLst>
                <a:path w="460087" h="558813">
                  <a:moveTo>
                    <a:pt x="0" y="0"/>
                  </a:moveTo>
                  <a:lnTo>
                    <a:pt x="0" y="303211"/>
                  </a:lnTo>
                  <a:cubicBezTo>
                    <a:pt x="0" y="442094"/>
                    <a:pt x="114245" y="555003"/>
                    <a:pt x="254771" y="555003"/>
                  </a:cubicBezTo>
                  <a:lnTo>
                    <a:pt x="460087" y="558813"/>
                  </a:lnTo>
                </a:path>
              </a:pathLst>
            </a:custGeom>
            <a:noFill/>
            <a:ln w="63500" cap="flat">
              <a:solidFill>
                <a:srgbClr val="1F497D"/>
              </a:solidFill>
              <a:prstDash val="solid"/>
              <a:miter/>
            </a:ln>
          </p:spPr>
          <p:txBody>
            <a:bodyPr rtlCol="0" anchor="ctr"/>
            <a:lstStyle/>
            <a:p>
              <a:endParaRPr lang="en-ID"/>
            </a:p>
          </p:txBody>
        </p:sp>
      </p:grpSp>
      <p:sp>
        <p:nvSpPr>
          <p:cNvPr id="46" name="TextBox 45">
            <a:extLst>
              <a:ext uri="{FF2B5EF4-FFF2-40B4-BE49-F238E27FC236}">
                <a16:creationId xmlns:a16="http://schemas.microsoft.com/office/drawing/2014/main" id="{7FCF4F72-4C49-4269-8451-79DA852B6F29}"/>
              </a:ext>
            </a:extLst>
          </p:cNvPr>
          <p:cNvSpPr txBox="1"/>
          <p:nvPr/>
        </p:nvSpPr>
        <p:spPr bwMode="auto">
          <a:xfrm>
            <a:off x="4787336" y="3246559"/>
            <a:ext cx="2654951" cy="67775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b="1" dirty="0">
                <a:solidFill>
                  <a:srgbClr val="1F497D"/>
                </a:solidFill>
                <a:latin typeface="+mj-lt"/>
              </a:rPr>
              <a:t>SISS Data Service</a:t>
            </a:r>
            <a:br>
              <a:rPr lang="en-AU" sz="1600" b="1" dirty="0">
                <a:solidFill>
                  <a:srgbClr val="1F497D"/>
                </a:solidFill>
              </a:rPr>
            </a:br>
            <a:r>
              <a:rPr lang="en-AU" sz="1800" dirty="0">
                <a:solidFill>
                  <a:srgbClr val="1F497D"/>
                </a:solidFill>
              </a:rPr>
              <a:t>Intermediary</a:t>
            </a:r>
            <a:endParaRPr lang="en-AU" sz="1600" dirty="0">
              <a:solidFill>
                <a:srgbClr val="1F497D"/>
              </a:solidFill>
            </a:endParaRPr>
          </a:p>
        </p:txBody>
      </p:sp>
      <p:grpSp>
        <p:nvGrpSpPr>
          <p:cNvPr id="49" name="Group 48">
            <a:extLst>
              <a:ext uri="{FF2B5EF4-FFF2-40B4-BE49-F238E27FC236}">
                <a16:creationId xmlns:a16="http://schemas.microsoft.com/office/drawing/2014/main" id="{4399E27A-7960-447A-BF8C-B0D5882F78F6}"/>
              </a:ext>
            </a:extLst>
          </p:cNvPr>
          <p:cNvGrpSpPr/>
          <p:nvPr/>
        </p:nvGrpSpPr>
        <p:grpSpPr>
          <a:xfrm>
            <a:off x="5488228" y="2096854"/>
            <a:ext cx="1240416" cy="1048206"/>
            <a:chOff x="-2019011" y="3693909"/>
            <a:chExt cx="812031" cy="801007"/>
          </a:xfrm>
          <a:solidFill>
            <a:srgbClr val="00B0F0"/>
          </a:solidFill>
        </p:grpSpPr>
        <p:sp>
          <p:nvSpPr>
            <p:cNvPr id="74" name="Freeform: Shape 73">
              <a:extLst>
                <a:ext uri="{FF2B5EF4-FFF2-40B4-BE49-F238E27FC236}">
                  <a16:creationId xmlns:a16="http://schemas.microsoft.com/office/drawing/2014/main" id="{161368AC-C252-4956-BE07-D5FDDD2A2CD7}"/>
                </a:ext>
              </a:extLst>
            </p:cNvPr>
            <p:cNvSpPr/>
            <p:nvPr/>
          </p:nvSpPr>
          <p:spPr>
            <a:xfrm>
              <a:off x="-2019011" y="3693909"/>
              <a:ext cx="812031" cy="572980"/>
            </a:xfrm>
            <a:custGeom>
              <a:avLst/>
              <a:gdLst>
                <a:gd name="connsiteX0" fmla="*/ 181073 w 812031"/>
                <a:gd name="connsiteY0" fmla="*/ 572980 h 572980"/>
                <a:gd name="connsiteX1" fmla="*/ 285848 w 812031"/>
                <a:gd name="connsiteY1" fmla="*/ 572980 h 572980"/>
                <a:gd name="connsiteX2" fmla="*/ 314423 w 812031"/>
                <a:gd name="connsiteY2" fmla="*/ 544405 h 572980"/>
                <a:gd name="connsiteX3" fmla="*/ 285848 w 812031"/>
                <a:gd name="connsiteY3" fmla="*/ 515830 h 572980"/>
                <a:gd name="connsiteX4" fmla="*/ 181073 w 812031"/>
                <a:gd name="connsiteY4" fmla="*/ 515830 h 572980"/>
                <a:gd name="connsiteX5" fmla="*/ 58010 w 812031"/>
                <a:gd name="connsiteY5" fmla="*/ 392767 h 572980"/>
                <a:gd name="connsiteX6" fmla="*/ 181073 w 812031"/>
                <a:gd name="connsiteY6" fmla="*/ 269704 h 572980"/>
                <a:gd name="connsiteX7" fmla="*/ 203838 w 812031"/>
                <a:gd name="connsiteY7" fmla="*/ 269704 h 572980"/>
                <a:gd name="connsiteX8" fmla="*/ 232413 w 812031"/>
                <a:gd name="connsiteY8" fmla="*/ 243796 h 572980"/>
                <a:gd name="connsiteX9" fmla="*/ 441201 w 812031"/>
                <a:gd name="connsiteY9" fmla="*/ 57392 h 572980"/>
                <a:gd name="connsiteX10" fmla="*/ 650274 w 812031"/>
                <a:gd name="connsiteY10" fmla="*/ 250178 h 572980"/>
                <a:gd name="connsiteX11" fmla="*/ 669896 w 812031"/>
                <a:gd name="connsiteY11" fmla="*/ 275610 h 572980"/>
                <a:gd name="connsiteX12" fmla="*/ 748919 w 812031"/>
                <a:gd name="connsiteY12" fmla="*/ 430521 h 572980"/>
                <a:gd name="connsiteX13" fmla="*/ 631796 w 812031"/>
                <a:gd name="connsiteY13" fmla="*/ 515544 h 572980"/>
                <a:gd name="connsiteX14" fmla="*/ 527021 w 812031"/>
                <a:gd name="connsiteY14" fmla="*/ 515544 h 572980"/>
                <a:gd name="connsiteX15" fmla="*/ 498446 w 812031"/>
                <a:gd name="connsiteY15" fmla="*/ 544119 h 572980"/>
                <a:gd name="connsiteX16" fmla="*/ 527021 w 812031"/>
                <a:gd name="connsiteY16" fmla="*/ 572694 h 572980"/>
                <a:gd name="connsiteX17" fmla="*/ 631796 w 812031"/>
                <a:gd name="connsiteY17" fmla="*/ 572694 h 572980"/>
                <a:gd name="connsiteX18" fmla="*/ 812032 w 812031"/>
                <a:gd name="connsiteY18" fmla="*/ 392695 h 572980"/>
                <a:gd name="connsiteX19" fmla="*/ 705710 w 812031"/>
                <a:gd name="connsiteY19" fmla="*/ 228270 h 572980"/>
                <a:gd name="connsiteX20" fmla="*/ 401735 w 812031"/>
                <a:gd name="connsiteY20" fmla="*/ 2941 h 572980"/>
                <a:gd name="connsiteX21" fmla="*/ 179263 w 812031"/>
                <a:gd name="connsiteY21" fmla="*/ 212364 h 572980"/>
                <a:gd name="connsiteX22" fmla="*/ 3 w 812031"/>
                <a:gd name="connsiteY22" fmla="*/ 393529 h 572980"/>
                <a:gd name="connsiteX23" fmla="*/ 181168 w 812031"/>
                <a:gd name="connsiteY23" fmla="*/ 572790 h 57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12031" h="572980">
                  <a:moveTo>
                    <a:pt x="181073" y="572980"/>
                  </a:moveTo>
                  <a:lnTo>
                    <a:pt x="285848" y="572980"/>
                  </a:lnTo>
                  <a:cubicBezTo>
                    <a:pt x="301630" y="572980"/>
                    <a:pt x="314423" y="560187"/>
                    <a:pt x="314423" y="544405"/>
                  </a:cubicBezTo>
                  <a:cubicBezTo>
                    <a:pt x="314423" y="528623"/>
                    <a:pt x="301630" y="515830"/>
                    <a:pt x="285848" y="515830"/>
                  </a:cubicBezTo>
                  <a:lnTo>
                    <a:pt x="181073" y="515830"/>
                  </a:lnTo>
                  <a:cubicBezTo>
                    <a:pt x="113107" y="515830"/>
                    <a:pt x="58010" y="460733"/>
                    <a:pt x="58010" y="392767"/>
                  </a:cubicBezTo>
                  <a:cubicBezTo>
                    <a:pt x="58010" y="324802"/>
                    <a:pt x="113107" y="269704"/>
                    <a:pt x="181073" y="269704"/>
                  </a:cubicBezTo>
                  <a:lnTo>
                    <a:pt x="203838" y="269704"/>
                  </a:lnTo>
                  <a:cubicBezTo>
                    <a:pt x="218634" y="269769"/>
                    <a:pt x="231031" y="258527"/>
                    <a:pt x="232413" y="243796"/>
                  </a:cubicBezTo>
                  <a:cubicBezTo>
                    <a:pt x="241938" y="139021"/>
                    <a:pt x="333949" y="57392"/>
                    <a:pt x="441201" y="57392"/>
                  </a:cubicBezTo>
                  <a:cubicBezTo>
                    <a:pt x="550795" y="56546"/>
                    <a:pt x="642249" y="140875"/>
                    <a:pt x="650274" y="250178"/>
                  </a:cubicBezTo>
                  <a:cubicBezTo>
                    <a:pt x="650980" y="261876"/>
                    <a:pt x="658758" y="271959"/>
                    <a:pt x="669896" y="275610"/>
                  </a:cubicBezTo>
                  <a:cubicBezTo>
                    <a:pt x="734495" y="296566"/>
                    <a:pt x="769875" y="365922"/>
                    <a:pt x="748919" y="430521"/>
                  </a:cubicBezTo>
                  <a:cubicBezTo>
                    <a:pt x="732456" y="481269"/>
                    <a:pt x="685147" y="515612"/>
                    <a:pt x="631796" y="515544"/>
                  </a:cubicBezTo>
                  <a:lnTo>
                    <a:pt x="527021" y="515544"/>
                  </a:lnTo>
                  <a:cubicBezTo>
                    <a:pt x="511239" y="515544"/>
                    <a:pt x="498446" y="528337"/>
                    <a:pt x="498446" y="544119"/>
                  </a:cubicBezTo>
                  <a:cubicBezTo>
                    <a:pt x="498446" y="559901"/>
                    <a:pt x="511239" y="572694"/>
                    <a:pt x="527021" y="572694"/>
                  </a:cubicBezTo>
                  <a:lnTo>
                    <a:pt x="631796" y="572694"/>
                  </a:lnTo>
                  <a:cubicBezTo>
                    <a:pt x="731272" y="572759"/>
                    <a:pt x="811966" y="492171"/>
                    <a:pt x="812032" y="392695"/>
                  </a:cubicBezTo>
                  <a:cubicBezTo>
                    <a:pt x="812078" y="321727"/>
                    <a:pt x="770447" y="257346"/>
                    <a:pt x="705710" y="228270"/>
                  </a:cubicBezTo>
                  <a:cubicBezTo>
                    <a:pt x="683993" y="82107"/>
                    <a:pt x="547899" y="-18776"/>
                    <a:pt x="401735" y="2941"/>
                  </a:cubicBezTo>
                  <a:cubicBezTo>
                    <a:pt x="291092" y="19381"/>
                    <a:pt x="202353" y="102915"/>
                    <a:pt x="179263" y="212364"/>
                  </a:cubicBezTo>
                  <a:cubicBezTo>
                    <a:pt x="79734" y="212889"/>
                    <a:pt x="-523" y="294001"/>
                    <a:pt x="3" y="393529"/>
                  </a:cubicBezTo>
                  <a:cubicBezTo>
                    <a:pt x="529" y="493058"/>
                    <a:pt x="81639" y="573315"/>
                    <a:pt x="181168" y="572790"/>
                  </a:cubicBezTo>
                  <a:close/>
                </a:path>
              </a:pathLst>
            </a:custGeom>
            <a:grpFill/>
            <a:ln w="9525" cap="flat">
              <a:noFill/>
              <a:prstDash val="solid"/>
              <a:miter/>
            </a:ln>
          </p:spPr>
          <p:txBody>
            <a:bodyPr rtlCol="0" anchor="ctr"/>
            <a:lstStyle/>
            <a:p>
              <a:endParaRPr lang="en-ID"/>
            </a:p>
          </p:txBody>
        </p:sp>
        <p:sp>
          <p:nvSpPr>
            <p:cNvPr id="75" name="Freeform: Shape 74">
              <a:extLst>
                <a:ext uri="{FF2B5EF4-FFF2-40B4-BE49-F238E27FC236}">
                  <a16:creationId xmlns:a16="http://schemas.microsoft.com/office/drawing/2014/main" id="{843CFF1D-BADA-4B45-8B5A-95DD671A4A59}"/>
                </a:ext>
              </a:extLst>
            </p:cNvPr>
            <p:cNvSpPr/>
            <p:nvPr/>
          </p:nvSpPr>
          <p:spPr>
            <a:xfrm flipV="1">
              <a:off x="-1761871" y="4083160"/>
              <a:ext cx="298400" cy="411756"/>
            </a:xfrm>
            <a:custGeom>
              <a:avLst/>
              <a:gdLst>
                <a:gd name="connsiteX0" fmla="*/ 149200 w 298400"/>
                <a:gd name="connsiteY0" fmla="*/ 411757 h 411756"/>
                <a:gd name="connsiteX1" fmla="*/ 177775 w 298400"/>
                <a:gd name="connsiteY1" fmla="*/ 383182 h 411756"/>
                <a:gd name="connsiteX2" fmla="*/ 177775 w 298400"/>
                <a:gd name="connsiteY2" fmla="*/ 94765 h 411756"/>
                <a:gd name="connsiteX3" fmla="*/ 250641 w 298400"/>
                <a:gd name="connsiteY3" fmla="*/ 163631 h 411756"/>
                <a:gd name="connsiteX4" fmla="*/ 291003 w 298400"/>
                <a:gd name="connsiteY4" fmla="*/ 161636 h 411756"/>
                <a:gd name="connsiteX5" fmla="*/ 289884 w 298400"/>
                <a:gd name="connsiteY5" fmla="*/ 122102 h 411756"/>
                <a:gd name="connsiteX6" fmla="*/ 168822 w 298400"/>
                <a:gd name="connsiteY6" fmla="*/ 7802 h 411756"/>
                <a:gd name="connsiteX7" fmla="*/ 129578 w 298400"/>
                <a:gd name="connsiteY7" fmla="*/ 7802 h 411756"/>
                <a:gd name="connsiteX8" fmla="*/ 8516 w 298400"/>
                <a:gd name="connsiteY8" fmla="*/ 122102 h 411756"/>
                <a:gd name="connsiteX9" fmla="*/ 8224 w 298400"/>
                <a:gd name="connsiteY9" fmla="*/ 162511 h 411756"/>
                <a:gd name="connsiteX10" fmla="*/ 47759 w 298400"/>
                <a:gd name="connsiteY10" fmla="*/ 163631 h 411756"/>
                <a:gd name="connsiteX11" fmla="*/ 120625 w 298400"/>
                <a:gd name="connsiteY11" fmla="*/ 94765 h 411756"/>
                <a:gd name="connsiteX12" fmla="*/ 120625 w 298400"/>
                <a:gd name="connsiteY12" fmla="*/ 383182 h 411756"/>
                <a:gd name="connsiteX13" fmla="*/ 149200 w 298400"/>
                <a:gd name="connsiteY13" fmla="*/ 411757 h 41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8400" h="411756">
                  <a:moveTo>
                    <a:pt x="149200" y="411757"/>
                  </a:moveTo>
                  <a:cubicBezTo>
                    <a:pt x="164982" y="411757"/>
                    <a:pt x="177775" y="398964"/>
                    <a:pt x="177775" y="383182"/>
                  </a:cubicBezTo>
                  <a:lnTo>
                    <a:pt x="177775" y="94765"/>
                  </a:lnTo>
                  <a:lnTo>
                    <a:pt x="250641" y="163631"/>
                  </a:lnTo>
                  <a:cubicBezTo>
                    <a:pt x="262338" y="174225"/>
                    <a:pt x="280409" y="173333"/>
                    <a:pt x="291003" y="161636"/>
                  </a:cubicBezTo>
                  <a:cubicBezTo>
                    <a:pt x="301284" y="150287"/>
                    <a:pt x="300790" y="132852"/>
                    <a:pt x="289884" y="122102"/>
                  </a:cubicBezTo>
                  <a:lnTo>
                    <a:pt x="168822" y="7802"/>
                  </a:lnTo>
                  <a:cubicBezTo>
                    <a:pt x="157809" y="-2601"/>
                    <a:pt x="140591" y="-2601"/>
                    <a:pt x="129578" y="7802"/>
                  </a:cubicBezTo>
                  <a:lnTo>
                    <a:pt x="8516" y="122102"/>
                  </a:lnTo>
                  <a:cubicBezTo>
                    <a:pt x="-2724" y="133180"/>
                    <a:pt x="-2854" y="151272"/>
                    <a:pt x="8224" y="162511"/>
                  </a:cubicBezTo>
                  <a:cubicBezTo>
                    <a:pt x="18974" y="173418"/>
                    <a:pt x="36410" y="173911"/>
                    <a:pt x="47759" y="163631"/>
                  </a:cubicBezTo>
                  <a:lnTo>
                    <a:pt x="120625" y="94765"/>
                  </a:lnTo>
                  <a:lnTo>
                    <a:pt x="120625" y="383182"/>
                  </a:lnTo>
                  <a:cubicBezTo>
                    <a:pt x="120625" y="398964"/>
                    <a:pt x="133418" y="411757"/>
                    <a:pt x="149200" y="411757"/>
                  </a:cubicBezTo>
                  <a:close/>
                </a:path>
              </a:pathLst>
            </a:custGeom>
            <a:grpFill/>
            <a:ln w="9525" cap="flat">
              <a:noFill/>
              <a:prstDash val="solid"/>
              <a:miter/>
            </a:ln>
          </p:spPr>
          <p:txBody>
            <a:bodyPr rtlCol="0" anchor="ctr"/>
            <a:lstStyle/>
            <a:p>
              <a:endParaRPr lang="en-ID"/>
            </a:p>
          </p:txBody>
        </p:sp>
      </p:grpSp>
      <p:sp>
        <p:nvSpPr>
          <p:cNvPr id="76" name="TextBox 75">
            <a:extLst>
              <a:ext uri="{FF2B5EF4-FFF2-40B4-BE49-F238E27FC236}">
                <a16:creationId xmlns:a16="http://schemas.microsoft.com/office/drawing/2014/main" id="{687F9B54-9898-409B-9764-FCD4FD977449}"/>
              </a:ext>
            </a:extLst>
          </p:cNvPr>
          <p:cNvSpPr txBox="1"/>
          <p:nvPr/>
        </p:nvSpPr>
        <p:spPr bwMode="auto">
          <a:xfrm>
            <a:off x="5664438" y="2337817"/>
            <a:ext cx="905820" cy="27764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latin typeface="+mj-lt"/>
              </a:rPr>
              <a:t>Platform</a:t>
            </a:r>
          </a:p>
        </p:txBody>
      </p:sp>
      <p:sp>
        <p:nvSpPr>
          <p:cNvPr id="77" name="TextBox 76">
            <a:extLst>
              <a:ext uri="{FF2B5EF4-FFF2-40B4-BE49-F238E27FC236}">
                <a16:creationId xmlns:a16="http://schemas.microsoft.com/office/drawing/2014/main" id="{CF20CA49-E1DD-4251-A869-5EC127FE4925}"/>
              </a:ext>
            </a:extLst>
          </p:cNvPr>
          <p:cNvSpPr txBox="1"/>
          <p:nvPr/>
        </p:nvSpPr>
        <p:spPr bwMode="auto">
          <a:xfrm>
            <a:off x="3184366" y="1801611"/>
            <a:ext cx="1318260" cy="646973"/>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rPr>
              <a:t>Data made available through SDS platform</a:t>
            </a:r>
          </a:p>
        </p:txBody>
      </p:sp>
      <p:sp>
        <p:nvSpPr>
          <p:cNvPr id="78" name="TextBox 77">
            <a:extLst>
              <a:ext uri="{FF2B5EF4-FFF2-40B4-BE49-F238E27FC236}">
                <a16:creationId xmlns:a16="http://schemas.microsoft.com/office/drawing/2014/main" id="{50E40511-B31B-4E96-969E-67B355113475}"/>
              </a:ext>
            </a:extLst>
          </p:cNvPr>
          <p:cNvSpPr txBox="1"/>
          <p:nvPr/>
        </p:nvSpPr>
        <p:spPr bwMode="auto">
          <a:xfrm>
            <a:off x="7574775" y="1820865"/>
            <a:ext cx="1318261" cy="646973"/>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rPr>
              <a:t>FinTech accesses the data via SDS platform</a:t>
            </a:r>
          </a:p>
        </p:txBody>
      </p:sp>
    </p:spTree>
    <p:extLst>
      <p:ext uri="{BB962C8B-B14F-4D97-AF65-F5344CB8AC3E}">
        <p14:creationId xmlns:p14="http://schemas.microsoft.com/office/powerpoint/2010/main" val="157493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0"/>
                                        <p:tgtEl>
                                          <p:spTgt spid="24"/>
                                        </p:tgtEl>
                                      </p:cBhvr>
                                    </p:animEffect>
                                  </p:childTnLst>
                                </p:cTn>
                              </p:par>
                              <p:par>
                                <p:cTn id="8" presetID="10" presetClass="entr" presetSubtype="0" fill="hold" nodeType="withEffect">
                                  <p:stCondLst>
                                    <p:cond delay="2000"/>
                                  </p:stCondLst>
                                  <p:childTnLst>
                                    <p:set>
                                      <p:cBhvr>
                                        <p:cTn id="9" dur="1" fill="hold">
                                          <p:stCondLst>
                                            <p:cond delay="0"/>
                                          </p:stCondLst>
                                        </p:cTn>
                                        <p:tgtEl>
                                          <p:spTgt spid="92"/>
                                        </p:tgtEl>
                                        <p:attrNameLst>
                                          <p:attrName>style.visibility</p:attrName>
                                        </p:attrNameLst>
                                      </p:cBhvr>
                                      <p:to>
                                        <p:strVal val="visible"/>
                                      </p:to>
                                    </p:set>
                                    <p:animEffect transition="in" filter="fade">
                                      <p:cBhvr>
                                        <p:cTn id="10" dur="30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04DD9-5967-43F7-B199-E23E098E3393}"/>
              </a:ext>
            </a:extLst>
          </p:cNvPr>
          <p:cNvSpPr>
            <a:spLocks noGrp="1"/>
          </p:cNvSpPr>
          <p:nvPr>
            <p:ph type="title"/>
          </p:nvPr>
        </p:nvSpPr>
        <p:spPr/>
        <p:txBody>
          <a:bodyPr>
            <a:normAutofit/>
          </a:bodyPr>
          <a:lstStyle/>
          <a:p>
            <a:r>
              <a:rPr lang="en-AU" dirty="0"/>
              <a:t>Why use SISS . . .  The cost Saving</a:t>
            </a:r>
            <a:endParaRPr lang="en-ID" i="1" dirty="0"/>
          </a:p>
        </p:txBody>
      </p:sp>
      <p:sp>
        <p:nvSpPr>
          <p:cNvPr id="3" name="Content Placeholder 2">
            <a:extLst>
              <a:ext uri="{FF2B5EF4-FFF2-40B4-BE49-F238E27FC236}">
                <a16:creationId xmlns:a16="http://schemas.microsoft.com/office/drawing/2014/main" id="{179BD517-35A7-40FC-A9D3-3905DC1BB6C1}"/>
              </a:ext>
            </a:extLst>
          </p:cNvPr>
          <p:cNvSpPr>
            <a:spLocks noGrp="1"/>
          </p:cNvSpPr>
          <p:nvPr>
            <p:ph idx="1"/>
          </p:nvPr>
        </p:nvSpPr>
        <p:spPr>
          <a:xfrm>
            <a:off x="609521" y="872995"/>
            <a:ext cx="10971372" cy="3283369"/>
          </a:xfrm>
        </p:spPr>
        <p:txBody>
          <a:bodyPr/>
          <a:lstStyle/>
          <a:p>
            <a:pPr marL="0" indent="0">
              <a:buNone/>
            </a:pPr>
            <a:r>
              <a:rPr lang="en-US" dirty="0"/>
              <a:t>Banks &amp; FinTechs can build their own platform, buy (or License) a Platform or simply subscribe to the SDS Platform to share Data and comply with the Consumer Data Right</a:t>
            </a:r>
          </a:p>
          <a:p>
            <a:pPr marL="0" indent="0">
              <a:buNone/>
            </a:pPr>
            <a:endParaRPr lang="en-ID" dirty="0"/>
          </a:p>
        </p:txBody>
      </p:sp>
      <p:sp>
        <p:nvSpPr>
          <p:cNvPr id="4" name="Slide Number Placeholder 3">
            <a:extLst>
              <a:ext uri="{FF2B5EF4-FFF2-40B4-BE49-F238E27FC236}">
                <a16:creationId xmlns:a16="http://schemas.microsoft.com/office/drawing/2014/main" id="{423D3772-2681-4CD1-9405-2AD53FEBCE24}"/>
              </a:ext>
            </a:extLst>
          </p:cNvPr>
          <p:cNvSpPr>
            <a:spLocks noGrp="1"/>
          </p:cNvSpPr>
          <p:nvPr>
            <p:ph type="sldNum" sz="quarter" idx="4"/>
          </p:nvPr>
        </p:nvSpPr>
        <p:spPr/>
        <p:txBody>
          <a:bodyPr/>
          <a:lstStyle/>
          <a:p>
            <a:fld id="{45B4EEE1-F3A5-4F92-8C13-26FA1C14643B}" type="slidenum">
              <a:rPr lang="en-US" smtClean="0"/>
              <a:pPr/>
              <a:t>12</a:t>
            </a:fld>
            <a:endParaRPr lang="en-US" dirty="0"/>
          </a:p>
        </p:txBody>
      </p:sp>
      <p:sp>
        <p:nvSpPr>
          <p:cNvPr id="13" name="TextBox 12">
            <a:extLst>
              <a:ext uri="{FF2B5EF4-FFF2-40B4-BE49-F238E27FC236}">
                <a16:creationId xmlns:a16="http://schemas.microsoft.com/office/drawing/2014/main" id="{2B47C863-871F-45D6-86CE-358D902A1924}"/>
              </a:ext>
            </a:extLst>
          </p:cNvPr>
          <p:cNvSpPr txBox="1"/>
          <p:nvPr/>
        </p:nvSpPr>
        <p:spPr bwMode="auto">
          <a:xfrm>
            <a:off x="1192336" y="3242152"/>
            <a:ext cx="1397035" cy="67775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b="1" dirty="0">
                <a:solidFill>
                  <a:srgbClr val="1F497D"/>
                </a:solidFill>
                <a:latin typeface="+mj-lt"/>
              </a:rPr>
              <a:t>Bank</a:t>
            </a:r>
            <a:br>
              <a:rPr lang="en-AU" sz="1800" b="1" dirty="0">
                <a:solidFill>
                  <a:srgbClr val="1F497D"/>
                </a:solidFill>
                <a:latin typeface="+mj-lt"/>
              </a:rPr>
            </a:br>
            <a:r>
              <a:rPr lang="en-AU" sz="1800" dirty="0">
                <a:solidFill>
                  <a:srgbClr val="1F497D"/>
                </a:solidFill>
              </a:rPr>
              <a:t>Data Holder</a:t>
            </a:r>
            <a:endParaRPr lang="en-AU" sz="1400" dirty="0">
              <a:solidFill>
                <a:srgbClr val="1F497D"/>
              </a:solidFill>
            </a:endParaRPr>
          </a:p>
        </p:txBody>
      </p:sp>
      <p:sp>
        <p:nvSpPr>
          <p:cNvPr id="14" name="TextBox 13">
            <a:extLst>
              <a:ext uri="{FF2B5EF4-FFF2-40B4-BE49-F238E27FC236}">
                <a16:creationId xmlns:a16="http://schemas.microsoft.com/office/drawing/2014/main" id="{0643C342-5FA2-4058-9365-9431D56EC8FD}"/>
              </a:ext>
            </a:extLst>
          </p:cNvPr>
          <p:cNvSpPr txBox="1"/>
          <p:nvPr/>
        </p:nvSpPr>
        <p:spPr bwMode="auto">
          <a:xfrm>
            <a:off x="9168269" y="3241241"/>
            <a:ext cx="1729740" cy="67775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b="1" dirty="0">
                <a:solidFill>
                  <a:srgbClr val="1F497D"/>
                </a:solidFill>
                <a:latin typeface="+mj-lt"/>
              </a:rPr>
              <a:t>FinTech</a:t>
            </a:r>
            <a:br>
              <a:rPr lang="en-AU" b="1" dirty="0">
                <a:solidFill>
                  <a:srgbClr val="1F497D"/>
                </a:solidFill>
              </a:rPr>
            </a:br>
            <a:r>
              <a:rPr lang="en-AU" sz="1800" dirty="0">
                <a:solidFill>
                  <a:srgbClr val="1F497D"/>
                </a:solidFill>
              </a:rPr>
              <a:t>Data Recipient</a:t>
            </a:r>
            <a:r>
              <a:rPr lang="en-AU" sz="1400" dirty="0">
                <a:solidFill>
                  <a:srgbClr val="1F497D"/>
                </a:solidFill>
              </a:rPr>
              <a:t> </a:t>
            </a:r>
          </a:p>
        </p:txBody>
      </p:sp>
      <p:sp>
        <p:nvSpPr>
          <p:cNvPr id="16" name="TextBox 15">
            <a:extLst>
              <a:ext uri="{FF2B5EF4-FFF2-40B4-BE49-F238E27FC236}">
                <a16:creationId xmlns:a16="http://schemas.microsoft.com/office/drawing/2014/main" id="{17065925-6DCC-4FB6-880A-224D012B597B}"/>
              </a:ext>
            </a:extLst>
          </p:cNvPr>
          <p:cNvSpPr txBox="1"/>
          <p:nvPr/>
        </p:nvSpPr>
        <p:spPr bwMode="auto">
          <a:xfrm>
            <a:off x="4787336" y="3246559"/>
            <a:ext cx="2654951" cy="67775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b="1" dirty="0">
                <a:solidFill>
                  <a:srgbClr val="1F497D"/>
                </a:solidFill>
                <a:latin typeface="+mj-lt"/>
              </a:rPr>
              <a:t>SISS Data Service</a:t>
            </a:r>
            <a:br>
              <a:rPr lang="en-AU" sz="1600" b="1" dirty="0">
                <a:solidFill>
                  <a:srgbClr val="1F497D"/>
                </a:solidFill>
              </a:rPr>
            </a:br>
            <a:r>
              <a:rPr lang="en-AU" sz="1800" dirty="0">
                <a:solidFill>
                  <a:srgbClr val="1F497D"/>
                </a:solidFill>
              </a:rPr>
              <a:t>Intermediary</a:t>
            </a:r>
            <a:endParaRPr lang="en-AU" sz="1600" dirty="0">
              <a:solidFill>
                <a:srgbClr val="1F497D"/>
              </a:solidFill>
            </a:endParaRPr>
          </a:p>
        </p:txBody>
      </p:sp>
      <p:sp>
        <p:nvSpPr>
          <p:cNvPr id="21" name="TextBox 20">
            <a:extLst>
              <a:ext uri="{FF2B5EF4-FFF2-40B4-BE49-F238E27FC236}">
                <a16:creationId xmlns:a16="http://schemas.microsoft.com/office/drawing/2014/main" id="{5F776EC2-AFC0-4D7A-AF79-A7E90E361E3F}"/>
              </a:ext>
            </a:extLst>
          </p:cNvPr>
          <p:cNvSpPr txBox="1"/>
          <p:nvPr/>
        </p:nvSpPr>
        <p:spPr bwMode="auto">
          <a:xfrm>
            <a:off x="3184366" y="1801611"/>
            <a:ext cx="1318260" cy="646973"/>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rPr>
              <a:t>Data made available through SDS platform</a:t>
            </a:r>
          </a:p>
        </p:txBody>
      </p:sp>
      <p:sp>
        <p:nvSpPr>
          <p:cNvPr id="23" name="TextBox 22">
            <a:extLst>
              <a:ext uri="{FF2B5EF4-FFF2-40B4-BE49-F238E27FC236}">
                <a16:creationId xmlns:a16="http://schemas.microsoft.com/office/drawing/2014/main" id="{0216BD0C-3748-46CF-A39F-01CFE3D46913}"/>
              </a:ext>
            </a:extLst>
          </p:cNvPr>
          <p:cNvSpPr txBox="1"/>
          <p:nvPr/>
        </p:nvSpPr>
        <p:spPr bwMode="auto">
          <a:xfrm>
            <a:off x="7574775" y="1820865"/>
            <a:ext cx="1318261" cy="646973"/>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rPr>
              <a:t>FinTech accesses the data via SDS platform</a:t>
            </a:r>
          </a:p>
        </p:txBody>
      </p:sp>
      <p:grpSp>
        <p:nvGrpSpPr>
          <p:cNvPr id="26" name="Graphic 24">
            <a:extLst>
              <a:ext uri="{FF2B5EF4-FFF2-40B4-BE49-F238E27FC236}">
                <a16:creationId xmlns:a16="http://schemas.microsoft.com/office/drawing/2014/main" id="{A7312B19-5D89-4E7A-B1A4-40F4F7B0FF7B}"/>
              </a:ext>
            </a:extLst>
          </p:cNvPr>
          <p:cNvGrpSpPr/>
          <p:nvPr/>
        </p:nvGrpSpPr>
        <p:grpSpPr>
          <a:xfrm>
            <a:off x="1414803" y="2056189"/>
            <a:ext cx="952500" cy="1190625"/>
            <a:chOff x="297927" y="2377881"/>
            <a:chExt cx="952500" cy="1190625"/>
          </a:xfrm>
          <a:solidFill>
            <a:srgbClr val="00B0F0"/>
          </a:solidFill>
        </p:grpSpPr>
        <p:sp>
          <p:nvSpPr>
            <p:cNvPr id="27" name="Freeform: Shape 26">
              <a:extLst>
                <a:ext uri="{FF2B5EF4-FFF2-40B4-BE49-F238E27FC236}">
                  <a16:creationId xmlns:a16="http://schemas.microsoft.com/office/drawing/2014/main" id="{659F8D03-88E4-4A05-8F3B-59190B6884EF}"/>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endParaRPr lang="en-ID">
                <a:solidFill>
                  <a:srgbClr val="1F497D"/>
                </a:solidFill>
              </a:endParaRPr>
            </a:p>
          </p:txBody>
        </p:sp>
        <p:sp>
          <p:nvSpPr>
            <p:cNvPr id="28" name="Freeform: Shape 27">
              <a:extLst>
                <a:ext uri="{FF2B5EF4-FFF2-40B4-BE49-F238E27FC236}">
                  <a16:creationId xmlns:a16="http://schemas.microsoft.com/office/drawing/2014/main" id="{322EBD81-447C-439E-B7E6-6323A23678DD}"/>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endParaRPr lang="en-ID">
                <a:solidFill>
                  <a:srgbClr val="1F497D"/>
                </a:solidFill>
              </a:endParaRPr>
            </a:p>
          </p:txBody>
        </p:sp>
      </p:grpSp>
      <p:grpSp>
        <p:nvGrpSpPr>
          <p:cNvPr id="25" name="Graphic 23">
            <a:extLst>
              <a:ext uri="{FF2B5EF4-FFF2-40B4-BE49-F238E27FC236}">
                <a16:creationId xmlns:a16="http://schemas.microsoft.com/office/drawing/2014/main" id="{B8BBB1C2-0B44-4DA5-AA5F-394C0A68CFE0}"/>
              </a:ext>
            </a:extLst>
          </p:cNvPr>
          <p:cNvGrpSpPr/>
          <p:nvPr/>
        </p:nvGrpSpPr>
        <p:grpSpPr>
          <a:xfrm>
            <a:off x="9722128" y="2117946"/>
            <a:ext cx="874380" cy="1092975"/>
            <a:chOff x="5333206" y="2558256"/>
            <a:chExt cx="1524000" cy="1905000"/>
          </a:xfrm>
          <a:solidFill>
            <a:srgbClr val="00B0F0"/>
          </a:solidFill>
        </p:grpSpPr>
        <p:sp>
          <p:nvSpPr>
            <p:cNvPr id="29" name="Freeform: Shape 28">
              <a:extLst>
                <a:ext uri="{FF2B5EF4-FFF2-40B4-BE49-F238E27FC236}">
                  <a16:creationId xmlns:a16="http://schemas.microsoft.com/office/drawing/2014/main" id="{61DB8A1C-9F04-4783-88CC-C7CD3DC92088}"/>
                </a:ext>
              </a:extLst>
            </p:cNvPr>
            <p:cNvSpPr/>
            <p:nvPr/>
          </p:nvSpPr>
          <p:spPr>
            <a:xfrm>
              <a:off x="5676953" y="2800190"/>
              <a:ext cx="410146" cy="47625"/>
            </a:xfrm>
            <a:custGeom>
              <a:avLst/>
              <a:gdLst>
                <a:gd name="connsiteX0" fmla="*/ 410147 w 410146"/>
                <a:gd name="connsiteY0" fmla="*/ 0 h 47625"/>
                <a:gd name="connsiteX1" fmla="*/ 23813 w 410146"/>
                <a:gd name="connsiteY1" fmla="*/ 0 h 47625"/>
                <a:gd name="connsiteX2" fmla="*/ 0 w 410146"/>
                <a:gd name="connsiteY2" fmla="*/ 23813 h 47625"/>
                <a:gd name="connsiteX3" fmla="*/ 23813 w 410146"/>
                <a:gd name="connsiteY3" fmla="*/ 47625 h 47625"/>
                <a:gd name="connsiteX4" fmla="*/ 386810 w 410146"/>
                <a:gd name="connsiteY4" fmla="*/ 47625 h 47625"/>
                <a:gd name="connsiteX5" fmla="*/ 410147 w 410146"/>
                <a:gd name="connsiteY5"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146" h="47625">
                  <a:moveTo>
                    <a:pt x="410147" y="0"/>
                  </a:moveTo>
                  <a:lnTo>
                    <a:pt x="23813" y="0"/>
                  </a:lnTo>
                  <a:cubicBezTo>
                    <a:pt x="10668" y="0"/>
                    <a:pt x="0" y="10668"/>
                    <a:pt x="0" y="23813"/>
                  </a:cubicBezTo>
                  <a:cubicBezTo>
                    <a:pt x="0" y="36957"/>
                    <a:pt x="10668" y="47625"/>
                    <a:pt x="23813" y="47625"/>
                  </a:cubicBezTo>
                  <a:lnTo>
                    <a:pt x="386810" y="47625"/>
                  </a:lnTo>
                  <a:cubicBezTo>
                    <a:pt x="391478" y="30099"/>
                    <a:pt x="399479" y="14002"/>
                    <a:pt x="410147" y="0"/>
                  </a:cubicBezTo>
                  <a:close/>
                </a:path>
              </a:pathLst>
            </a:custGeom>
            <a:grpFill/>
            <a:ln w="9525" cap="flat">
              <a:noFill/>
              <a:prstDash val="solid"/>
              <a:miter/>
            </a:ln>
          </p:spPr>
          <p:txBody>
            <a:bodyPr rtlCol="0" anchor="ctr"/>
            <a:lstStyle/>
            <a:p>
              <a:endParaRPr lang="en-ID"/>
            </a:p>
          </p:txBody>
        </p:sp>
        <p:sp>
          <p:nvSpPr>
            <p:cNvPr id="30" name="Freeform: Shape 29">
              <a:extLst>
                <a:ext uri="{FF2B5EF4-FFF2-40B4-BE49-F238E27FC236}">
                  <a16:creationId xmlns:a16="http://schemas.microsoft.com/office/drawing/2014/main" id="{5EDDF19F-A3A3-4EE6-828C-E1E0F9D5E3B3}"/>
                </a:ext>
              </a:extLst>
            </p:cNvPr>
            <p:cNvSpPr/>
            <p:nvPr/>
          </p:nvSpPr>
          <p:spPr>
            <a:xfrm>
              <a:off x="5676963" y="299307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1" name="Freeform: Shape 30">
              <a:extLst>
                <a:ext uri="{FF2B5EF4-FFF2-40B4-BE49-F238E27FC236}">
                  <a16:creationId xmlns:a16="http://schemas.microsoft.com/office/drawing/2014/main" id="{54D87D93-D2C2-4650-9B6D-D34051A40D60}"/>
                </a:ext>
              </a:extLst>
            </p:cNvPr>
            <p:cNvSpPr/>
            <p:nvPr/>
          </p:nvSpPr>
          <p:spPr>
            <a:xfrm>
              <a:off x="5676963" y="3101019"/>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4458090A-6E3D-416B-BF5E-6BF56928F144}"/>
                </a:ext>
              </a:extLst>
            </p:cNvPr>
            <p:cNvSpPr/>
            <p:nvPr/>
          </p:nvSpPr>
          <p:spPr>
            <a:xfrm>
              <a:off x="5676963" y="3208965"/>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3" name="Freeform: Shape 32">
              <a:extLst>
                <a:ext uri="{FF2B5EF4-FFF2-40B4-BE49-F238E27FC236}">
                  <a16:creationId xmlns:a16="http://schemas.microsoft.com/office/drawing/2014/main" id="{11A38F93-5954-4599-8281-B065C7D68DFF}"/>
                </a:ext>
              </a:extLst>
            </p:cNvPr>
            <p:cNvSpPr/>
            <p:nvPr/>
          </p:nvSpPr>
          <p:spPr>
            <a:xfrm>
              <a:off x="5676963" y="331692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BB9F37D4-B517-463A-B2FC-AD2C0E62CBE3}"/>
                </a:ext>
              </a:extLst>
            </p:cNvPr>
            <p:cNvSpPr/>
            <p:nvPr/>
          </p:nvSpPr>
          <p:spPr>
            <a:xfrm>
              <a:off x="6329063" y="2891535"/>
              <a:ext cx="157629" cy="402402"/>
            </a:xfrm>
            <a:custGeom>
              <a:avLst/>
              <a:gdLst>
                <a:gd name="connsiteX0" fmla="*/ 103442 w 157629"/>
                <a:gd name="connsiteY0" fmla="*/ 58141 h 402402"/>
                <a:gd name="connsiteX1" fmla="*/ 103442 w 157629"/>
                <a:gd name="connsiteY1" fmla="*/ 23813 h 402402"/>
                <a:gd name="connsiteX2" fmla="*/ 79629 w 157629"/>
                <a:gd name="connsiteY2" fmla="*/ 0 h 402402"/>
                <a:gd name="connsiteX3" fmla="*/ 55817 w 157629"/>
                <a:gd name="connsiteY3" fmla="*/ 23813 h 402402"/>
                <a:gd name="connsiteX4" fmla="*/ 55817 w 157629"/>
                <a:gd name="connsiteY4" fmla="*/ 57721 h 402402"/>
                <a:gd name="connsiteX5" fmla="*/ 0 w 157629"/>
                <a:gd name="connsiteY5" fmla="*/ 131597 h 402402"/>
                <a:gd name="connsiteX6" fmla="*/ 36709 w 157629"/>
                <a:gd name="connsiteY6" fmla="*/ 197139 h 402402"/>
                <a:gd name="connsiteX7" fmla="*/ 96022 w 157629"/>
                <a:gd name="connsiteY7" fmla="*/ 233486 h 402402"/>
                <a:gd name="connsiteX8" fmla="*/ 109995 w 157629"/>
                <a:gd name="connsiteY8" fmla="*/ 258432 h 402402"/>
                <a:gd name="connsiteX9" fmla="*/ 109995 w 157629"/>
                <a:gd name="connsiteY9" fmla="*/ 263281 h 402402"/>
                <a:gd name="connsiteX10" fmla="*/ 80743 w 157629"/>
                <a:gd name="connsiteY10" fmla="*/ 292532 h 402402"/>
                <a:gd name="connsiteX11" fmla="*/ 76895 w 157629"/>
                <a:gd name="connsiteY11" fmla="*/ 292532 h 402402"/>
                <a:gd name="connsiteX12" fmla="*/ 47644 w 157629"/>
                <a:gd name="connsiteY12" fmla="*/ 263281 h 402402"/>
                <a:gd name="connsiteX13" fmla="*/ 47644 w 157629"/>
                <a:gd name="connsiteY13" fmla="*/ 261785 h 402402"/>
                <a:gd name="connsiteX14" fmla="*/ 23832 w 157629"/>
                <a:gd name="connsiteY14" fmla="*/ 237973 h 402402"/>
                <a:gd name="connsiteX15" fmla="*/ 19 w 157629"/>
                <a:gd name="connsiteY15" fmla="*/ 261785 h 402402"/>
                <a:gd name="connsiteX16" fmla="*/ 19 w 157629"/>
                <a:gd name="connsiteY16" fmla="*/ 263281 h 402402"/>
                <a:gd name="connsiteX17" fmla="*/ 56940 w 157629"/>
                <a:gd name="connsiteY17" fmla="*/ 337442 h 402402"/>
                <a:gd name="connsiteX18" fmla="*/ 56940 w 157629"/>
                <a:gd name="connsiteY18" fmla="*/ 378590 h 402402"/>
                <a:gd name="connsiteX19" fmla="*/ 80753 w 157629"/>
                <a:gd name="connsiteY19" fmla="*/ 402403 h 402402"/>
                <a:gd name="connsiteX20" fmla="*/ 104565 w 157629"/>
                <a:gd name="connsiteY20" fmla="*/ 378590 h 402402"/>
                <a:gd name="connsiteX21" fmla="*/ 104565 w 157629"/>
                <a:gd name="connsiteY21" fmla="*/ 336337 h 402402"/>
                <a:gd name="connsiteX22" fmla="*/ 157629 w 157629"/>
                <a:gd name="connsiteY22" fmla="*/ 263281 h 402402"/>
                <a:gd name="connsiteX23" fmla="*/ 157629 w 157629"/>
                <a:gd name="connsiteY23" fmla="*/ 258432 h 402402"/>
                <a:gd name="connsiteX24" fmla="*/ 120920 w 157629"/>
                <a:gd name="connsiteY24" fmla="*/ 192881 h 402402"/>
                <a:gd name="connsiteX25" fmla="*/ 61598 w 157629"/>
                <a:gd name="connsiteY25" fmla="*/ 156524 h 402402"/>
                <a:gd name="connsiteX26" fmla="*/ 47635 w 157629"/>
                <a:gd name="connsiteY26" fmla="*/ 131588 h 402402"/>
                <a:gd name="connsiteX27" fmla="*/ 76886 w 157629"/>
                <a:gd name="connsiteY27" fmla="*/ 102337 h 402402"/>
                <a:gd name="connsiteX28" fmla="*/ 80734 w 157629"/>
                <a:gd name="connsiteY28" fmla="*/ 102337 h 402402"/>
                <a:gd name="connsiteX29" fmla="*/ 109985 w 157629"/>
                <a:gd name="connsiteY29" fmla="*/ 131588 h 402402"/>
                <a:gd name="connsiteX30" fmla="*/ 109985 w 157629"/>
                <a:gd name="connsiteY30" fmla="*/ 144494 h 402402"/>
                <a:gd name="connsiteX31" fmla="*/ 133798 w 157629"/>
                <a:gd name="connsiteY31" fmla="*/ 168307 h 402402"/>
                <a:gd name="connsiteX32" fmla="*/ 157610 w 157629"/>
                <a:gd name="connsiteY32" fmla="*/ 144494 h 402402"/>
                <a:gd name="connsiteX33" fmla="*/ 157610 w 157629"/>
                <a:gd name="connsiteY33" fmla="*/ 131588 h 402402"/>
                <a:gd name="connsiteX34" fmla="*/ 103442 w 157629"/>
                <a:gd name="connsiteY34" fmla="*/ 58141 h 40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7629" h="402402">
                  <a:moveTo>
                    <a:pt x="103442" y="58141"/>
                  </a:moveTo>
                  <a:lnTo>
                    <a:pt x="103442" y="23813"/>
                  </a:lnTo>
                  <a:cubicBezTo>
                    <a:pt x="103442" y="10658"/>
                    <a:pt x="92783" y="0"/>
                    <a:pt x="79629" y="0"/>
                  </a:cubicBezTo>
                  <a:cubicBezTo>
                    <a:pt x="66475" y="0"/>
                    <a:pt x="55817" y="10658"/>
                    <a:pt x="55817" y="23813"/>
                  </a:cubicBezTo>
                  <a:lnTo>
                    <a:pt x="55817" y="57721"/>
                  </a:lnTo>
                  <a:cubicBezTo>
                    <a:pt x="23641" y="66913"/>
                    <a:pt x="0" y="96517"/>
                    <a:pt x="0" y="131597"/>
                  </a:cubicBezTo>
                  <a:cubicBezTo>
                    <a:pt x="0" y="158163"/>
                    <a:pt x="14068" y="183280"/>
                    <a:pt x="36709" y="197139"/>
                  </a:cubicBezTo>
                  <a:lnTo>
                    <a:pt x="96022" y="233486"/>
                  </a:lnTo>
                  <a:cubicBezTo>
                    <a:pt x="104632" y="238773"/>
                    <a:pt x="109995" y="248336"/>
                    <a:pt x="109995" y="258432"/>
                  </a:cubicBezTo>
                  <a:lnTo>
                    <a:pt x="109995" y="263281"/>
                  </a:lnTo>
                  <a:cubicBezTo>
                    <a:pt x="109995" y="279406"/>
                    <a:pt x="96869" y="292532"/>
                    <a:pt x="80743" y="292532"/>
                  </a:cubicBezTo>
                  <a:lnTo>
                    <a:pt x="76895" y="292532"/>
                  </a:lnTo>
                  <a:cubicBezTo>
                    <a:pt x="60769" y="292532"/>
                    <a:pt x="47644" y="279406"/>
                    <a:pt x="47644" y="263281"/>
                  </a:cubicBezTo>
                  <a:lnTo>
                    <a:pt x="47644" y="261785"/>
                  </a:lnTo>
                  <a:cubicBezTo>
                    <a:pt x="47644" y="248631"/>
                    <a:pt x="36986" y="237973"/>
                    <a:pt x="23832" y="237973"/>
                  </a:cubicBezTo>
                  <a:cubicBezTo>
                    <a:pt x="10677" y="237973"/>
                    <a:pt x="19" y="248631"/>
                    <a:pt x="19" y="261785"/>
                  </a:cubicBezTo>
                  <a:lnTo>
                    <a:pt x="19" y="263281"/>
                  </a:lnTo>
                  <a:cubicBezTo>
                    <a:pt x="19" y="298761"/>
                    <a:pt x="24213" y="328612"/>
                    <a:pt x="56940" y="337442"/>
                  </a:cubicBezTo>
                  <a:lnTo>
                    <a:pt x="56940" y="378590"/>
                  </a:lnTo>
                  <a:cubicBezTo>
                    <a:pt x="56940" y="391744"/>
                    <a:pt x="67599" y="402403"/>
                    <a:pt x="80753" y="402403"/>
                  </a:cubicBezTo>
                  <a:cubicBezTo>
                    <a:pt x="93907" y="402403"/>
                    <a:pt x="104565" y="391744"/>
                    <a:pt x="104565" y="378590"/>
                  </a:cubicBezTo>
                  <a:lnTo>
                    <a:pt x="104565" y="336337"/>
                  </a:lnTo>
                  <a:cubicBezTo>
                    <a:pt x="135322" y="326288"/>
                    <a:pt x="157629" y="297351"/>
                    <a:pt x="157629" y="263281"/>
                  </a:cubicBezTo>
                  <a:lnTo>
                    <a:pt x="157629" y="258432"/>
                  </a:lnTo>
                  <a:cubicBezTo>
                    <a:pt x="157629" y="231877"/>
                    <a:pt x="143561" y="206769"/>
                    <a:pt x="120920" y="192881"/>
                  </a:cubicBezTo>
                  <a:lnTo>
                    <a:pt x="61598" y="156524"/>
                  </a:lnTo>
                  <a:cubicBezTo>
                    <a:pt x="52988" y="151247"/>
                    <a:pt x="47635" y="141694"/>
                    <a:pt x="47635" y="131588"/>
                  </a:cubicBezTo>
                  <a:cubicBezTo>
                    <a:pt x="47635" y="115462"/>
                    <a:pt x="60760" y="102337"/>
                    <a:pt x="76886" y="102337"/>
                  </a:cubicBezTo>
                  <a:lnTo>
                    <a:pt x="80734" y="102337"/>
                  </a:lnTo>
                  <a:cubicBezTo>
                    <a:pt x="96860" y="102337"/>
                    <a:pt x="109985" y="115462"/>
                    <a:pt x="109985" y="131588"/>
                  </a:cubicBezTo>
                  <a:lnTo>
                    <a:pt x="109985" y="144494"/>
                  </a:lnTo>
                  <a:cubicBezTo>
                    <a:pt x="109985" y="157648"/>
                    <a:pt x="120644" y="168307"/>
                    <a:pt x="133798" y="168307"/>
                  </a:cubicBezTo>
                  <a:cubicBezTo>
                    <a:pt x="146952" y="168307"/>
                    <a:pt x="157610" y="157648"/>
                    <a:pt x="157610" y="144494"/>
                  </a:cubicBezTo>
                  <a:lnTo>
                    <a:pt x="157610" y="131588"/>
                  </a:lnTo>
                  <a:cubicBezTo>
                    <a:pt x="157601" y="97098"/>
                    <a:pt x="134769" y="67847"/>
                    <a:pt x="103442" y="58141"/>
                  </a:cubicBezTo>
                  <a:close/>
                </a:path>
              </a:pathLst>
            </a:custGeom>
            <a:grpFill/>
            <a:ln w="9525" cap="flat">
              <a:noFill/>
              <a:prstDash val="solid"/>
              <a:miter/>
            </a:ln>
          </p:spPr>
          <p:txBody>
            <a:bodyPr rtlCol="0" anchor="ctr"/>
            <a:lstStyle/>
            <a:p>
              <a:endParaRPr lang="en-ID"/>
            </a:p>
          </p:txBody>
        </p:sp>
        <p:sp>
          <p:nvSpPr>
            <p:cNvPr id="35" name="Freeform: Shape 34">
              <a:extLst>
                <a:ext uri="{FF2B5EF4-FFF2-40B4-BE49-F238E27FC236}">
                  <a16:creationId xmlns:a16="http://schemas.microsoft.com/office/drawing/2014/main" id="{7282B81F-B669-465F-8A4E-07D27FDC1379}"/>
                </a:ext>
              </a:extLst>
            </p:cNvPr>
            <p:cNvSpPr/>
            <p:nvPr/>
          </p:nvSpPr>
          <p:spPr>
            <a:xfrm>
              <a:off x="5457592" y="2605690"/>
              <a:ext cx="1275225" cy="1429131"/>
            </a:xfrm>
            <a:custGeom>
              <a:avLst/>
              <a:gdLst>
                <a:gd name="connsiteX0" fmla="*/ 1161240 w 1275225"/>
                <a:gd name="connsiteY0" fmla="*/ 163697 h 1429131"/>
                <a:gd name="connsiteX1" fmla="*/ 983647 w 1275225"/>
                <a:gd name="connsiteY1" fmla="*/ 163697 h 1429131"/>
                <a:gd name="connsiteX2" fmla="*/ 983647 w 1275225"/>
                <a:gd name="connsiteY2" fmla="*/ 163259 h 1429131"/>
                <a:gd name="connsiteX3" fmla="*/ 981932 w 1275225"/>
                <a:gd name="connsiteY3" fmla="*/ 139922 h 1429131"/>
                <a:gd name="connsiteX4" fmla="*/ 820388 w 1275225"/>
                <a:gd name="connsiteY4" fmla="*/ 0 h 1429131"/>
                <a:gd name="connsiteX5" fmla="*/ 163259 w 1275225"/>
                <a:gd name="connsiteY5" fmla="*/ 0 h 1429131"/>
                <a:gd name="connsiteX6" fmla="*/ 0 w 1275225"/>
                <a:gd name="connsiteY6" fmla="*/ 163259 h 1429131"/>
                <a:gd name="connsiteX7" fmla="*/ 0 w 1275225"/>
                <a:gd name="connsiteY7" fmla="*/ 1265873 h 1429131"/>
                <a:gd name="connsiteX8" fmla="*/ 163259 w 1275225"/>
                <a:gd name="connsiteY8" fmla="*/ 1429131 h 1429131"/>
                <a:gd name="connsiteX9" fmla="*/ 820388 w 1275225"/>
                <a:gd name="connsiteY9" fmla="*/ 1429131 h 1429131"/>
                <a:gd name="connsiteX10" fmla="*/ 983647 w 1275225"/>
                <a:gd name="connsiteY10" fmla="*/ 1265873 h 1429131"/>
                <a:gd name="connsiteX11" fmla="*/ 983647 w 1275225"/>
                <a:gd name="connsiteY11" fmla="*/ 923163 h 1429131"/>
                <a:gd name="connsiteX12" fmla="*/ 916972 w 1275225"/>
                <a:gd name="connsiteY12" fmla="*/ 992505 h 1429131"/>
                <a:gd name="connsiteX13" fmla="*/ 916972 w 1275225"/>
                <a:gd name="connsiteY13" fmla="*/ 1265873 h 1429131"/>
                <a:gd name="connsiteX14" fmla="*/ 820388 w 1275225"/>
                <a:gd name="connsiteY14" fmla="*/ 1362456 h 1429131"/>
                <a:gd name="connsiteX15" fmla="*/ 163259 w 1275225"/>
                <a:gd name="connsiteY15" fmla="*/ 1362456 h 1429131"/>
                <a:gd name="connsiteX16" fmla="*/ 66675 w 1275225"/>
                <a:gd name="connsiteY16" fmla="*/ 1265873 h 1429131"/>
                <a:gd name="connsiteX17" fmla="*/ 66675 w 1275225"/>
                <a:gd name="connsiteY17" fmla="*/ 163259 h 1429131"/>
                <a:gd name="connsiteX18" fmla="*/ 163259 w 1275225"/>
                <a:gd name="connsiteY18" fmla="*/ 66675 h 1429131"/>
                <a:gd name="connsiteX19" fmla="*/ 820388 w 1275225"/>
                <a:gd name="connsiteY19" fmla="*/ 66675 h 1429131"/>
                <a:gd name="connsiteX20" fmla="*/ 914114 w 1275225"/>
                <a:gd name="connsiteY20" fmla="*/ 139922 h 1429131"/>
                <a:gd name="connsiteX21" fmla="*/ 916972 w 1275225"/>
                <a:gd name="connsiteY21" fmla="*/ 163259 h 1429131"/>
                <a:gd name="connsiteX22" fmla="*/ 916972 w 1275225"/>
                <a:gd name="connsiteY22" fmla="*/ 163697 h 1429131"/>
                <a:gd name="connsiteX23" fmla="*/ 739292 w 1275225"/>
                <a:gd name="connsiteY23" fmla="*/ 163697 h 1429131"/>
                <a:gd name="connsiteX24" fmla="*/ 625297 w 1275225"/>
                <a:gd name="connsiteY24" fmla="*/ 277682 h 1429131"/>
                <a:gd name="connsiteX25" fmla="*/ 625297 w 1275225"/>
                <a:gd name="connsiteY25" fmla="*/ 699630 h 1429131"/>
                <a:gd name="connsiteX26" fmla="*/ 739292 w 1275225"/>
                <a:gd name="connsiteY26" fmla="*/ 813626 h 1429131"/>
                <a:gd name="connsiteX27" fmla="*/ 830447 w 1275225"/>
                <a:gd name="connsiteY27" fmla="*/ 813626 h 1429131"/>
                <a:gd name="connsiteX28" fmla="*/ 830447 w 1275225"/>
                <a:gd name="connsiteY28" fmla="*/ 965321 h 1429131"/>
                <a:gd name="connsiteX29" fmla="*/ 851316 w 1275225"/>
                <a:gd name="connsiteY29" fmla="*/ 996239 h 1429131"/>
                <a:gd name="connsiteX30" fmla="*/ 863775 w 1275225"/>
                <a:gd name="connsiteY30" fmla="*/ 998658 h 1429131"/>
                <a:gd name="connsiteX31" fmla="*/ 887797 w 1275225"/>
                <a:gd name="connsiteY31" fmla="*/ 988438 h 1429131"/>
                <a:gd name="connsiteX32" fmla="*/ 1056046 w 1275225"/>
                <a:gd name="connsiteY32" fmla="*/ 813626 h 1429131"/>
                <a:gd name="connsiteX33" fmla="*/ 1161240 w 1275225"/>
                <a:gd name="connsiteY33" fmla="*/ 813626 h 1429131"/>
                <a:gd name="connsiteX34" fmla="*/ 1275226 w 1275225"/>
                <a:gd name="connsiteY34" fmla="*/ 699630 h 1429131"/>
                <a:gd name="connsiteX35" fmla="*/ 1275226 w 1275225"/>
                <a:gd name="connsiteY35" fmla="*/ 277682 h 1429131"/>
                <a:gd name="connsiteX36" fmla="*/ 1161240 w 1275225"/>
                <a:gd name="connsiteY36" fmla="*/ 163697 h 1429131"/>
                <a:gd name="connsiteX37" fmla="*/ 1208551 w 1275225"/>
                <a:gd name="connsiteY37" fmla="*/ 699630 h 1429131"/>
                <a:gd name="connsiteX38" fmla="*/ 1161240 w 1275225"/>
                <a:gd name="connsiteY38" fmla="*/ 746951 h 1429131"/>
                <a:gd name="connsiteX39" fmla="*/ 1041864 w 1275225"/>
                <a:gd name="connsiteY39" fmla="*/ 746951 h 1429131"/>
                <a:gd name="connsiteX40" fmla="*/ 1017851 w 1275225"/>
                <a:gd name="connsiteY40" fmla="*/ 757171 h 1429131"/>
                <a:gd name="connsiteX41" fmla="*/ 897131 w 1275225"/>
                <a:gd name="connsiteY41" fmla="*/ 882596 h 1429131"/>
                <a:gd name="connsiteX42" fmla="*/ 897131 w 1275225"/>
                <a:gd name="connsiteY42" fmla="*/ 780288 h 1429131"/>
                <a:gd name="connsiteX43" fmla="*/ 863794 w 1275225"/>
                <a:gd name="connsiteY43" fmla="*/ 746951 h 1429131"/>
                <a:gd name="connsiteX44" fmla="*/ 739302 w 1275225"/>
                <a:gd name="connsiteY44" fmla="*/ 746951 h 1429131"/>
                <a:gd name="connsiteX45" fmla="*/ 691982 w 1275225"/>
                <a:gd name="connsiteY45" fmla="*/ 699630 h 1429131"/>
                <a:gd name="connsiteX46" fmla="*/ 691982 w 1275225"/>
                <a:gd name="connsiteY46" fmla="*/ 277682 h 1429131"/>
                <a:gd name="connsiteX47" fmla="*/ 739302 w 1275225"/>
                <a:gd name="connsiteY47" fmla="*/ 230372 h 1429131"/>
                <a:gd name="connsiteX48" fmla="*/ 949947 w 1275225"/>
                <a:gd name="connsiteY48" fmla="*/ 230372 h 1429131"/>
                <a:gd name="connsiteX49" fmla="*/ 950319 w 1275225"/>
                <a:gd name="connsiteY49" fmla="*/ 230410 h 1429131"/>
                <a:gd name="connsiteX50" fmla="*/ 950690 w 1275225"/>
                <a:gd name="connsiteY50" fmla="*/ 230372 h 1429131"/>
                <a:gd name="connsiteX51" fmla="*/ 1161250 w 1275225"/>
                <a:gd name="connsiteY51" fmla="*/ 230372 h 1429131"/>
                <a:gd name="connsiteX52" fmla="*/ 1208561 w 1275225"/>
                <a:gd name="connsiteY52" fmla="*/ 277682 h 1429131"/>
                <a:gd name="connsiteX53" fmla="*/ 1208561 w 1275225"/>
                <a:gd name="connsiteY53" fmla="*/ 699630 h 142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75225" h="1429131">
                  <a:moveTo>
                    <a:pt x="1161240" y="163697"/>
                  </a:moveTo>
                  <a:lnTo>
                    <a:pt x="983647" y="163697"/>
                  </a:lnTo>
                  <a:lnTo>
                    <a:pt x="983647" y="163259"/>
                  </a:lnTo>
                  <a:cubicBezTo>
                    <a:pt x="983647" y="155353"/>
                    <a:pt x="983075" y="147542"/>
                    <a:pt x="981932" y="139922"/>
                  </a:cubicBezTo>
                  <a:cubicBezTo>
                    <a:pt x="970598" y="60865"/>
                    <a:pt x="902494" y="0"/>
                    <a:pt x="820388" y="0"/>
                  </a:cubicBezTo>
                  <a:lnTo>
                    <a:pt x="163259" y="0"/>
                  </a:lnTo>
                  <a:cubicBezTo>
                    <a:pt x="73247" y="0"/>
                    <a:pt x="0" y="73152"/>
                    <a:pt x="0" y="163259"/>
                  </a:cubicBezTo>
                  <a:lnTo>
                    <a:pt x="0" y="1265873"/>
                  </a:lnTo>
                  <a:cubicBezTo>
                    <a:pt x="0" y="1355979"/>
                    <a:pt x="73247" y="1429131"/>
                    <a:pt x="163259" y="1429131"/>
                  </a:cubicBezTo>
                  <a:lnTo>
                    <a:pt x="820388" y="1429131"/>
                  </a:lnTo>
                  <a:cubicBezTo>
                    <a:pt x="910400" y="1429131"/>
                    <a:pt x="983647" y="1355979"/>
                    <a:pt x="983647" y="1265873"/>
                  </a:cubicBezTo>
                  <a:lnTo>
                    <a:pt x="983647" y="923163"/>
                  </a:lnTo>
                  <a:lnTo>
                    <a:pt x="916972" y="992505"/>
                  </a:lnTo>
                  <a:lnTo>
                    <a:pt x="916972" y="1265873"/>
                  </a:lnTo>
                  <a:cubicBezTo>
                    <a:pt x="916972" y="1319213"/>
                    <a:pt x="873633" y="1362456"/>
                    <a:pt x="820388" y="1362456"/>
                  </a:cubicBezTo>
                  <a:lnTo>
                    <a:pt x="163259" y="1362456"/>
                  </a:lnTo>
                  <a:cubicBezTo>
                    <a:pt x="110014" y="1362456"/>
                    <a:pt x="66675" y="1319213"/>
                    <a:pt x="66675" y="1265873"/>
                  </a:cubicBezTo>
                  <a:lnTo>
                    <a:pt x="66675" y="163259"/>
                  </a:lnTo>
                  <a:cubicBezTo>
                    <a:pt x="66675" y="109919"/>
                    <a:pt x="110014" y="66675"/>
                    <a:pt x="163259" y="66675"/>
                  </a:cubicBezTo>
                  <a:lnTo>
                    <a:pt x="820388" y="66675"/>
                  </a:lnTo>
                  <a:cubicBezTo>
                    <a:pt x="865632" y="66675"/>
                    <a:pt x="903732" y="97917"/>
                    <a:pt x="914114" y="139922"/>
                  </a:cubicBezTo>
                  <a:cubicBezTo>
                    <a:pt x="916019" y="147447"/>
                    <a:pt x="916972" y="155258"/>
                    <a:pt x="916972" y="163259"/>
                  </a:cubicBezTo>
                  <a:lnTo>
                    <a:pt x="916972" y="163697"/>
                  </a:lnTo>
                  <a:lnTo>
                    <a:pt x="739292" y="163697"/>
                  </a:lnTo>
                  <a:cubicBezTo>
                    <a:pt x="676437" y="163697"/>
                    <a:pt x="625297" y="214836"/>
                    <a:pt x="625297" y="277682"/>
                  </a:cubicBezTo>
                  <a:lnTo>
                    <a:pt x="625297" y="699630"/>
                  </a:lnTo>
                  <a:cubicBezTo>
                    <a:pt x="625297" y="762486"/>
                    <a:pt x="676437" y="813626"/>
                    <a:pt x="739292" y="813626"/>
                  </a:cubicBezTo>
                  <a:lnTo>
                    <a:pt x="830447" y="813626"/>
                  </a:lnTo>
                  <a:lnTo>
                    <a:pt x="830447" y="965321"/>
                  </a:lnTo>
                  <a:cubicBezTo>
                    <a:pt x="830447" y="978922"/>
                    <a:pt x="838705" y="991162"/>
                    <a:pt x="851316" y="996239"/>
                  </a:cubicBezTo>
                  <a:cubicBezTo>
                    <a:pt x="855364" y="997868"/>
                    <a:pt x="859584" y="998658"/>
                    <a:pt x="863775" y="998658"/>
                  </a:cubicBezTo>
                  <a:cubicBezTo>
                    <a:pt x="872671" y="998658"/>
                    <a:pt x="881396" y="995096"/>
                    <a:pt x="887797" y="988438"/>
                  </a:cubicBezTo>
                  <a:lnTo>
                    <a:pt x="1056046" y="813626"/>
                  </a:lnTo>
                  <a:lnTo>
                    <a:pt x="1161240" y="813626"/>
                  </a:lnTo>
                  <a:cubicBezTo>
                    <a:pt x="1224096" y="813626"/>
                    <a:pt x="1275226" y="762486"/>
                    <a:pt x="1275226" y="699630"/>
                  </a:cubicBezTo>
                  <a:lnTo>
                    <a:pt x="1275226" y="277682"/>
                  </a:lnTo>
                  <a:cubicBezTo>
                    <a:pt x="1275226" y="214836"/>
                    <a:pt x="1224096" y="163697"/>
                    <a:pt x="1161240" y="163697"/>
                  </a:cubicBezTo>
                  <a:close/>
                  <a:moveTo>
                    <a:pt x="1208551" y="699630"/>
                  </a:moveTo>
                  <a:cubicBezTo>
                    <a:pt x="1208551" y="725719"/>
                    <a:pt x="1187320" y="746951"/>
                    <a:pt x="1161240" y="746951"/>
                  </a:cubicBezTo>
                  <a:lnTo>
                    <a:pt x="1041864" y="746951"/>
                  </a:lnTo>
                  <a:cubicBezTo>
                    <a:pt x="1032805" y="746951"/>
                    <a:pt x="1024128" y="750646"/>
                    <a:pt x="1017851" y="757171"/>
                  </a:cubicBezTo>
                  <a:lnTo>
                    <a:pt x="897131" y="882596"/>
                  </a:lnTo>
                  <a:lnTo>
                    <a:pt x="897131" y="780288"/>
                  </a:lnTo>
                  <a:cubicBezTo>
                    <a:pt x="897131" y="761876"/>
                    <a:pt x="882206" y="746951"/>
                    <a:pt x="863794" y="746951"/>
                  </a:cubicBezTo>
                  <a:lnTo>
                    <a:pt x="739302" y="746951"/>
                  </a:lnTo>
                  <a:cubicBezTo>
                    <a:pt x="713213" y="746951"/>
                    <a:pt x="691982" y="725719"/>
                    <a:pt x="691982" y="699630"/>
                  </a:cubicBezTo>
                  <a:lnTo>
                    <a:pt x="691982" y="277682"/>
                  </a:lnTo>
                  <a:cubicBezTo>
                    <a:pt x="691982" y="251593"/>
                    <a:pt x="713213" y="230372"/>
                    <a:pt x="739302" y="230372"/>
                  </a:cubicBezTo>
                  <a:lnTo>
                    <a:pt x="949947" y="230372"/>
                  </a:lnTo>
                  <a:cubicBezTo>
                    <a:pt x="950071" y="230372"/>
                    <a:pt x="950195" y="230410"/>
                    <a:pt x="950319" y="230410"/>
                  </a:cubicBezTo>
                  <a:cubicBezTo>
                    <a:pt x="950443" y="230410"/>
                    <a:pt x="950557" y="230372"/>
                    <a:pt x="950690" y="230372"/>
                  </a:cubicBezTo>
                  <a:lnTo>
                    <a:pt x="1161250" y="230372"/>
                  </a:lnTo>
                  <a:cubicBezTo>
                    <a:pt x="1187329" y="230372"/>
                    <a:pt x="1208561" y="251603"/>
                    <a:pt x="1208561" y="277682"/>
                  </a:cubicBezTo>
                  <a:lnTo>
                    <a:pt x="1208561" y="699630"/>
                  </a:lnTo>
                  <a:close/>
                </a:path>
              </a:pathLst>
            </a:custGeom>
            <a:grpFill/>
            <a:ln w="9525" cap="flat">
              <a:noFill/>
              <a:prstDash val="solid"/>
              <a:miter/>
            </a:ln>
          </p:spPr>
          <p:txBody>
            <a:bodyPr rtlCol="0" anchor="ctr"/>
            <a:lstStyle/>
            <a:p>
              <a:endParaRPr lang="en-ID"/>
            </a:p>
          </p:txBody>
        </p:sp>
        <p:sp>
          <p:nvSpPr>
            <p:cNvPr id="36" name="Freeform: Shape 35">
              <a:extLst>
                <a:ext uri="{FF2B5EF4-FFF2-40B4-BE49-F238E27FC236}">
                  <a16:creationId xmlns:a16="http://schemas.microsoft.com/office/drawing/2014/main" id="{E7AF911F-BC7F-49D6-A815-D4062352E29E}"/>
                </a:ext>
              </a:extLst>
            </p:cNvPr>
            <p:cNvSpPr/>
            <p:nvPr/>
          </p:nvSpPr>
          <p:spPr>
            <a:xfrm>
              <a:off x="5875283" y="3739403"/>
              <a:ext cx="148209" cy="148209"/>
            </a:xfrm>
            <a:custGeom>
              <a:avLst/>
              <a:gdLst>
                <a:gd name="connsiteX0" fmla="*/ 0 w 148209"/>
                <a:gd name="connsiteY0" fmla="*/ 74105 h 148209"/>
                <a:gd name="connsiteX1" fmla="*/ 74105 w 148209"/>
                <a:gd name="connsiteY1" fmla="*/ 148209 h 148209"/>
                <a:gd name="connsiteX2" fmla="*/ 148209 w 148209"/>
                <a:gd name="connsiteY2" fmla="*/ 74105 h 148209"/>
                <a:gd name="connsiteX3" fmla="*/ 74105 w 148209"/>
                <a:gd name="connsiteY3" fmla="*/ 0 h 148209"/>
                <a:gd name="connsiteX4" fmla="*/ 0 w 148209"/>
                <a:gd name="connsiteY4" fmla="*/ 74105 h 148209"/>
                <a:gd name="connsiteX5" fmla="*/ 100584 w 148209"/>
                <a:gd name="connsiteY5" fmla="*/ 74105 h 148209"/>
                <a:gd name="connsiteX6" fmla="*/ 74105 w 148209"/>
                <a:gd name="connsiteY6" fmla="*/ 100584 h 148209"/>
                <a:gd name="connsiteX7" fmla="*/ 47625 w 148209"/>
                <a:gd name="connsiteY7" fmla="*/ 74105 h 148209"/>
                <a:gd name="connsiteX8" fmla="*/ 74105 w 148209"/>
                <a:gd name="connsiteY8" fmla="*/ 47625 h 148209"/>
                <a:gd name="connsiteX9" fmla="*/ 100584 w 148209"/>
                <a:gd name="connsiteY9" fmla="*/ 74105 h 14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209" h="148209">
                  <a:moveTo>
                    <a:pt x="0" y="74105"/>
                  </a:moveTo>
                  <a:cubicBezTo>
                    <a:pt x="0" y="114967"/>
                    <a:pt x="33242" y="148209"/>
                    <a:pt x="74105" y="148209"/>
                  </a:cubicBezTo>
                  <a:cubicBezTo>
                    <a:pt x="114967" y="148209"/>
                    <a:pt x="148209" y="114967"/>
                    <a:pt x="148209" y="74105"/>
                  </a:cubicBezTo>
                  <a:cubicBezTo>
                    <a:pt x="148209" y="33242"/>
                    <a:pt x="114967" y="0"/>
                    <a:pt x="74105" y="0"/>
                  </a:cubicBezTo>
                  <a:cubicBezTo>
                    <a:pt x="33242" y="0"/>
                    <a:pt x="0" y="33242"/>
                    <a:pt x="0" y="74105"/>
                  </a:cubicBezTo>
                  <a:close/>
                  <a:moveTo>
                    <a:pt x="100584" y="74105"/>
                  </a:moveTo>
                  <a:cubicBezTo>
                    <a:pt x="100584" y="88706"/>
                    <a:pt x="88706" y="100584"/>
                    <a:pt x="74105" y="100584"/>
                  </a:cubicBezTo>
                  <a:cubicBezTo>
                    <a:pt x="59503" y="100584"/>
                    <a:pt x="47625" y="88706"/>
                    <a:pt x="47625" y="74105"/>
                  </a:cubicBezTo>
                  <a:cubicBezTo>
                    <a:pt x="47625" y="59503"/>
                    <a:pt x="59503" y="47625"/>
                    <a:pt x="74105" y="47625"/>
                  </a:cubicBezTo>
                  <a:cubicBezTo>
                    <a:pt x="88706" y="47625"/>
                    <a:pt x="100584" y="59503"/>
                    <a:pt x="100584" y="74105"/>
                  </a:cubicBezTo>
                  <a:close/>
                </a:path>
              </a:pathLst>
            </a:custGeom>
            <a:grpFill/>
            <a:ln w="9525" cap="flat">
              <a:noFill/>
              <a:prstDash val="solid"/>
              <a:miter/>
            </a:ln>
          </p:spPr>
          <p:txBody>
            <a:bodyPr rtlCol="0" anchor="ctr"/>
            <a:lstStyle/>
            <a:p>
              <a:endParaRPr lang="en-ID"/>
            </a:p>
          </p:txBody>
        </p:sp>
        <p:sp>
          <p:nvSpPr>
            <p:cNvPr id="37" name="Freeform: Shape 36">
              <a:extLst>
                <a:ext uri="{FF2B5EF4-FFF2-40B4-BE49-F238E27FC236}">
                  <a16:creationId xmlns:a16="http://schemas.microsoft.com/office/drawing/2014/main" id="{89AFB3D2-AE3A-412C-A0D2-16F536C315C7}"/>
                </a:ext>
              </a:extLst>
            </p:cNvPr>
            <p:cNvSpPr/>
            <p:nvPr/>
          </p:nvSpPr>
          <p:spPr>
            <a:xfrm>
              <a:off x="5676963" y="3502659"/>
              <a:ext cx="544849" cy="165087"/>
            </a:xfrm>
            <a:custGeom>
              <a:avLst/>
              <a:gdLst>
                <a:gd name="connsiteX0" fmla="*/ 544849 w 544849"/>
                <a:gd name="connsiteY0" fmla="*/ 141275 h 165087"/>
                <a:gd name="connsiteX1" fmla="*/ 544849 w 544849"/>
                <a:gd name="connsiteY1" fmla="*/ 23813 h 165087"/>
                <a:gd name="connsiteX2" fmla="*/ 521037 w 544849"/>
                <a:gd name="connsiteY2" fmla="*/ 0 h 165087"/>
                <a:gd name="connsiteX3" fmla="*/ 23813 w 544849"/>
                <a:gd name="connsiteY3" fmla="*/ 0 h 165087"/>
                <a:gd name="connsiteX4" fmla="*/ 0 w 544849"/>
                <a:gd name="connsiteY4" fmla="*/ 23813 h 165087"/>
                <a:gd name="connsiteX5" fmla="*/ 0 w 544849"/>
                <a:gd name="connsiteY5" fmla="*/ 141275 h 165087"/>
                <a:gd name="connsiteX6" fmla="*/ 23813 w 544849"/>
                <a:gd name="connsiteY6" fmla="*/ 165087 h 165087"/>
                <a:gd name="connsiteX7" fmla="*/ 521046 w 544849"/>
                <a:gd name="connsiteY7" fmla="*/ 165087 h 165087"/>
                <a:gd name="connsiteX8" fmla="*/ 544849 w 544849"/>
                <a:gd name="connsiteY8" fmla="*/ 141275 h 165087"/>
                <a:gd name="connsiteX9" fmla="*/ 497224 w 544849"/>
                <a:gd name="connsiteY9" fmla="*/ 117462 h 165087"/>
                <a:gd name="connsiteX10" fmla="*/ 47625 w 544849"/>
                <a:gd name="connsiteY10" fmla="*/ 117462 h 165087"/>
                <a:gd name="connsiteX11" fmla="*/ 47625 w 544849"/>
                <a:gd name="connsiteY11" fmla="*/ 47625 h 165087"/>
                <a:gd name="connsiteX12" fmla="*/ 497234 w 544849"/>
                <a:gd name="connsiteY12" fmla="*/ 47625 h 165087"/>
                <a:gd name="connsiteX13" fmla="*/ 497234 w 544849"/>
                <a:gd name="connsiteY13" fmla="*/ 117462 h 16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849" h="165087">
                  <a:moveTo>
                    <a:pt x="544849" y="141275"/>
                  </a:moveTo>
                  <a:lnTo>
                    <a:pt x="544849" y="23813"/>
                  </a:lnTo>
                  <a:cubicBezTo>
                    <a:pt x="544849" y="10658"/>
                    <a:pt x="534191" y="0"/>
                    <a:pt x="521037" y="0"/>
                  </a:cubicBezTo>
                  <a:lnTo>
                    <a:pt x="23813" y="0"/>
                  </a:lnTo>
                  <a:cubicBezTo>
                    <a:pt x="10658" y="0"/>
                    <a:pt x="0" y="10658"/>
                    <a:pt x="0" y="23813"/>
                  </a:cubicBezTo>
                  <a:lnTo>
                    <a:pt x="0" y="141275"/>
                  </a:lnTo>
                  <a:cubicBezTo>
                    <a:pt x="0" y="154429"/>
                    <a:pt x="10658" y="165087"/>
                    <a:pt x="23813" y="165087"/>
                  </a:cubicBezTo>
                  <a:lnTo>
                    <a:pt x="521046" y="165087"/>
                  </a:lnTo>
                  <a:cubicBezTo>
                    <a:pt x="534191" y="165087"/>
                    <a:pt x="544849" y="154429"/>
                    <a:pt x="544849" y="141275"/>
                  </a:cubicBezTo>
                  <a:close/>
                  <a:moveTo>
                    <a:pt x="497224" y="117462"/>
                  </a:moveTo>
                  <a:lnTo>
                    <a:pt x="47625" y="117462"/>
                  </a:lnTo>
                  <a:lnTo>
                    <a:pt x="47625" y="47625"/>
                  </a:lnTo>
                  <a:lnTo>
                    <a:pt x="497234" y="47625"/>
                  </a:lnTo>
                  <a:lnTo>
                    <a:pt x="497234" y="117462"/>
                  </a:lnTo>
                  <a:close/>
                </a:path>
              </a:pathLst>
            </a:custGeom>
            <a:grpFill/>
            <a:ln w="9525" cap="flat">
              <a:noFill/>
              <a:prstDash val="solid"/>
              <a:miter/>
            </a:ln>
          </p:spPr>
          <p:txBody>
            <a:bodyPr rtlCol="0" anchor="ctr"/>
            <a:lstStyle/>
            <a:p>
              <a:endParaRPr lang="en-ID"/>
            </a:p>
          </p:txBody>
        </p:sp>
      </p:grpSp>
      <p:grpSp>
        <p:nvGrpSpPr>
          <p:cNvPr id="42" name="Group 41">
            <a:extLst>
              <a:ext uri="{FF2B5EF4-FFF2-40B4-BE49-F238E27FC236}">
                <a16:creationId xmlns:a16="http://schemas.microsoft.com/office/drawing/2014/main" id="{E24E7E62-D088-4499-B5D6-F35515C0CDE2}"/>
              </a:ext>
            </a:extLst>
          </p:cNvPr>
          <p:cNvGrpSpPr/>
          <p:nvPr/>
        </p:nvGrpSpPr>
        <p:grpSpPr>
          <a:xfrm>
            <a:off x="5488228" y="2096854"/>
            <a:ext cx="1240416" cy="1048206"/>
            <a:chOff x="-2019011" y="3693909"/>
            <a:chExt cx="812031" cy="801007"/>
          </a:xfrm>
          <a:solidFill>
            <a:srgbClr val="00B0F0"/>
          </a:solidFill>
        </p:grpSpPr>
        <p:sp>
          <p:nvSpPr>
            <p:cNvPr id="40" name="Freeform: Shape 39">
              <a:extLst>
                <a:ext uri="{FF2B5EF4-FFF2-40B4-BE49-F238E27FC236}">
                  <a16:creationId xmlns:a16="http://schemas.microsoft.com/office/drawing/2014/main" id="{F53B14DB-9DB1-4562-A345-C21E1B339276}"/>
                </a:ext>
              </a:extLst>
            </p:cNvPr>
            <p:cNvSpPr/>
            <p:nvPr/>
          </p:nvSpPr>
          <p:spPr>
            <a:xfrm>
              <a:off x="-2019011" y="3693909"/>
              <a:ext cx="812031" cy="572980"/>
            </a:xfrm>
            <a:custGeom>
              <a:avLst/>
              <a:gdLst>
                <a:gd name="connsiteX0" fmla="*/ 181073 w 812031"/>
                <a:gd name="connsiteY0" fmla="*/ 572980 h 572980"/>
                <a:gd name="connsiteX1" fmla="*/ 285848 w 812031"/>
                <a:gd name="connsiteY1" fmla="*/ 572980 h 572980"/>
                <a:gd name="connsiteX2" fmla="*/ 314423 w 812031"/>
                <a:gd name="connsiteY2" fmla="*/ 544405 h 572980"/>
                <a:gd name="connsiteX3" fmla="*/ 285848 w 812031"/>
                <a:gd name="connsiteY3" fmla="*/ 515830 h 572980"/>
                <a:gd name="connsiteX4" fmla="*/ 181073 w 812031"/>
                <a:gd name="connsiteY4" fmla="*/ 515830 h 572980"/>
                <a:gd name="connsiteX5" fmla="*/ 58010 w 812031"/>
                <a:gd name="connsiteY5" fmla="*/ 392767 h 572980"/>
                <a:gd name="connsiteX6" fmla="*/ 181073 w 812031"/>
                <a:gd name="connsiteY6" fmla="*/ 269704 h 572980"/>
                <a:gd name="connsiteX7" fmla="*/ 203838 w 812031"/>
                <a:gd name="connsiteY7" fmla="*/ 269704 h 572980"/>
                <a:gd name="connsiteX8" fmla="*/ 232413 w 812031"/>
                <a:gd name="connsiteY8" fmla="*/ 243796 h 572980"/>
                <a:gd name="connsiteX9" fmla="*/ 441201 w 812031"/>
                <a:gd name="connsiteY9" fmla="*/ 57392 h 572980"/>
                <a:gd name="connsiteX10" fmla="*/ 650274 w 812031"/>
                <a:gd name="connsiteY10" fmla="*/ 250178 h 572980"/>
                <a:gd name="connsiteX11" fmla="*/ 669896 w 812031"/>
                <a:gd name="connsiteY11" fmla="*/ 275610 h 572980"/>
                <a:gd name="connsiteX12" fmla="*/ 748919 w 812031"/>
                <a:gd name="connsiteY12" fmla="*/ 430521 h 572980"/>
                <a:gd name="connsiteX13" fmla="*/ 631796 w 812031"/>
                <a:gd name="connsiteY13" fmla="*/ 515544 h 572980"/>
                <a:gd name="connsiteX14" fmla="*/ 527021 w 812031"/>
                <a:gd name="connsiteY14" fmla="*/ 515544 h 572980"/>
                <a:gd name="connsiteX15" fmla="*/ 498446 w 812031"/>
                <a:gd name="connsiteY15" fmla="*/ 544119 h 572980"/>
                <a:gd name="connsiteX16" fmla="*/ 527021 w 812031"/>
                <a:gd name="connsiteY16" fmla="*/ 572694 h 572980"/>
                <a:gd name="connsiteX17" fmla="*/ 631796 w 812031"/>
                <a:gd name="connsiteY17" fmla="*/ 572694 h 572980"/>
                <a:gd name="connsiteX18" fmla="*/ 812032 w 812031"/>
                <a:gd name="connsiteY18" fmla="*/ 392695 h 572980"/>
                <a:gd name="connsiteX19" fmla="*/ 705710 w 812031"/>
                <a:gd name="connsiteY19" fmla="*/ 228270 h 572980"/>
                <a:gd name="connsiteX20" fmla="*/ 401735 w 812031"/>
                <a:gd name="connsiteY20" fmla="*/ 2941 h 572980"/>
                <a:gd name="connsiteX21" fmla="*/ 179263 w 812031"/>
                <a:gd name="connsiteY21" fmla="*/ 212364 h 572980"/>
                <a:gd name="connsiteX22" fmla="*/ 3 w 812031"/>
                <a:gd name="connsiteY22" fmla="*/ 393529 h 572980"/>
                <a:gd name="connsiteX23" fmla="*/ 181168 w 812031"/>
                <a:gd name="connsiteY23" fmla="*/ 572790 h 57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12031" h="572980">
                  <a:moveTo>
                    <a:pt x="181073" y="572980"/>
                  </a:moveTo>
                  <a:lnTo>
                    <a:pt x="285848" y="572980"/>
                  </a:lnTo>
                  <a:cubicBezTo>
                    <a:pt x="301630" y="572980"/>
                    <a:pt x="314423" y="560187"/>
                    <a:pt x="314423" y="544405"/>
                  </a:cubicBezTo>
                  <a:cubicBezTo>
                    <a:pt x="314423" y="528623"/>
                    <a:pt x="301630" y="515830"/>
                    <a:pt x="285848" y="515830"/>
                  </a:cubicBezTo>
                  <a:lnTo>
                    <a:pt x="181073" y="515830"/>
                  </a:lnTo>
                  <a:cubicBezTo>
                    <a:pt x="113107" y="515830"/>
                    <a:pt x="58010" y="460733"/>
                    <a:pt x="58010" y="392767"/>
                  </a:cubicBezTo>
                  <a:cubicBezTo>
                    <a:pt x="58010" y="324802"/>
                    <a:pt x="113107" y="269704"/>
                    <a:pt x="181073" y="269704"/>
                  </a:cubicBezTo>
                  <a:lnTo>
                    <a:pt x="203838" y="269704"/>
                  </a:lnTo>
                  <a:cubicBezTo>
                    <a:pt x="218634" y="269769"/>
                    <a:pt x="231031" y="258527"/>
                    <a:pt x="232413" y="243796"/>
                  </a:cubicBezTo>
                  <a:cubicBezTo>
                    <a:pt x="241938" y="139021"/>
                    <a:pt x="333949" y="57392"/>
                    <a:pt x="441201" y="57392"/>
                  </a:cubicBezTo>
                  <a:cubicBezTo>
                    <a:pt x="550795" y="56546"/>
                    <a:pt x="642249" y="140875"/>
                    <a:pt x="650274" y="250178"/>
                  </a:cubicBezTo>
                  <a:cubicBezTo>
                    <a:pt x="650980" y="261876"/>
                    <a:pt x="658758" y="271959"/>
                    <a:pt x="669896" y="275610"/>
                  </a:cubicBezTo>
                  <a:cubicBezTo>
                    <a:pt x="734495" y="296566"/>
                    <a:pt x="769875" y="365922"/>
                    <a:pt x="748919" y="430521"/>
                  </a:cubicBezTo>
                  <a:cubicBezTo>
                    <a:pt x="732456" y="481269"/>
                    <a:pt x="685147" y="515612"/>
                    <a:pt x="631796" y="515544"/>
                  </a:cubicBezTo>
                  <a:lnTo>
                    <a:pt x="527021" y="515544"/>
                  </a:lnTo>
                  <a:cubicBezTo>
                    <a:pt x="511239" y="515544"/>
                    <a:pt x="498446" y="528337"/>
                    <a:pt x="498446" y="544119"/>
                  </a:cubicBezTo>
                  <a:cubicBezTo>
                    <a:pt x="498446" y="559901"/>
                    <a:pt x="511239" y="572694"/>
                    <a:pt x="527021" y="572694"/>
                  </a:cubicBezTo>
                  <a:lnTo>
                    <a:pt x="631796" y="572694"/>
                  </a:lnTo>
                  <a:cubicBezTo>
                    <a:pt x="731272" y="572759"/>
                    <a:pt x="811966" y="492171"/>
                    <a:pt x="812032" y="392695"/>
                  </a:cubicBezTo>
                  <a:cubicBezTo>
                    <a:pt x="812078" y="321727"/>
                    <a:pt x="770447" y="257346"/>
                    <a:pt x="705710" y="228270"/>
                  </a:cubicBezTo>
                  <a:cubicBezTo>
                    <a:pt x="683993" y="82107"/>
                    <a:pt x="547899" y="-18776"/>
                    <a:pt x="401735" y="2941"/>
                  </a:cubicBezTo>
                  <a:cubicBezTo>
                    <a:pt x="291092" y="19381"/>
                    <a:pt x="202353" y="102915"/>
                    <a:pt x="179263" y="212364"/>
                  </a:cubicBezTo>
                  <a:cubicBezTo>
                    <a:pt x="79734" y="212889"/>
                    <a:pt x="-523" y="294001"/>
                    <a:pt x="3" y="393529"/>
                  </a:cubicBezTo>
                  <a:cubicBezTo>
                    <a:pt x="529" y="493058"/>
                    <a:pt x="81639" y="573315"/>
                    <a:pt x="181168" y="572790"/>
                  </a:cubicBezTo>
                  <a:close/>
                </a:path>
              </a:pathLst>
            </a:custGeom>
            <a:grpFill/>
            <a:ln w="9525"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21621771-6FD2-454E-AB59-E02D74642173}"/>
                </a:ext>
              </a:extLst>
            </p:cNvPr>
            <p:cNvSpPr/>
            <p:nvPr/>
          </p:nvSpPr>
          <p:spPr>
            <a:xfrm flipV="1">
              <a:off x="-1761871" y="4083160"/>
              <a:ext cx="298400" cy="411756"/>
            </a:xfrm>
            <a:custGeom>
              <a:avLst/>
              <a:gdLst>
                <a:gd name="connsiteX0" fmla="*/ 149200 w 298400"/>
                <a:gd name="connsiteY0" fmla="*/ 411757 h 411756"/>
                <a:gd name="connsiteX1" fmla="*/ 177775 w 298400"/>
                <a:gd name="connsiteY1" fmla="*/ 383182 h 411756"/>
                <a:gd name="connsiteX2" fmla="*/ 177775 w 298400"/>
                <a:gd name="connsiteY2" fmla="*/ 94765 h 411756"/>
                <a:gd name="connsiteX3" fmla="*/ 250641 w 298400"/>
                <a:gd name="connsiteY3" fmla="*/ 163631 h 411756"/>
                <a:gd name="connsiteX4" fmla="*/ 291003 w 298400"/>
                <a:gd name="connsiteY4" fmla="*/ 161636 h 411756"/>
                <a:gd name="connsiteX5" fmla="*/ 289884 w 298400"/>
                <a:gd name="connsiteY5" fmla="*/ 122102 h 411756"/>
                <a:gd name="connsiteX6" fmla="*/ 168822 w 298400"/>
                <a:gd name="connsiteY6" fmla="*/ 7802 h 411756"/>
                <a:gd name="connsiteX7" fmla="*/ 129578 w 298400"/>
                <a:gd name="connsiteY7" fmla="*/ 7802 h 411756"/>
                <a:gd name="connsiteX8" fmla="*/ 8516 w 298400"/>
                <a:gd name="connsiteY8" fmla="*/ 122102 h 411756"/>
                <a:gd name="connsiteX9" fmla="*/ 8224 w 298400"/>
                <a:gd name="connsiteY9" fmla="*/ 162511 h 411756"/>
                <a:gd name="connsiteX10" fmla="*/ 47759 w 298400"/>
                <a:gd name="connsiteY10" fmla="*/ 163631 h 411756"/>
                <a:gd name="connsiteX11" fmla="*/ 120625 w 298400"/>
                <a:gd name="connsiteY11" fmla="*/ 94765 h 411756"/>
                <a:gd name="connsiteX12" fmla="*/ 120625 w 298400"/>
                <a:gd name="connsiteY12" fmla="*/ 383182 h 411756"/>
                <a:gd name="connsiteX13" fmla="*/ 149200 w 298400"/>
                <a:gd name="connsiteY13" fmla="*/ 411757 h 41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8400" h="411756">
                  <a:moveTo>
                    <a:pt x="149200" y="411757"/>
                  </a:moveTo>
                  <a:cubicBezTo>
                    <a:pt x="164982" y="411757"/>
                    <a:pt x="177775" y="398964"/>
                    <a:pt x="177775" y="383182"/>
                  </a:cubicBezTo>
                  <a:lnTo>
                    <a:pt x="177775" y="94765"/>
                  </a:lnTo>
                  <a:lnTo>
                    <a:pt x="250641" y="163631"/>
                  </a:lnTo>
                  <a:cubicBezTo>
                    <a:pt x="262338" y="174225"/>
                    <a:pt x="280409" y="173333"/>
                    <a:pt x="291003" y="161636"/>
                  </a:cubicBezTo>
                  <a:cubicBezTo>
                    <a:pt x="301284" y="150287"/>
                    <a:pt x="300790" y="132852"/>
                    <a:pt x="289884" y="122102"/>
                  </a:cubicBezTo>
                  <a:lnTo>
                    <a:pt x="168822" y="7802"/>
                  </a:lnTo>
                  <a:cubicBezTo>
                    <a:pt x="157809" y="-2601"/>
                    <a:pt x="140591" y="-2601"/>
                    <a:pt x="129578" y="7802"/>
                  </a:cubicBezTo>
                  <a:lnTo>
                    <a:pt x="8516" y="122102"/>
                  </a:lnTo>
                  <a:cubicBezTo>
                    <a:pt x="-2724" y="133180"/>
                    <a:pt x="-2854" y="151272"/>
                    <a:pt x="8224" y="162511"/>
                  </a:cubicBezTo>
                  <a:cubicBezTo>
                    <a:pt x="18974" y="173418"/>
                    <a:pt x="36410" y="173911"/>
                    <a:pt x="47759" y="163631"/>
                  </a:cubicBezTo>
                  <a:lnTo>
                    <a:pt x="120625" y="94765"/>
                  </a:lnTo>
                  <a:lnTo>
                    <a:pt x="120625" y="383182"/>
                  </a:lnTo>
                  <a:cubicBezTo>
                    <a:pt x="120625" y="398964"/>
                    <a:pt x="133418" y="411757"/>
                    <a:pt x="149200" y="411757"/>
                  </a:cubicBezTo>
                  <a:close/>
                </a:path>
              </a:pathLst>
            </a:custGeom>
            <a:grpFill/>
            <a:ln w="9525" cap="flat">
              <a:noFill/>
              <a:prstDash val="solid"/>
              <a:miter/>
            </a:ln>
          </p:spPr>
          <p:txBody>
            <a:bodyPr rtlCol="0" anchor="ctr"/>
            <a:lstStyle/>
            <a:p>
              <a:endParaRPr lang="en-ID"/>
            </a:p>
          </p:txBody>
        </p:sp>
      </p:grpSp>
      <p:sp>
        <p:nvSpPr>
          <p:cNvPr id="46" name="TextBox 45">
            <a:extLst>
              <a:ext uri="{FF2B5EF4-FFF2-40B4-BE49-F238E27FC236}">
                <a16:creationId xmlns:a16="http://schemas.microsoft.com/office/drawing/2014/main" id="{6EA0571F-DF5D-4AD5-A33F-1A23102D964A}"/>
              </a:ext>
            </a:extLst>
          </p:cNvPr>
          <p:cNvSpPr txBox="1"/>
          <p:nvPr/>
        </p:nvSpPr>
        <p:spPr bwMode="auto">
          <a:xfrm>
            <a:off x="5664438" y="2337817"/>
            <a:ext cx="905820" cy="27764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latin typeface="+mj-lt"/>
              </a:rPr>
              <a:t>Platform</a:t>
            </a:r>
          </a:p>
        </p:txBody>
      </p:sp>
      <p:sp>
        <p:nvSpPr>
          <p:cNvPr id="7" name="TextBox 6">
            <a:extLst>
              <a:ext uri="{FF2B5EF4-FFF2-40B4-BE49-F238E27FC236}">
                <a16:creationId xmlns:a16="http://schemas.microsoft.com/office/drawing/2014/main" id="{C0622CEF-61B5-433B-B94D-2CA7AA7C6E2A}"/>
              </a:ext>
            </a:extLst>
          </p:cNvPr>
          <p:cNvSpPr txBox="1"/>
          <p:nvPr/>
        </p:nvSpPr>
        <p:spPr>
          <a:xfrm>
            <a:off x="388516" y="4863408"/>
            <a:ext cx="3035548" cy="923330"/>
          </a:xfrm>
          <a:prstGeom prst="rect">
            <a:avLst/>
          </a:prstGeom>
          <a:noFill/>
        </p:spPr>
        <p:txBody>
          <a:bodyPr wrap="square" rtlCol="0">
            <a:spAutoFit/>
          </a:bodyPr>
          <a:lstStyle/>
          <a:p>
            <a:pPr algn="ctr"/>
            <a:r>
              <a:rPr lang="en-AU" sz="1800" b="1" dirty="0">
                <a:solidFill>
                  <a:srgbClr val="0070C0"/>
                </a:solidFill>
                <a:latin typeface="Franklin Gothic Medium" panose="020B0603020102020204" pitchFamily="34" charset="0"/>
              </a:rPr>
              <a:t>Data Holders </a:t>
            </a:r>
            <a:r>
              <a:rPr lang="en-AU" sz="1800" dirty="0"/>
              <a:t>can save              up to </a:t>
            </a:r>
            <a:r>
              <a:rPr lang="en-AU" sz="1800" b="1" dirty="0">
                <a:solidFill>
                  <a:srgbClr val="00B050"/>
                </a:solidFill>
                <a:latin typeface="Franklin Gothic Medium" panose="020B0603020102020204" pitchFamily="34" charset="0"/>
              </a:rPr>
              <a:t>37% </a:t>
            </a:r>
            <a:r>
              <a:rPr lang="en-AU" sz="1800" dirty="0"/>
              <a:t>compared to             our competitors</a:t>
            </a:r>
          </a:p>
        </p:txBody>
      </p:sp>
      <p:sp>
        <p:nvSpPr>
          <p:cNvPr id="38" name="TextBox 37">
            <a:extLst>
              <a:ext uri="{FF2B5EF4-FFF2-40B4-BE49-F238E27FC236}">
                <a16:creationId xmlns:a16="http://schemas.microsoft.com/office/drawing/2014/main" id="{7FF2804B-711F-445D-A587-7D50DAC2312A}"/>
              </a:ext>
            </a:extLst>
          </p:cNvPr>
          <p:cNvSpPr txBox="1"/>
          <p:nvPr/>
        </p:nvSpPr>
        <p:spPr>
          <a:xfrm>
            <a:off x="8459847" y="4863408"/>
            <a:ext cx="3231615" cy="923330"/>
          </a:xfrm>
          <a:prstGeom prst="rect">
            <a:avLst/>
          </a:prstGeom>
          <a:noFill/>
        </p:spPr>
        <p:txBody>
          <a:bodyPr wrap="square" rtlCol="0">
            <a:spAutoFit/>
          </a:bodyPr>
          <a:lstStyle/>
          <a:p>
            <a:pPr algn="ctr"/>
            <a:r>
              <a:rPr lang="en-AU" sz="1800" b="1" dirty="0">
                <a:solidFill>
                  <a:srgbClr val="0070C0"/>
                </a:solidFill>
                <a:latin typeface="Franklin Gothic Medium" panose="020B0603020102020204" pitchFamily="34" charset="0"/>
              </a:rPr>
              <a:t>Data Recipients </a:t>
            </a:r>
            <a:r>
              <a:rPr lang="en-AU" sz="1800" dirty="0"/>
              <a:t>can save up to </a:t>
            </a:r>
            <a:r>
              <a:rPr lang="en-AU" sz="1800" b="1" dirty="0">
                <a:solidFill>
                  <a:srgbClr val="00B050"/>
                </a:solidFill>
                <a:latin typeface="Franklin Gothic Medium" panose="020B0603020102020204" pitchFamily="34" charset="0"/>
              </a:rPr>
              <a:t>46% </a:t>
            </a:r>
            <a:r>
              <a:rPr lang="en-AU" sz="1800" dirty="0"/>
              <a:t>by using SDS compared to connecting to CDR directly (DIY) </a:t>
            </a:r>
          </a:p>
        </p:txBody>
      </p:sp>
      <p:pic>
        <p:nvPicPr>
          <p:cNvPr id="6" name="Picture 5" descr="A picture containing drawing&#10;&#10;Description automatically generated">
            <a:extLst>
              <a:ext uri="{FF2B5EF4-FFF2-40B4-BE49-F238E27FC236}">
                <a16:creationId xmlns:a16="http://schemas.microsoft.com/office/drawing/2014/main" id="{CF1CF4F4-48AD-41EA-B7F4-33E59D249C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6331" y="3846773"/>
            <a:ext cx="930775" cy="1154758"/>
          </a:xfrm>
          <a:prstGeom prst="rect">
            <a:avLst/>
          </a:prstGeom>
        </p:spPr>
      </p:pic>
      <p:pic>
        <p:nvPicPr>
          <p:cNvPr id="43" name="Picture 42" descr="A picture containing drawing&#10;&#10;Description automatically generated">
            <a:extLst>
              <a:ext uri="{FF2B5EF4-FFF2-40B4-BE49-F238E27FC236}">
                <a16:creationId xmlns:a16="http://schemas.microsoft.com/office/drawing/2014/main" id="{49A6826F-D269-4F48-86D0-01331FCE43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5389" y="3770589"/>
            <a:ext cx="930775" cy="1154758"/>
          </a:xfrm>
          <a:prstGeom prst="rect">
            <a:avLst/>
          </a:prstGeom>
        </p:spPr>
      </p:pic>
      <p:grpSp>
        <p:nvGrpSpPr>
          <p:cNvPr id="9" name="Group 8">
            <a:extLst>
              <a:ext uri="{FF2B5EF4-FFF2-40B4-BE49-F238E27FC236}">
                <a16:creationId xmlns:a16="http://schemas.microsoft.com/office/drawing/2014/main" id="{5541B1A5-0ACA-40B6-9BB4-35AD74C22A27}"/>
              </a:ext>
            </a:extLst>
          </p:cNvPr>
          <p:cNvGrpSpPr/>
          <p:nvPr/>
        </p:nvGrpSpPr>
        <p:grpSpPr>
          <a:xfrm>
            <a:off x="7307745" y="2454786"/>
            <a:ext cx="1836464" cy="282645"/>
            <a:chOff x="7307745" y="2618908"/>
            <a:chExt cx="1836464" cy="282645"/>
          </a:xfrm>
          <a:solidFill>
            <a:srgbClr val="1F497D"/>
          </a:solidFill>
        </p:grpSpPr>
        <p:sp>
          <p:nvSpPr>
            <p:cNvPr id="8" name="Rectangle 7">
              <a:extLst>
                <a:ext uri="{FF2B5EF4-FFF2-40B4-BE49-F238E27FC236}">
                  <a16:creationId xmlns:a16="http://schemas.microsoft.com/office/drawing/2014/main" id="{B9445192-ED85-4F1D-B952-9692C62C52BD}"/>
                </a:ext>
              </a:extLst>
            </p:cNvPr>
            <p:cNvSpPr/>
            <p:nvPr/>
          </p:nvSpPr>
          <p:spPr>
            <a:xfrm>
              <a:off x="7359590" y="2732369"/>
              <a:ext cx="1725227" cy="58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Freeform: Shape 49">
              <a:extLst>
                <a:ext uri="{FF2B5EF4-FFF2-40B4-BE49-F238E27FC236}">
                  <a16:creationId xmlns:a16="http://schemas.microsoft.com/office/drawing/2014/main" id="{293CC77F-4516-4821-A490-721A7B17C066}"/>
                </a:ext>
              </a:extLst>
            </p:cNvPr>
            <p:cNvSpPr/>
            <p:nvPr/>
          </p:nvSpPr>
          <p:spPr>
            <a:xfrm>
              <a:off x="8641863"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sp>
          <p:nvSpPr>
            <p:cNvPr id="51" name="Freeform: Shape 50">
              <a:extLst>
                <a:ext uri="{FF2B5EF4-FFF2-40B4-BE49-F238E27FC236}">
                  <a16:creationId xmlns:a16="http://schemas.microsoft.com/office/drawing/2014/main" id="{AA4E962F-D16F-4A02-B997-971CEC13B30F}"/>
                </a:ext>
              </a:extLst>
            </p:cNvPr>
            <p:cNvSpPr/>
            <p:nvPr/>
          </p:nvSpPr>
          <p:spPr>
            <a:xfrm flipH="1">
              <a:off x="7307745"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grpSp>
      <p:grpSp>
        <p:nvGrpSpPr>
          <p:cNvPr id="52" name="Group 51">
            <a:extLst>
              <a:ext uri="{FF2B5EF4-FFF2-40B4-BE49-F238E27FC236}">
                <a16:creationId xmlns:a16="http://schemas.microsoft.com/office/drawing/2014/main" id="{10671F82-A9DB-4F1B-B060-3E1709CEC220}"/>
              </a:ext>
            </a:extLst>
          </p:cNvPr>
          <p:cNvGrpSpPr/>
          <p:nvPr/>
        </p:nvGrpSpPr>
        <p:grpSpPr>
          <a:xfrm>
            <a:off x="2789641" y="2454786"/>
            <a:ext cx="1836464" cy="282645"/>
            <a:chOff x="7307745" y="2618908"/>
            <a:chExt cx="1836464" cy="282645"/>
          </a:xfrm>
          <a:solidFill>
            <a:srgbClr val="1F497D"/>
          </a:solidFill>
        </p:grpSpPr>
        <p:sp>
          <p:nvSpPr>
            <p:cNvPr id="53" name="Rectangle 52">
              <a:extLst>
                <a:ext uri="{FF2B5EF4-FFF2-40B4-BE49-F238E27FC236}">
                  <a16:creationId xmlns:a16="http://schemas.microsoft.com/office/drawing/2014/main" id="{DBC34A31-320E-44D5-9C09-0B606C5E12CD}"/>
                </a:ext>
              </a:extLst>
            </p:cNvPr>
            <p:cNvSpPr/>
            <p:nvPr/>
          </p:nvSpPr>
          <p:spPr>
            <a:xfrm>
              <a:off x="7359590" y="2732369"/>
              <a:ext cx="1725227" cy="58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4" name="Freeform: Shape 53">
              <a:extLst>
                <a:ext uri="{FF2B5EF4-FFF2-40B4-BE49-F238E27FC236}">
                  <a16:creationId xmlns:a16="http://schemas.microsoft.com/office/drawing/2014/main" id="{0F8A8018-D200-44B8-82B8-C254F4E160A5}"/>
                </a:ext>
              </a:extLst>
            </p:cNvPr>
            <p:cNvSpPr/>
            <p:nvPr/>
          </p:nvSpPr>
          <p:spPr>
            <a:xfrm>
              <a:off x="8641863"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sp>
          <p:nvSpPr>
            <p:cNvPr id="55" name="Freeform: Shape 54">
              <a:extLst>
                <a:ext uri="{FF2B5EF4-FFF2-40B4-BE49-F238E27FC236}">
                  <a16:creationId xmlns:a16="http://schemas.microsoft.com/office/drawing/2014/main" id="{B0A00F8D-9765-46EC-9FE7-780E11C5F12D}"/>
                </a:ext>
              </a:extLst>
            </p:cNvPr>
            <p:cNvSpPr/>
            <p:nvPr/>
          </p:nvSpPr>
          <p:spPr>
            <a:xfrm flipH="1">
              <a:off x="7307745"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grpSp>
    </p:spTree>
    <p:extLst>
      <p:ext uri="{BB962C8B-B14F-4D97-AF65-F5344CB8AC3E}">
        <p14:creationId xmlns:p14="http://schemas.microsoft.com/office/powerpoint/2010/main" val="30398529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0CA0474-4F25-41DB-9E2C-6ADB328E655D}"/>
              </a:ext>
            </a:extLst>
          </p:cNvPr>
          <p:cNvGrpSpPr/>
          <p:nvPr/>
        </p:nvGrpSpPr>
        <p:grpSpPr>
          <a:xfrm>
            <a:off x="8899115" y="822985"/>
            <a:ext cx="3195358" cy="3323887"/>
            <a:chOff x="8899115" y="822985"/>
            <a:chExt cx="3195358" cy="3323887"/>
          </a:xfrm>
        </p:grpSpPr>
        <p:sp>
          <p:nvSpPr>
            <p:cNvPr id="154" name="Oval 153">
              <a:extLst>
                <a:ext uri="{FF2B5EF4-FFF2-40B4-BE49-F238E27FC236}">
                  <a16:creationId xmlns:a16="http://schemas.microsoft.com/office/drawing/2014/main" id="{AAC6514D-FE93-4050-A4C0-475F05D42863}"/>
                </a:ext>
              </a:extLst>
            </p:cNvPr>
            <p:cNvSpPr/>
            <p:nvPr/>
          </p:nvSpPr>
          <p:spPr>
            <a:xfrm>
              <a:off x="8899115" y="940175"/>
              <a:ext cx="2859890" cy="2650808"/>
            </a:xfrm>
            <a:prstGeom prst="ellipse">
              <a:avLst/>
            </a:prstGeom>
            <a:gradFill flip="none" rotWithShape="1">
              <a:gsLst>
                <a:gs pos="0">
                  <a:srgbClr val="0070C0">
                    <a:alpha val="0"/>
                  </a:srgbClr>
                </a:gs>
                <a:gs pos="63000">
                  <a:srgbClr val="B3EBFF"/>
                </a:gs>
                <a:gs pos="43000">
                  <a:srgbClr val="00B0F0">
                    <a:lumMod val="41000"/>
                    <a:lumOff val="59000"/>
                    <a:alpha val="4000"/>
                  </a:srgbClr>
                </a:gs>
                <a:gs pos="62840">
                  <a:srgbClr val="CBF1FF">
                    <a:alpha val="73000"/>
                  </a:srgbClr>
                </a:gs>
                <a:gs pos="70000">
                  <a:schemeClr val="bg1">
                    <a:alpha val="0"/>
                  </a:schemeClr>
                </a:gs>
              </a:gsLst>
              <a:path path="circle">
                <a:fillToRect l="50000" t="50000" r="50000" b="50000"/>
              </a:path>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id="{3611FC78-2ABA-4B07-ABF7-6E9164C4705E}"/>
                </a:ext>
              </a:extLst>
            </p:cNvPr>
            <p:cNvSpPr txBox="1"/>
            <p:nvPr/>
          </p:nvSpPr>
          <p:spPr>
            <a:xfrm>
              <a:off x="9702321" y="2724193"/>
              <a:ext cx="1317135" cy="400110"/>
            </a:xfrm>
            <a:prstGeom prst="rect">
              <a:avLst/>
            </a:prstGeom>
            <a:noFill/>
          </p:spPr>
          <p:txBody>
            <a:bodyPr wrap="square" rtlCol="0">
              <a:spAutoFit/>
            </a:bodyPr>
            <a:lstStyle/>
            <a:p>
              <a:pPr algn="ctr"/>
              <a:r>
                <a:rPr lang="en-US" sz="2000" b="1" dirty="0">
                  <a:solidFill>
                    <a:srgbClr val="1F497D"/>
                  </a:solidFill>
                </a:rPr>
                <a:t>FinTech</a:t>
              </a:r>
              <a:endParaRPr lang="en-US" sz="1600" b="1" dirty="0">
                <a:solidFill>
                  <a:srgbClr val="1F497D"/>
                </a:solidFill>
              </a:endParaRPr>
            </a:p>
          </p:txBody>
        </p:sp>
        <p:grpSp>
          <p:nvGrpSpPr>
            <p:cNvPr id="33" name="Graphic 23">
              <a:extLst>
                <a:ext uri="{FF2B5EF4-FFF2-40B4-BE49-F238E27FC236}">
                  <a16:creationId xmlns:a16="http://schemas.microsoft.com/office/drawing/2014/main" id="{E85E9D6C-E0AF-419E-9AAE-5677DE15B7B6}"/>
                </a:ext>
              </a:extLst>
            </p:cNvPr>
            <p:cNvGrpSpPr/>
            <p:nvPr/>
          </p:nvGrpSpPr>
          <p:grpSpPr>
            <a:xfrm>
              <a:off x="9990372" y="1831172"/>
              <a:ext cx="852691" cy="1022689"/>
              <a:chOff x="5333206" y="2558256"/>
              <a:chExt cx="1524000" cy="1905000"/>
            </a:xfrm>
            <a:solidFill>
              <a:srgbClr val="00B0F0"/>
            </a:solidFill>
          </p:grpSpPr>
          <p:sp>
            <p:nvSpPr>
              <p:cNvPr id="34" name="Freeform: Shape 33">
                <a:extLst>
                  <a:ext uri="{FF2B5EF4-FFF2-40B4-BE49-F238E27FC236}">
                    <a16:creationId xmlns:a16="http://schemas.microsoft.com/office/drawing/2014/main" id="{53E82640-D83A-4132-AE16-7F9BC4DE4F23}"/>
                  </a:ext>
                </a:extLst>
              </p:cNvPr>
              <p:cNvSpPr/>
              <p:nvPr/>
            </p:nvSpPr>
            <p:spPr>
              <a:xfrm>
                <a:off x="5676953" y="2800190"/>
                <a:ext cx="410146" cy="47625"/>
              </a:xfrm>
              <a:custGeom>
                <a:avLst/>
                <a:gdLst>
                  <a:gd name="connsiteX0" fmla="*/ 410147 w 410146"/>
                  <a:gd name="connsiteY0" fmla="*/ 0 h 47625"/>
                  <a:gd name="connsiteX1" fmla="*/ 23813 w 410146"/>
                  <a:gd name="connsiteY1" fmla="*/ 0 h 47625"/>
                  <a:gd name="connsiteX2" fmla="*/ 0 w 410146"/>
                  <a:gd name="connsiteY2" fmla="*/ 23813 h 47625"/>
                  <a:gd name="connsiteX3" fmla="*/ 23813 w 410146"/>
                  <a:gd name="connsiteY3" fmla="*/ 47625 h 47625"/>
                  <a:gd name="connsiteX4" fmla="*/ 386810 w 410146"/>
                  <a:gd name="connsiteY4" fmla="*/ 47625 h 47625"/>
                  <a:gd name="connsiteX5" fmla="*/ 410147 w 410146"/>
                  <a:gd name="connsiteY5"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146" h="47625">
                    <a:moveTo>
                      <a:pt x="410147" y="0"/>
                    </a:moveTo>
                    <a:lnTo>
                      <a:pt x="23813" y="0"/>
                    </a:lnTo>
                    <a:cubicBezTo>
                      <a:pt x="10668" y="0"/>
                      <a:pt x="0" y="10668"/>
                      <a:pt x="0" y="23813"/>
                    </a:cubicBezTo>
                    <a:cubicBezTo>
                      <a:pt x="0" y="36957"/>
                      <a:pt x="10668" y="47625"/>
                      <a:pt x="23813" y="47625"/>
                    </a:cubicBezTo>
                    <a:lnTo>
                      <a:pt x="386810" y="47625"/>
                    </a:lnTo>
                    <a:cubicBezTo>
                      <a:pt x="391478" y="30099"/>
                      <a:pt x="399479" y="14002"/>
                      <a:pt x="410147" y="0"/>
                    </a:cubicBezTo>
                    <a:close/>
                  </a:path>
                </a:pathLst>
              </a:custGeom>
              <a:grpFill/>
              <a:ln w="9525" cap="flat">
                <a:noFill/>
                <a:prstDash val="solid"/>
                <a:miter/>
              </a:ln>
            </p:spPr>
            <p:txBody>
              <a:bodyPr rtlCol="0" anchor="ctr"/>
              <a:lstStyle/>
              <a:p>
                <a:endParaRPr lang="en-ID"/>
              </a:p>
            </p:txBody>
          </p:sp>
          <p:sp>
            <p:nvSpPr>
              <p:cNvPr id="35" name="Freeform: Shape 34">
                <a:extLst>
                  <a:ext uri="{FF2B5EF4-FFF2-40B4-BE49-F238E27FC236}">
                    <a16:creationId xmlns:a16="http://schemas.microsoft.com/office/drawing/2014/main" id="{E0FB0111-37DF-4CBB-9A0B-450CE01197FB}"/>
                  </a:ext>
                </a:extLst>
              </p:cNvPr>
              <p:cNvSpPr/>
              <p:nvPr/>
            </p:nvSpPr>
            <p:spPr>
              <a:xfrm>
                <a:off x="5676963" y="299307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6" name="Freeform: Shape 35">
                <a:extLst>
                  <a:ext uri="{FF2B5EF4-FFF2-40B4-BE49-F238E27FC236}">
                    <a16:creationId xmlns:a16="http://schemas.microsoft.com/office/drawing/2014/main" id="{DC8D6046-D4A1-4E3A-A580-FD68997CA6B2}"/>
                  </a:ext>
                </a:extLst>
              </p:cNvPr>
              <p:cNvSpPr/>
              <p:nvPr/>
            </p:nvSpPr>
            <p:spPr>
              <a:xfrm>
                <a:off x="5676963" y="3101019"/>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7" name="Freeform: Shape 36">
                <a:extLst>
                  <a:ext uri="{FF2B5EF4-FFF2-40B4-BE49-F238E27FC236}">
                    <a16:creationId xmlns:a16="http://schemas.microsoft.com/office/drawing/2014/main" id="{926476D0-6874-43FD-85AE-B284CFF105EC}"/>
                  </a:ext>
                </a:extLst>
              </p:cNvPr>
              <p:cNvSpPr/>
              <p:nvPr/>
            </p:nvSpPr>
            <p:spPr>
              <a:xfrm>
                <a:off x="5676963" y="3208965"/>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FD2F0CBB-A9E7-4B5B-99DC-B26AF449CE07}"/>
                  </a:ext>
                </a:extLst>
              </p:cNvPr>
              <p:cNvSpPr/>
              <p:nvPr/>
            </p:nvSpPr>
            <p:spPr>
              <a:xfrm>
                <a:off x="5676963" y="331692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9" name="Freeform: Shape 38">
                <a:extLst>
                  <a:ext uri="{FF2B5EF4-FFF2-40B4-BE49-F238E27FC236}">
                    <a16:creationId xmlns:a16="http://schemas.microsoft.com/office/drawing/2014/main" id="{0F566358-F579-41C1-8664-1F6ECDC8AD0E}"/>
                  </a:ext>
                </a:extLst>
              </p:cNvPr>
              <p:cNvSpPr/>
              <p:nvPr/>
            </p:nvSpPr>
            <p:spPr>
              <a:xfrm>
                <a:off x="6329063" y="2891535"/>
                <a:ext cx="157629" cy="402402"/>
              </a:xfrm>
              <a:custGeom>
                <a:avLst/>
                <a:gdLst>
                  <a:gd name="connsiteX0" fmla="*/ 103442 w 157629"/>
                  <a:gd name="connsiteY0" fmla="*/ 58141 h 402402"/>
                  <a:gd name="connsiteX1" fmla="*/ 103442 w 157629"/>
                  <a:gd name="connsiteY1" fmla="*/ 23813 h 402402"/>
                  <a:gd name="connsiteX2" fmla="*/ 79629 w 157629"/>
                  <a:gd name="connsiteY2" fmla="*/ 0 h 402402"/>
                  <a:gd name="connsiteX3" fmla="*/ 55817 w 157629"/>
                  <a:gd name="connsiteY3" fmla="*/ 23813 h 402402"/>
                  <a:gd name="connsiteX4" fmla="*/ 55817 w 157629"/>
                  <a:gd name="connsiteY4" fmla="*/ 57721 h 402402"/>
                  <a:gd name="connsiteX5" fmla="*/ 0 w 157629"/>
                  <a:gd name="connsiteY5" fmla="*/ 131597 h 402402"/>
                  <a:gd name="connsiteX6" fmla="*/ 36709 w 157629"/>
                  <a:gd name="connsiteY6" fmla="*/ 197139 h 402402"/>
                  <a:gd name="connsiteX7" fmla="*/ 96022 w 157629"/>
                  <a:gd name="connsiteY7" fmla="*/ 233486 h 402402"/>
                  <a:gd name="connsiteX8" fmla="*/ 109995 w 157629"/>
                  <a:gd name="connsiteY8" fmla="*/ 258432 h 402402"/>
                  <a:gd name="connsiteX9" fmla="*/ 109995 w 157629"/>
                  <a:gd name="connsiteY9" fmla="*/ 263281 h 402402"/>
                  <a:gd name="connsiteX10" fmla="*/ 80743 w 157629"/>
                  <a:gd name="connsiteY10" fmla="*/ 292532 h 402402"/>
                  <a:gd name="connsiteX11" fmla="*/ 76895 w 157629"/>
                  <a:gd name="connsiteY11" fmla="*/ 292532 h 402402"/>
                  <a:gd name="connsiteX12" fmla="*/ 47644 w 157629"/>
                  <a:gd name="connsiteY12" fmla="*/ 263281 h 402402"/>
                  <a:gd name="connsiteX13" fmla="*/ 47644 w 157629"/>
                  <a:gd name="connsiteY13" fmla="*/ 261785 h 402402"/>
                  <a:gd name="connsiteX14" fmla="*/ 23832 w 157629"/>
                  <a:gd name="connsiteY14" fmla="*/ 237973 h 402402"/>
                  <a:gd name="connsiteX15" fmla="*/ 19 w 157629"/>
                  <a:gd name="connsiteY15" fmla="*/ 261785 h 402402"/>
                  <a:gd name="connsiteX16" fmla="*/ 19 w 157629"/>
                  <a:gd name="connsiteY16" fmla="*/ 263281 h 402402"/>
                  <a:gd name="connsiteX17" fmla="*/ 56940 w 157629"/>
                  <a:gd name="connsiteY17" fmla="*/ 337442 h 402402"/>
                  <a:gd name="connsiteX18" fmla="*/ 56940 w 157629"/>
                  <a:gd name="connsiteY18" fmla="*/ 378590 h 402402"/>
                  <a:gd name="connsiteX19" fmla="*/ 80753 w 157629"/>
                  <a:gd name="connsiteY19" fmla="*/ 402403 h 402402"/>
                  <a:gd name="connsiteX20" fmla="*/ 104565 w 157629"/>
                  <a:gd name="connsiteY20" fmla="*/ 378590 h 402402"/>
                  <a:gd name="connsiteX21" fmla="*/ 104565 w 157629"/>
                  <a:gd name="connsiteY21" fmla="*/ 336337 h 402402"/>
                  <a:gd name="connsiteX22" fmla="*/ 157629 w 157629"/>
                  <a:gd name="connsiteY22" fmla="*/ 263281 h 402402"/>
                  <a:gd name="connsiteX23" fmla="*/ 157629 w 157629"/>
                  <a:gd name="connsiteY23" fmla="*/ 258432 h 402402"/>
                  <a:gd name="connsiteX24" fmla="*/ 120920 w 157629"/>
                  <a:gd name="connsiteY24" fmla="*/ 192881 h 402402"/>
                  <a:gd name="connsiteX25" fmla="*/ 61598 w 157629"/>
                  <a:gd name="connsiteY25" fmla="*/ 156524 h 402402"/>
                  <a:gd name="connsiteX26" fmla="*/ 47635 w 157629"/>
                  <a:gd name="connsiteY26" fmla="*/ 131588 h 402402"/>
                  <a:gd name="connsiteX27" fmla="*/ 76886 w 157629"/>
                  <a:gd name="connsiteY27" fmla="*/ 102337 h 402402"/>
                  <a:gd name="connsiteX28" fmla="*/ 80734 w 157629"/>
                  <a:gd name="connsiteY28" fmla="*/ 102337 h 402402"/>
                  <a:gd name="connsiteX29" fmla="*/ 109985 w 157629"/>
                  <a:gd name="connsiteY29" fmla="*/ 131588 h 402402"/>
                  <a:gd name="connsiteX30" fmla="*/ 109985 w 157629"/>
                  <a:gd name="connsiteY30" fmla="*/ 144494 h 402402"/>
                  <a:gd name="connsiteX31" fmla="*/ 133798 w 157629"/>
                  <a:gd name="connsiteY31" fmla="*/ 168307 h 402402"/>
                  <a:gd name="connsiteX32" fmla="*/ 157610 w 157629"/>
                  <a:gd name="connsiteY32" fmla="*/ 144494 h 402402"/>
                  <a:gd name="connsiteX33" fmla="*/ 157610 w 157629"/>
                  <a:gd name="connsiteY33" fmla="*/ 131588 h 402402"/>
                  <a:gd name="connsiteX34" fmla="*/ 103442 w 157629"/>
                  <a:gd name="connsiteY34" fmla="*/ 58141 h 40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7629" h="402402">
                    <a:moveTo>
                      <a:pt x="103442" y="58141"/>
                    </a:moveTo>
                    <a:lnTo>
                      <a:pt x="103442" y="23813"/>
                    </a:lnTo>
                    <a:cubicBezTo>
                      <a:pt x="103442" y="10658"/>
                      <a:pt x="92783" y="0"/>
                      <a:pt x="79629" y="0"/>
                    </a:cubicBezTo>
                    <a:cubicBezTo>
                      <a:pt x="66475" y="0"/>
                      <a:pt x="55817" y="10658"/>
                      <a:pt x="55817" y="23813"/>
                    </a:cubicBezTo>
                    <a:lnTo>
                      <a:pt x="55817" y="57721"/>
                    </a:lnTo>
                    <a:cubicBezTo>
                      <a:pt x="23641" y="66913"/>
                      <a:pt x="0" y="96517"/>
                      <a:pt x="0" y="131597"/>
                    </a:cubicBezTo>
                    <a:cubicBezTo>
                      <a:pt x="0" y="158163"/>
                      <a:pt x="14068" y="183280"/>
                      <a:pt x="36709" y="197139"/>
                    </a:cubicBezTo>
                    <a:lnTo>
                      <a:pt x="96022" y="233486"/>
                    </a:lnTo>
                    <a:cubicBezTo>
                      <a:pt x="104632" y="238773"/>
                      <a:pt x="109995" y="248336"/>
                      <a:pt x="109995" y="258432"/>
                    </a:cubicBezTo>
                    <a:lnTo>
                      <a:pt x="109995" y="263281"/>
                    </a:lnTo>
                    <a:cubicBezTo>
                      <a:pt x="109995" y="279406"/>
                      <a:pt x="96869" y="292532"/>
                      <a:pt x="80743" y="292532"/>
                    </a:cubicBezTo>
                    <a:lnTo>
                      <a:pt x="76895" y="292532"/>
                    </a:lnTo>
                    <a:cubicBezTo>
                      <a:pt x="60769" y="292532"/>
                      <a:pt x="47644" y="279406"/>
                      <a:pt x="47644" y="263281"/>
                    </a:cubicBezTo>
                    <a:lnTo>
                      <a:pt x="47644" y="261785"/>
                    </a:lnTo>
                    <a:cubicBezTo>
                      <a:pt x="47644" y="248631"/>
                      <a:pt x="36986" y="237973"/>
                      <a:pt x="23832" y="237973"/>
                    </a:cubicBezTo>
                    <a:cubicBezTo>
                      <a:pt x="10677" y="237973"/>
                      <a:pt x="19" y="248631"/>
                      <a:pt x="19" y="261785"/>
                    </a:cubicBezTo>
                    <a:lnTo>
                      <a:pt x="19" y="263281"/>
                    </a:lnTo>
                    <a:cubicBezTo>
                      <a:pt x="19" y="298761"/>
                      <a:pt x="24213" y="328612"/>
                      <a:pt x="56940" y="337442"/>
                    </a:cubicBezTo>
                    <a:lnTo>
                      <a:pt x="56940" y="378590"/>
                    </a:lnTo>
                    <a:cubicBezTo>
                      <a:pt x="56940" y="391744"/>
                      <a:pt x="67599" y="402403"/>
                      <a:pt x="80753" y="402403"/>
                    </a:cubicBezTo>
                    <a:cubicBezTo>
                      <a:pt x="93907" y="402403"/>
                      <a:pt x="104565" y="391744"/>
                      <a:pt x="104565" y="378590"/>
                    </a:cubicBezTo>
                    <a:lnTo>
                      <a:pt x="104565" y="336337"/>
                    </a:lnTo>
                    <a:cubicBezTo>
                      <a:pt x="135322" y="326288"/>
                      <a:pt x="157629" y="297351"/>
                      <a:pt x="157629" y="263281"/>
                    </a:cubicBezTo>
                    <a:lnTo>
                      <a:pt x="157629" y="258432"/>
                    </a:lnTo>
                    <a:cubicBezTo>
                      <a:pt x="157629" y="231877"/>
                      <a:pt x="143561" y="206769"/>
                      <a:pt x="120920" y="192881"/>
                    </a:cubicBezTo>
                    <a:lnTo>
                      <a:pt x="61598" y="156524"/>
                    </a:lnTo>
                    <a:cubicBezTo>
                      <a:pt x="52988" y="151247"/>
                      <a:pt x="47635" y="141694"/>
                      <a:pt x="47635" y="131588"/>
                    </a:cubicBezTo>
                    <a:cubicBezTo>
                      <a:pt x="47635" y="115462"/>
                      <a:pt x="60760" y="102337"/>
                      <a:pt x="76886" y="102337"/>
                    </a:cubicBezTo>
                    <a:lnTo>
                      <a:pt x="80734" y="102337"/>
                    </a:lnTo>
                    <a:cubicBezTo>
                      <a:pt x="96860" y="102337"/>
                      <a:pt x="109985" y="115462"/>
                      <a:pt x="109985" y="131588"/>
                    </a:cubicBezTo>
                    <a:lnTo>
                      <a:pt x="109985" y="144494"/>
                    </a:lnTo>
                    <a:cubicBezTo>
                      <a:pt x="109985" y="157648"/>
                      <a:pt x="120644" y="168307"/>
                      <a:pt x="133798" y="168307"/>
                    </a:cubicBezTo>
                    <a:cubicBezTo>
                      <a:pt x="146952" y="168307"/>
                      <a:pt x="157610" y="157648"/>
                      <a:pt x="157610" y="144494"/>
                    </a:cubicBezTo>
                    <a:lnTo>
                      <a:pt x="157610" y="131588"/>
                    </a:lnTo>
                    <a:cubicBezTo>
                      <a:pt x="157601" y="97098"/>
                      <a:pt x="134769" y="67847"/>
                      <a:pt x="103442" y="58141"/>
                    </a:cubicBezTo>
                    <a:close/>
                  </a:path>
                </a:pathLst>
              </a:custGeom>
              <a:grpFill/>
              <a:ln w="9525" cap="flat">
                <a:noFill/>
                <a:prstDash val="solid"/>
                <a:miter/>
              </a:ln>
            </p:spPr>
            <p:txBody>
              <a:bodyPr rtlCol="0" anchor="ctr"/>
              <a:lstStyle/>
              <a:p>
                <a:endParaRPr lang="en-ID"/>
              </a:p>
            </p:txBody>
          </p:sp>
          <p:sp>
            <p:nvSpPr>
              <p:cNvPr id="40" name="Freeform: Shape 39">
                <a:extLst>
                  <a:ext uri="{FF2B5EF4-FFF2-40B4-BE49-F238E27FC236}">
                    <a16:creationId xmlns:a16="http://schemas.microsoft.com/office/drawing/2014/main" id="{9E4C345A-F517-42F1-BE64-837A37FAE059}"/>
                  </a:ext>
                </a:extLst>
              </p:cNvPr>
              <p:cNvSpPr/>
              <p:nvPr/>
            </p:nvSpPr>
            <p:spPr>
              <a:xfrm>
                <a:off x="5457592" y="2605690"/>
                <a:ext cx="1275225" cy="1429131"/>
              </a:xfrm>
              <a:custGeom>
                <a:avLst/>
                <a:gdLst>
                  <a:gd name="connsiteX0" fmla="*/ 1161240 w 1275225"/>
                  <a:gd name="connsiteY0" fmla="*/ 163697 h 1429131"/>
                  <a:gd name="connsiteX1" fmla="*/ 983647 w 1275225"/>
                  <a:gd name="connsiteY1" fmla="*/ 163697 h 1429131"/>
                  <a:gd name="connsiteX2" fmla="*/ 983647 w 1275225"/>
                  <a:gd name="connsiteY2" fmla="*/ 163259 h 1429131"/>
                  <a:gd name="connsiteX3" fmla="*/ 981932 w 1275225"/>
                  <a:gd name="connsiteY3" fmla="*/ 139922 h 1429131"/>
                  <a:gd name="connsiteX4" fmla="*/ 820388 w 1275225"/>
                  <a:gd name="connsiteY4" fmla="*/ 0 h 1429131"/>
                  <a:gd name="connsiteX5" fmla="*/ 163259 w 1275225"/>
                  <a:gd name="connsiteY5" fmla="*/ 0 h 1429131"/>
                  <a:gd name="connsiteX6" fmla="*/ 0 w 1275225"/>
                  <a:gd name="connsiteY6" fmla="*/ 163259 h 1429131"/>
                  <a:gd name="connsiteX7" fmla="*/ 0 w 1275225"/>
                  <a:gd name="connsiteY7" fmla="*/ 1265873 h 1429131"/>
                  <a:gd name="connsiteX8" fmla="*/ 163259 w 1275225"/>
                  <a:gd name="connsiteY8" fmla="*/ 1429131 h 1429131"/>
                  <a:gd name="connsiteX9" fmla="*/ 820388 w 1275225"/>
                  <a:gd name="connsiteY9" fmla="*/ 1429131 h 1429131"/>
                  <a:gd name="connsiteX10" fmla="*/ 983647 w 1275225"/>
                  <a:gd name="connsiteY10" fmla="*/ 1265873 h 1429131"/>
                  <a:gd name="connsiteX11" fmla="*/ 983647 w 1275225"/>
                  <a:gd name="connsiteY11" fmla="*/ 923163 h 1429131"/>
                  <a:gd name="connsiteX12" fmla="*/ 916972 w 1275225"/>
                  <a:gd name="connsiteY12" fmla="*/ 992505 h 1429131"/>
                  <a:gd name="connsiteX13" fmla="*/ 916972 w 1275225"/>
                  <a:gd name="connsiteY13" fmla="*/ 1265873 h 1429131"/>
                  <a:gd name="connsiteX14" fmla="*/ 820388 w 1275225"/>
                  <a:gd name="connsiteY14" fmla="*/ 1362456 h 1429131"/>
                  <a:gd name="connsiteX15" fmla="*/ 163259 w 1275225"/>
                  <a:gd name="connsiteY15" fmla="*/ 1362456 h 1429131"/>
                  <a:gd name="connsiteX16" fmla="*/ 66675 w 1275225"/>
                  <a:gd name="connsiteY16" fmla="*/ 1265873 h 1429131"/>
                  <a:gd name="connsiteX17" fmla="*/ 66675 w 1275225"/>
                  <a:gd name="connsiteY17" fmla="*/ 163259 h 1429131"/>
                  <a:gd name="connsiteX18" fmla="*/ 163259 w 1275225"/>
                  <a:gd name="connsiteY18" fmla="*/ 66675 h 1429131"/>
                  <a:gd name="connsiteX19" fmla="*/ 820388 w 1275225"/>
                  <a:gd name="connsiteY19" fmla="*/ 66675 h 1429131"/>
                  <a:gd name="connsiteX20" fmla="*/ 914114 w 1275225"/>
                  <a:gd name="connsiteY20" fmla="*/ 139922 h 1429131"/>
                  <a:gd name="connsiteX21" fmla="*/ 916972 w 1275225"/>
                  <a:gd name="connsiteY21" fmla="*/ 163259 h 1429131"/>
                  <a:gd name="connsiteX22" fmla="*/ 916972 w 1275225"/>
                  <a:gd name="connsiteY22" fmla="*/ 163697 h 1429131"/>
                  <a:gd name="connsiteX23" fmla="*/ 739292 w 1275225"/>
                  <a:gd name="connsiteY23" fmla="*/ 163697 h 1429131"/>
                  <a:gd name="connsiteX24" fmla="*/ 625297 w 1275225"/>
                  <a:gd name="connsiteY24" fmla="*/ 277682 h 1429131"/>
                  <a:gd name="connsiteX25" fmla="*/ 625297 w 1275225"/>
                  <a:gd name="connsiteY25" fmla="*/ 699630 h 1429131"/>
                  <a:gd name="connsiteX26" fmla="*/ 739292 w 1275225"/>
                  <a:gd name="connsiteY26" fmla="*/ 813626 h 1429131"/>
                  <a:gd name="connsiteX27" fmla="*/ 830447 w 1275225"/>
                  <a:gd name="connsiteY27" fmla="*/ 813626 h 1429131"/>
                  <a:gd name="connsiteX28" fmla="*/ 830447 w 1275225"/>
                  <a:gd name="connsiteY28" fmla="*/ 965321 h 1429131"/>
                  <a:gd name="connsiteX29" fmla="*/ 851316 w 1275225"/>
                  <a:gd name="connsiteY29" fmla="*/ 996239 h 1429131"/>
                  <a:gd name="connsiteX30" fmla="*/ 863775 w 1275225"/>
                  <a:gd name="connsiteY30" fmla="*/ 998658 h 1429131"/>
                  <a:gd name="connsiteX31" fmla="*/ 887797 w 1275225"/>
                  <a:gd name="connsiteY31" fmla="*/ 988438 h 1429131"/>
                  <a:gd name="connsiteX32" fmla="*/ 1056046 w 1275225"/>
                  <a:gd name="connsiteY32" fmla="*/ 813626 h 1429131"/>
                  <a:gd name="connsiteX33" fmla="*/ 1161240 w 1275225"/>
                  <a:gd name="connsiteY33" fmla="*/ 813626 h 1429131"/>
                  <a:gd name="connsiteX34" fmla="*/ 1275226 w 1275225"/>
                  <a:gd name="connsiteY34" fmla="*/ 699630 h 1429131"/>
                  <a:gd name="connsiteX35" fmla="*/ 1275226 w 1275225"/>
                  <a:gd name="connsiteY35" fmla="*/ 277682 h 1429131"/>
                  <a:gd name="connsiteX36" fmla="*/ 1161240 w 1275225"/>
                  <a:gd name="connsiteY36" fmla="*/ 163697 h 1429131"/>
                  <a:gd name="connsiteX37" fmla="*/ 1208551 w 1275225"/>
                  <a:gd name="connsiteY37" fmla="*/ 699630 h 1429131"/>
                  <a:gd name="connsiteX38" fmla="*/ 1161240 w 1275225"/>
                  <a:gd name="connsiteY38" fmla="*/ 746951 h 1429131"/>
                  <a:gd name="connsiteX39" fmla="*/ 1041864 w 1275225"/>
                  <a:gd name="connsiteY39" fmla="*/ 746951 h 1429131"/>
                  <a:gd name="connsiteX40" fmla="*/ 1017851 w 1275225"/>
                  <a:gd name="connsiteY40" fmla="*/ 757171 h 1429131"/>
                  <a:gd name="connsiteX41" fmla="*/ 897131 w 1275225"/>
                  <a:gd name="connsiteY41" fmla="*/ 882596 h 1429131"/>
                  <a:gd name="connsiteX42" fmla="*/ 897131 w 1275225"/>
                  <a:gd name="connsiteY42" fmla="*/ 780288 h 1429131"/>
                  <a:gd name="connsiteX43" fmla="*/ 863794 w 1275225"/>
                  <a:gd name="connsiteY43" fmla="*/ 746951 h 1429131"/>
                  <a:gd name="connsiteX44" fmla="*/ 739302 w 1275225"/>
                  <a:gd name="connsiteY44" fmla="*/ 746951 h 1429131"/>
                  <a:gd name="connsiteX45" fmla="*/ 691982 w 1275225"/>
                  <a:gd name="connsiteY45" fmla="*/ 699630 h 1429131"/>
                  <a:gd name="connsiteX46" fmla="*/ 691982 w 1275225"/>
                  <a:gd name="connsiteY46" fmla="*/ 277682 h 1429131"/>
                  <a:gd name="connsiteX47" fmla="*/ 739302 w 1275225"/>
                  <a:gd name="connsiteY47" fmla="*/ 230372 h 1429131"/>
                  <a:gd name="connsiteX48" fmla="*/ 949947 w 1275225"/>
                  <a:gd name="connsiteY48" fmla="*/ 230372 h 1429131"/>
                  <a:gd name="connsiteX49" fmla="*/ 950319 w 1275225"/>
                  <a:gd name="connsiteY49" fmla="*/ 230410 h 1429131"/>
                  <a:gd name="connsiteX50" fmla="*/ 950690 w 1275225"/>
                  <a:gd name="connsiteY50" fmla="*/ 230372 h 1429131"/>
                  <a:gd name="connsiteX51" fmla="*/ 1161250 w 1275225"/>
                  <a:gd name="connsiteY51" fmla="*/ 230372 h 1429131"/>
                  <a:gd name="connsiteX52" fmla="*/ 1208561 w 1275225"/>
                  <a:gd name="connsiteY52" fmla="*/ 277682 h 1429131"/>
                  <a:gd name="connsiteX53" fmla="*/ 1208561 w 1275225"/>
                  <a:gd name="connsiteY53" fmla="*/ 699630 h 142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75225" h="1429131">
                    <a:moveTo>
                      <a:pt x="1161240" y="163697"/>
                    </a:moveTo>
                    <a:lnTo>
                      <a:pt x="983647" y="163697"/>
                    </a:lnTo>
                    <a:lnTo>
                      <a:pt x="983647" y="163259"/>
                    </a:lnTo>
                    <a:cubicBezTo>
                      <a:pt x="983647" y="155353"/>
                      <a:pt x="983075" y="147542"/>
                      <a:pt x="981932" y="139922"/>
                    </a:cubicBezTo>
                    <a:cubicBezTo>
                      <a:pt x="970598" y="60865"/>
                      <a:pt x="902494" y="0"/>
                      <a:pt x="820388" y="0"/>
                    </a:cubicBezTo>
                    <a:lnTo>
                      <a:pt x="163259" y="0"/>
                    </a:lnTo>
                    <a:cubicBezTo>
                      <a:pt x="73247" y="0"/>
                      <a:pt x="0" y="73152"/>
                      <a:pt x="0" y="163259"/>
                    </a:cubicBezTo>
                    <a:lnTo>
                      <a:pt x="0" y="1265873"/>
                    </a:lnTo>
                    <a:cubicBezTo>
                      <a:pt x="0" y="1355979"/>
                      <a:pt x="73247" y="1429131"/>
                      <a:pt x="163259" y="1429131"/>
                    </a:cubicBezTo>
                    <a:lnTo>
                      <a:pt x="820388" y="1429131"/>
                    </a:lnTo>
                    <a:cubicBezTo>
                      <a:pt x="910400" y="1429131"/>
                      <a:pt x="983647" y="1355979"/>
                      <a:pt x="983647" y="1265873"/>
                    </a:cubicBezTo>
                    <a:lnTo>
                      <a:pt x="983647" y="923163"/>
                    </a:lnTo>
                    <a:lnTo>
                      <a:pt x="916972" y="992505"/>
                    </a:lnTo>
                    <a:lnTo>
                      <a:pt x="916972" y="1265873"/>
                    </a:lnTo>
                    <a:cubicBezTo>
                      <a:pt x="916972" y="1319213"/>
                      <a:pt x="873633" y="1362456"/>
                      <a:pt x="820388" y="1362456"/>
                    </a:cubicBezTo>
                    <a:lnTo>
                      <a:pt x="163259" y="1362456"/>
                    </a:lnTo>
                    <a:cubicBezTo>
                      <a:pt x="110014" y="1362456"/>
                      <a:pt x="66675" y="1319213"/>
                      <a:pt x="66675" y="1265873"/>
                    </a:cubicBezTo>
                    <a:lnTo>
                      <a:pt x="66675" y="163259"/>
                    </a:lnTo>
                    <a:cubicBezTo>
                      <a:pt x="66675" y="109919"/>
                      <a:pt x="110014" y="66675"/>
                      <a:pt x="163259" y="66675"/>
                    </a:cubicBezTo>
                    <a:lnTo>
                      <a:pt x="820388" y="66675"/>
                    </a:lnTo>
                    <a:cubicBezTo>
                      <a:pt x="865632" y="66675"/>
                      <a:pt x="903732" y="97917"/>
                      <a:pt x="914114" y="139922"/>
                    </a:cubicBezTo>
                    <a:cubicBezTo>
                      <a:pt x="916019" y="147447"/>
                      <a:pt x="916972" y="155258"/>
                      <a:pt x="916972" y="163259"/>
                    </a:cubicBezTo>
                    <a:lnTo>
                      <a:pt x="916972" y="163697"/>
                    </a:lnTo>
                    <a:lnTo>
                      <a:pt x="739292" y="163697"/>
                    </a:lnTo>
                    <a:cubicBezTo>
                      <a:pt x="676437" y="163697"/>
                      <a:pt x="625297" y="214836"/>
                      <a:pt x="625297" y="277682"/>
                    </a:cubicBezTo>
                    <a:lnTo>
                      <a:pt x="625297" y="699630"/>
                    </a:lnTo>
                    <a:cubicBezTo>
                      <a:pt x="625297" y="762486"/>
                      <a:pt x="676437" y="813626"/>
                      <a:pt x="739292" y="813626"/>
                    </a:cubicBezTo>
                    <a:lnTo>
                      <a:pt x="830447" y="813626"/>
                    </a:lnTo>
                    <a:lnTo>
                      <a:pt x="830447" y="965321"/>
                    </a:lnTo>
                    <a:cubicBezTo>
                      <a:pt x="830447" y="978922"/>
                      <a:pt x="838705" y="991162"/>
                      <a:pt x="851316" y="996239"/>
                    </a:cubicBezTo>
                    <a:cubicBezTo>
                      <a:pt x="855364" y="997868"/>
                      <a:pt x="859584" y="998658"/>
                      <a:pt x="863775" y="998658"/>
                    </a:cubicBezTo>
                    <a:cubicBezTo>
                      <a:pt x="872671" y="998658"/>
                      <a:pt x="881396" y="995096"/>
                      <a:pt x="887797" y="988438"/>
                    </a:cubicBezTo>
                    <a:lnTo>
                      <a:pt x="1056046" y="813626"/>
                    </a:lnTo>
                    <a:lnTo>
                      <a:pt x="1161240" y="813626"/>
                    </a:lnTo>
                    <a:cubicBezTo>
                      <a:pt x="1224096" y="813626"/>
                      <a:pt x="1275226" y="762486"/>
                      <a:pt x="1275226" y="699630"/>
                    </a:cubicBezTo>
                    <a:lnTo>
                      <a:pt x="1275226" y="277682"/>
                    </a:lnTo>
                    <a:cubicBezTo>
                      <a:pt x="1275226" y="214836"/>
                      <a:pt x="1224096" y="163697"/>
                      <a:pt x="1161240" y="163697"/>
                    </a:cubicBezTo>
                    <a:close/>
                    <a:moveTo>
                      <a:pt x="1208551" y="699630"/>
                    </a:moveTo>
                    <a:cubicBezTo>
                      <a:pt x="1208551" y="725719"/>
                      <a:pt x="1187320" y="746951"/>
                      <a:pt x="1161240" y="746951"/>
                    </a:cubicBezTo>
                    <a:lnTo>
                      <a:pt x="1041864" y="746951"/>
                    </a:lnTo>
                    <a:cubicBezTo>
                      <a:pt x="1032805" y="746951"/>
                      <a:pt x="1024128" y="750646"/>
                      <a:pt x="1017851" y="757171"/>
                    </a:cubicBezTo>
                    <a:lnTo>
                      <a:pt x="897131" y="882596"/>
                    </a:lnTo>
                    <a:lnTo>
                      <a:pt x="897131" y="780288"/>
                    </a:lnTo>
                    <a:cubicBezTo>
                      <a:pt x="897131" y="761876"/>
                      <a:pt x="882206" y="746951"/>
                      <a:pt x="863794" y="746951"/>
                    </a:cubicBezTo>
                    <a:lnTo>
                      <a:pt x="739302" y="746951"/>
                    </a:lnTo>
                    <a:cubicBezTo>
                      <a:pt x="713213" y="746951"/>
                      <a:pt x="691982" y="725719"/>
                      <a:pt x="691982" y="699630"/>
                    </a:cubicBezTo>
                    <a:lnTo>
                      <a:pt x="691982" y="277682"/>
                    </a:lnTo>
                    <a:cubicBezTo>
                      <a:pt x="691982" y="251593"/>
                      <a:pt x="713213" y="230372"/>
                      <a:pt x="739302" y="230372"/>
                    </a:cubicBezTo>
                    <a:lnTo>
                      <a:pt x="949947" y="230372"/>
                    </a:lnTo>
                    <a:cubicBezTo>
                      <a:pt x="950071" y="230372"/>
                      <a:pt x="950195" y="230410"/>
                      <a:pt x="950319" y="230410"/>
                    </a:cubicBezTo>
                    <a:cubicBezTo>
                      <a:pt x="950443" y="230410"/>
                      <a:pt x="950557" y="230372"/>
                      <a:pt x="950690" y="230372"/>
                    </a:cubicBezTo>
                    <a:lnTo>
                      <a:pt x="1161250" y="230372"/>
                    </a:lnTo>
                    <a:cubicBezTo>
                      <a:pt x="1187329" y="230372"/>
                      <a:pt x="1208561" y="251603"/>
                      <a:pt x="1208561" y="277682"/>
                    </a:cubicBezTo>
                    <a:lnTo>
                      <a:pt x="1208561" y="699630"/>
                    </a:lnTo>
                    <a:close/>
                  </a:path>
                </a:pathLst>
              </a:custGeom>
              <a:grpFill/>
              <a:ln w="9525"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9C36C77D-1560-4B9B-B376-169B278448C6}"/>
                  </a:ext>
                </a:extLst>
              </p:cNvPr>
              <p:cNvSpPr/>
              <p:nvPr/>
            </p:nvSpPr>
            <p:spPr>
              <a:xfrm>
                <a:off x="5875283" y="3739403"/>
                <a:ext cx="148209" cy="148209"/>
              </a:xfrm>
              <a:custGeom>
                <a:avLst/>
                <a:gdLst>
                  <a:gd name="connsiteX0" fmla="*/ 0 w 148209"/>
                  <a:gd name="connsiteY0" fmla="*/ 74105 h 148209"/>
                  <a:gd name="connsiteX1" fmla="*/ 74105 w 148209"/>
                  <a:gd name="connsiteY1" fmla="*/ 148209 h 148209"/>
                  <a:gd name="connsiteX2" fmla="*/ 148209 w 148209"/>
                  <a:gd name="connsiteY2" fmla="*/ 74105 h 148209"/>
                  <a:gd name="connsiteX3" fmla="*/ 74105 w 148209"/>
                  <a:gd name="connsiteY3" fmla="*/ 0 h 148209"/>
                  <a:gd name="connsiteX4" fmla="*/ 0 w 148209"/>
                  <a:gd name="connsiteY4" fmla="*/ 74105 h 148209"/>
                  <a:gd name="connsiteX5" fmla="*/ 100584 w 148209"/>
                  <a:gd name="connsiteY5" fmla="*/ 74105 h 148209"/>
                  <a:gd name="connsiteX6" fmla="*/ 74105 w 148209"/>
                  <a:gd name="connsiteY6" fmla="*/ 100584 h 148209"/>
                  <a:gd name="connsiteX7" fmla="*/ 47625 w 148209"/>
                  <a:gd name="connsiteY7" fmla="*/ 74105 h 148209"/>
                  <a:gd name="connsiteX8" fmla="*/ 74105 w 148209"/>
                  <a:gd name="connsiteY8" fmla="*/ 47625 h 148209"/>
                  <a:gd name="connsiteX9" fmla="*/ 100584 w 148209"/>
                  <a:gd name="connsiteY9" fmla="*/ 74105 h 14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209" h="148209">
                    <a:moveTo>
                      <a:pt x="0" y="74105"/>
                    </a:moveTo>
                    <a:cubicBezTo>
                      <a:pt x="0" y="114967"/>
                      <a:pt x="33242" y="148209"/>
                      <a:pt x="74105" y="148209"/>
                    </a:cubicBezTo>
                    <a:cubicBezTo>
                      <a:pt x="114967" y="148209"/>
                      <a:pt x="148209" y="114967"/>
                      <a:pt x="148209" y="74105"/>
                    </a:cubicBezTo>
                    <a:cubicBezTo>
                      <a:pt x="148209" y="33242"/>
                      <a:pt x="114967" y="0"/>
                      <a:pt x="74105" y="0"/>
                    </a:cubicBezTo>
                    <a:cubicBezTo>
                      <a:pt x="33242" y="0"/>
                      <a:pt x="0" y="33242"/>
                      <a:pt x="0" y="74105"/>
                    </a:cubicBezTo>
                    <a:close/>
                    <a:moveTo>
                      <a:pt x="100584" y="74105"/>
                    </a:moveTo>
                    <a:cubicBezTo>
                      <a:pt x="100584" y="88706"/>
                      <a:pt x="88706" y="100584"/>
                      <a:pt x="74105" y="100584"/>
                    </a:cubicBezTo>
                    <a:cubicBezTo>
                      <a:pt x="59503" y="100584"/>
                      <a:pt x="47625" y="88706"/>
                      <a:pt x="47625" y="74105"/>
                    </a:cubicBezTo>
                    <a:cubicBezTo>
                      <a:pt x="47625" y="59503"/>
                      <a:pt x="59503" y="47625"/>
                      <a:pt x="74105" y="47625"/>
                    </a:cubicBezTo>
                    <a:cubicBezTo>
                      <a:pt x="88706" y="47625"/>
                      <a:pt x="100584" y="59503"/>
                      <a:pt x="100584" y="74105"/>
                    </a:cubicBezTo>
                    <a:close/>
                  </a:path>
                </a:pathLst>
              </a:custGeom>
              <a:grpFill/>
              <a:ln w="9525" cap="flat">
                <a:noFill/>
                <a:prstDash val="solid"/>
                <a:miter/>
              </a:ln>
            </p:spPr>
            <p:txBody>
              <a:bodyPr rtlCol="0" anchor="ctr"/>
              <a:lstStyle/>
              <a:p>
                <a:endParaRPr lang="en-ID"/>
              </a:p>
            </p:txBody>
          </p:sp>
          <p:sp>
            <p:nvSpPr>
              <p:cNvPr id="42" name="Freeform: Shape 41">
                <a:extLst>
                  <a:ext uri="{FF2B5EF4-FFF2-40B4-BE49-F238E27FC236}">
                    <a16:creationId xmlns:a16="http://schemas.microsoft.com/office/drawing/2014/main" id="{B0D40C1F-7FE5-4A32-BB79-09373C5F64EA}"/>
                  </a:ext>
                </a:extLst>
              </p:cNvPr>
              <p:cNvSpPr/>
              <p:nvPr/>
            </p:nvSpPr>
            <p:spPr>
              <a:xfrm>
                <a:off x="5676963" y="3502659"/>
                <a:ext cx="544849" cy="165087"/>
              </a:xfrm>
              <a:custGeom>
                <a:avLst/>
                <a:gdLst>
                  <a:gd name="connsiteX0" fmla="*/ 544849 w 544849"/>
                  <a:gd name="connsiteY0" fmla="*/ 141275 h 165087"/>
                  <a:gd name="connsiteX1" fmla="*/ 544849 w 544849"/>
                  <a:gd name="connsiteY1" fmla="*/ 23813 h 165087"/>
                  <a:gd name="connsiteX2" fmla="*/ 521037 w 544849"/>
                  <a:gd name="connsiteY2" fmla="*/ 0 h 165087"/>
                  <a:gd name="connsiteX3" fmla="*/ 23813 w 544849"/>
                  <a:gd name="connsiteY3" fmla="*/ 0 h 165087"/>
                  <a:gd name="connsiteX4" fmla="*/ 0 w 544849"/>
                  <a:gd name="connsiteY4" fmla="*/ 23813 h 165087"/>
                  <a:gd name="connsiteX5" fmla="*/ 0 w 544849"/>
                  <a:gd name="connsiteY5" fmla="*/ 141275 h 165087"/>
                  <a:gd name="connsiteX6" fmla="*/ 23813 w 544849"/>
                  <a:gd name="connsiteY6" fmla="*/ 165087 h 165087"/>
                  <a:gd name="connsiteX7" fmla="*/ 521046 w 544849"/>
                  <a:gd name="connsiteY7" fmla="*/ 165087 h 165087"/>
                  <a:gd name="connsiteX8" fmla="*/ 544849 w 544849"/>
                  <a:gd name="connsiteY8" fmla="*/ 141275 h 165087"/>
                  <a:gd name="connsiteX9" fmla="*/ 497224 w 544849"/>
                  <a:gd name="connsiteY9" fmla="*/ 117462 h 165087"/>
                  <a:gd name="connsiteX10" fmla="*/ 47625 w 544849"/>
                  <a:gd name="connsiteY10" fmla="*/ 117462 h 165087"/>
                  <a:gd name="connsiteX11" fmla="*/ 47625 w 544849"/>
                  <a:gd name="connsiteY11" fmla="*/ 47625 h 165087"/>
                  <a:gd name="connsiteX12" fmla="*/ 497234 w 544849"/>
                  <a:gd name="connsiteY12" fmla="*/ 47625 h 165087"/>
                  <a:gd name="connsiteX13" fmla="*/ 497234 w 544849"/>
                  <a:gd name="connsiteY13" fmla="*/ 117462 h 16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849" h="165087">
                    <a:moveTo>
                      <a:pt x="544849" y="141275"/>
                    </a:moveTo>
                    <a:lnTo>
                      <a:pt x="544849" y="23813"/>
                    </a:lnTo>
                    <a:cubicBezTo>
                      <a:pt x="544849" y="10658"/>
                      <a:pt x="534191" y="0"/>
                      <a:pt x="521037" y="0"/>
                    </a:cubicBezTo>
                    <a:lnTo>
                      <a:pt x="23813" y="0"/>
                    </a:lnTo>
                    <a:cubicBezTo>
                      <a:pt x="10658" y="0"/>
                      <a:pt x="0" y="10658"/>
                      <a:pt x="0" y="23813"/>
                    </a:cubicBezTo>
                    <a:lnTo>
                      <a:pt x="0" y="141275"/>
                    </a:lnTo>
                    <a:cubicBezTo>
                      <a:pt x="0" y="154429"/>
                      <a:pt x="10658" y="165087"/>
                      <a:pt x="23813" y="165087"/>
                    </a:cubicBezTo>
                    <a:lnTo>
                      <a:pt x="521046" y="165087"/>
                    </a:lnTo>
                    <a:cubicBezTo>
                      <a:pt x="534191" y="165087"/>
                      <a:pt x="544849" y="154429"/>
                      <a:pt x="544849" y="141275"/>
                    </a:cubicBezTo>
                    <a:close/>
                    <a:moveTo>
                      <a:pt x="497224" y="117462"/>
                    </a:moveTo>
                    <a:lnTo>
                      <a:pt x="47625" y="117462"/>
                    </a:lnTo>
                    <a:lnTo>
                      <a:pt x="47625" y="47625"/>
                    </a:lnTo>
                    <a:lnTo>
                      <a:pt x="497234" y="47625"/>
                    </a:lnTo>
                    <a:lnTo>
                      <a:pt x="497234" y="117462"/>
                    </a:lnTo>
                    <a:close/>
                  </a:path>
                </a:pathLst>
              </a:custGeom>
              <a:grpFill/>
              <a:ln w="9525" cap="flat">
                <a:noFill/>
                <a:prstDash val="solid"/>
                <a:miter/>
              </a:ln>
            </p:spPr>
            <p:txBody>
              <a:bodyPr rtlCol="0" anchor="ctr"/>
              <a:lstStyle/>
              <a:p>
                <a:endParaRPr lang="en-ID"/>
              </a:p>
            </p:txBody>
          </p:sp>
        </p:grpSp>
        <p:grpSp>
          <p:nvGrpSpPr>
            <p:cNvPr id="102" name="Graphic 5">
              <a:extLst>
                <a:ext uri="{FF2B5EF4-FFF2-40B4-BE49-F238E27FC236}">
                  <a16:creationId xmlns:a16="http://schemas.microsoft.com/office/drawing/2014/main" id="{BACA7D30-4443-4AF1-B92C-EA7524310059}"/>
                </a:ext>
              </a:extLst>
            </p:cNvPr>
            <p:cNvGrpSpPr/>
            <p:nvPr/>
          </p:nvGrpSpPr>
          <p:grpSpPr>
            <a:xfrm>
              <a:off x="11280822" y="1973538"/>
              <a:ext cx="545472" cy="436596"/>
              <a:chOff x="6751226" y="1968663"/>
              <a:chExt cx="609657" cy="511342"/>
            </a:xfrm>
            <a:solidFill>
              <a:srgbClr val="00B0F0"/>
            </a:solidFill>
          </p:grpSpPr>
          <p:sp>
            <p:nvSpPr>
              <p:cNvPr id="103" name="Freeform: Shape 102">
                <a:extLst>
                  <a:ext uri="{FF2B5EF4-FFF2-40B4-BE49-F238E27FC236}">
                    <a16:creationId xmlns:a16="http://schemas.microsoft.com/office/drawing/2014/main" id="{F35DC876-94D7-47CA-9C7A-F8CB0FF8D1B6}"/>
                  </a:ext>
                </a:extLst>
              </p:cNvPr>
              <p:cNvSpPr/>
              <p:nvPr/>
            </p:nvSpPr>
            <p:spPr>
              <a:xfrm>
                <a:off x="7127378" y="1968701"/>
                <a:ext cx="233505" cy="233498"/>
              </a:xfrm>
              <a:custGeom>
                <a:avLst/>
                <a:gdLst>
                  <a:gd name="connsiteX0" fmla="*/ 177908 w 233505"/>
                  <a:gd name="connsiteY0" fmla="*/ 233498 h 233498"/>
                  <a:gd name="connsiteX1" fmla="*/ 171174 w 233505"/>
                  <a:gd name="connsiteY1" fmla="*/ 230707 h 233498"/>
                  <a:gd name="connsiteX2" fmla="*/ 2791 w 233505"/>
                  <a:gd name="connsiteY2" fmla="*/ 62324 h 233498"/>
                  <a:gd name="connsiteX3" fmla="*/ 0 w 233505"/>
                  <a:gd name="connsiteY3" fmla="*/ 55590 h 233498"/>
                  <a:gd name="connsiteX4" fmla="*/ 2791 w 233505"/>
                  <a:gd name="connsiteY4" fmla="*/ 48856 h 233498"/>
                  <a:gd name="connsiteX5" fmla="*/ 48863 w 233505"/>
                  <a:gd name="connsiteY5" fmla="*/ 2793 h 233498"/>
                  <a:gd name="connsiteX6" fmla="*/ 62332 w 233505"/>
                  <a:gd name="connsiteY6" fmla="*/ 2793 h 233498"/>
                  <a:gd name="connsiteX7" fmla="*/ 230715 w 233505"/>
                  <a:gd name="connsiteY7" fmla="*/ 171176 h 233498"/>
                  <a:gd name="connsiteX8" fmla="*/ 233505 w 233505"/>
                  <a:gd name="connsiteY8" fmla="*/ 177910 h 233498"/>
                  <a:gd name="connsiteX9" fmla="*/ 230715 w 233505"/>
                  <a:gd name="connsiteY9" fmla="*/ 184645 h 233498"/>
                  <a:gd name="connsiteX10" fmla="*/ 184642 w 233505"/>
                  <a:gd name="connsiteY10" fmla="*/ 230707 h 233498"/>
                  <a:gd name="connsiteX11" fmla="*/ 177908 w 233505"/>
                  <a:gd name="connsiteY11" fmla="*/ 233498 h 233498"/>
                  <a:gd name="connsiteX12" fmla="*/ 22993 w 233505"/>
                  <a:gd name="connsiteY12" fmla="*/ 55590 h 233498"/>
                  <a:gd name="connsiteX13" fmla="*/ 177908 w 233505"/>
                  <a:gd name="connsiteY13" fmla="*/ 210505 h 233498"/>
                  <a:gd name="connsiteX14" fmla="*/ 210512 w 233505"/>
                  <a:gd name="connsiteY14" fmla="*/ 177910 h 233498"/>
                  <a:gd name="connsiteX15" fmla="*/ 55597 w 233505"/>
                  <a:gd name="connsiteY15" fmla="*/ 22996 h 233498"/>
                  <a:gd name="connsiteX16" fmla="*/ 22993 w 233505"/>
                  <a:gd name="connsiteY16" fmla="*/ 55590 h 2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3505" h="233498">
                    <a:moveTo>
                      <a:pt x="177908" y="233498"/>
                    </a:moveTo>
                    <a:cubicBezTo>
                      <a:pt x="175470" y="233498"/>
                      <a:pt x="173031" y="232565"/>
                      <a:pt x="171174" y="230707"/>
                    </a:cubicBezTo>
                    <a:lnTo>
                      <a:pt x="2791" y="62324"/>
                    </a:lnTo>
                    <a:cubicBezTo>
                      <a:pt x="1000" y="60534"/>
                      <a:pt x="0" y="58124"/>
                      <a:pt x="0" y="55590"/>
                    </a:cubicBezTo>
                    <a:cubicBezTo>
                      <a:pt x="0" y="53057"/>
                      <a:pt x="1000" y="50637"/>
                      <a:pt x="2791" y="48856"/>
                    </a:cubicBezTo>
                    <a:lnTo>
                      <a:pt x="48863" y="2793"/>
                    </a:lnTo>
                    <a:cubicBezTo>
                      <a:pt x="52588" y="-931"/>
                      <a:pt x="58607" y="-931"/>
                      <a:pt x="62332" y="2793"/>
                    </a:cubicBezTo>
                    <a:lnTo>
                      <a:pt x="230715" y="171176"/>
                    </a:lnTo>
                    <a:cubicBezTo>
                      <a:pt x="232505" y="172967"/>
                      <a:pt x="233505" y="175377"/>
                      <a:pt x="233505" y="177910"/>
                    </a:cubicBezTo>
                    <a:cubicBezTo>
                      <a:pt x="233505" y="180444"/>
                      <a:pt x="232505" y="182863"/>
                      <a:pt x="230715" y="184645"/>
                    </a:cubicBezTo>
                    <a:lnTo>
                      <a:pt x="184642" y="230707"/>
                    </a:lnTo>
                    <a:cubicBezTo>
                      <a:pt x="182785" y="232565"/>
                      <a:pt x="180346" y="233498"/>
                      <a:pt x="177908" y="233498"/>
                    </a:cubicBezTo>
                    <a:close/>
                    <a:moveTo>
                      <a:pt x="22993" y="55590"/>
                    </a:moveTo>
                    <a:lnTo>
                      <a:pt x="177908" y="210505"/>
                    </a:lnTo>
                    <a:lnTo>
                      <a:pt x="210512" y="177910"/>
                    </a:lnTo>
                    <a:lnTo>
                      <a:pt x="55597" y="22996"/>
                    </a:lnTo>
                    <a:lnTo>
                      <a:pt x="22993" y="55590"/>
                    </a:lnTo>
                    <a:close/>
                  </a:path>
                </a:pathLst>
              </a:custGeom>
              <a:grpFill/>
              <a:ln w="9525" cap="flat">
                <a:noFill/>
                <a:prstDash val="solid"/>
                <a:miter/>
              </a:ln>
            </p:spPr>
            <p:txBody>
              <a:bodyPr rtlCol="0" anchor="ctr"/>
              <a:lstStyle/>
              <a:p>
                <a:endParaRPr lang="en-ID"/>
              </a:p>
            </p:txBody>
          </p:sp>
          <p:sp>
            <p:nvSpPr>
              <p:cNvPr id="104" name="Freeform: Shape 103">
                <a:extLst>
                  <a:ext uri="{FF2B5EF4-FFF2-40B4-BE49-F238E27FC236}">
                    <a16:creationId xmlns:a16="http://schemas.microsoft.com/office/drawing/2014/main" id="{C79D3429-9B5C-40B4-824F-CE33DCF5ACA6}"/>
                  </a:ext>
                </a:extLst>
              </p:cNvPr>
              <p:cNvSpPr/>
              <p:nvPr/>
            </p:nvSpPr>
            <p:spPr>
              <a:xfrm>
                <a:off x="6751226" y="1968663"/>
                <a:ext cx="233562" cy="233536"/>
              </a:xfrm>
              <a:custGeom>
                <a:avLst/>
                <a:gdLst>
                  <a:gd name="connsiteX0" fmla="*/ 55655 w 233562"/>
                  <a:gd name="connsiteY0" fmla="*/ 233536 h 233536"/>
                  <a:gd name="connsiteX1" fmla="*/ 48920 w 233562"/>
                  <a:gd name="connsiteY1" fmla="*/ 230746 h 233536"/>
                  <a:gd name="connsiteX2" fmla="*/ 2791 w 233562"/>
                  <a:gd name="connsiteY2" fmla="*/ 184645 h 233536"/>
                  <a:gd name="connsiteX3" fmla="*/ 0 w 233562"/>
                  <a:gd name="connsiteY3" fmla="*/ 177910 h 233536"/>
                  <a:gd name="connsiteX4" fmla="*/ 2791 w 233562"/>
                  <a:gd name="connsiteY4" fmla="*/ 171176 h 233536"/>
                  <a:gd name="connsiteX5" fmla="*/ 171174 w 233562"/>
                  <a:gd name="connsiteY5" fmla="*/ 2793 h 233536"/>
                  <a:gd name="connsiteX6" fmla="*/ 184642 w 233562"/>
                  <a:gd name="connsiteY6" fmla="*/ 2793 h 233536"/>
                  <a:gd name="connsiteX7" fmla="*/ 230772 w 233562"/>
                  <a:gd name="connsiteY7" fmla="*/ 48894 h 233536"/>
                  <a:gd name="connsiteX8" fmla="*/ 233563 w 233562"/>
                  <a:gd name="connsiteY8" fmla="*/ 55628 h 233536"/>
                  <a:gd name="connsiteX9" fmla="*/ 230772 w 233562"/>
                  <a:gd name="connsiteY9" fmla="*/ 62363 h 233536"/>
                  <a:gd name="connsiteX10" fmla="*/ 62389 w 233562"/>
                  <a:gd name="connsiteY10" fmla="*/ 230746 h 233536"/>
                  <a:gd name="connsiteX11" fmla="*/ 55655 w 233562"/>
                  <a:gd name="connsiteY11" fmla="*/ 233536 h 233536"/>
                  <a:gd name="connsiteX12" fmla="*/ 22993 w 233562"/>
                  <a:gd name="connsiteY12" fmla="*/ 177910 h 233536"/>
                  <a:gd name="connsiteX13" fmla="*/ 55655 w 233562"/>
                  <a:gd name="connsiteY13" fmla="*/ 210543 h 233536"/>
                  <a:gd name="connsiteX14" fmla="*/ 210569 w 233562"/>
                  <a:gd name="connsiteY14" fmla="*/ 55628 h 233536"/>
                  <a:gd name="connsiteX15" fmla="*/ 177908 w 233562"/>
                  <a:gd name="connsiteY15" fmla="*/ 22996 h 233536"/>
                  <a:gd name="connsiteX16" fmla="*/ 22993 w 233562"/>
                  <a:gd name="connsiteY16" fmla="*/ 177910 h 23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3562" h="233536">
                    <a:moveTo>
                      <a:pt x="55655" y="233536"/>
                    </a:moveTo>
                    <a:cubicBezTo>
                      <a:pt x="53216" y="233536"/>
                      <a:pt x="50778" y="232603"/>
                      <a:pt x="48920" y="230746"/>
                    </a:cubicBezTo>
                    <a:lnTo>
                      <a:pt x="2791" y="184645"/>
                    </a:lnTo>
                    <a:cubicBezTo>
                      <a:pt x="1000" y="182854"/>
                      <a:pt x="0" y="180444"/>
                      <a:pt x="0" y="177910"/>
                    </a:cubicBezTo>
                    <a:cubicBezTo>
                      <a:pt x="0" y="175386"/>
                      <a:pt x="1000" y="172957"/>
                      <a:pt x="2791" y="171176"/>
                    </a:cubicBezTo>
                    <a:lnTo>
                      <a:pt x="171174" y="2793"/>
                    </a:lnTo>
                    <a:cubicBezTo>
                      <a:pt x="174898" y="-931"/>
                      <a:pt x="180918" y="-931"/>
                      <a:pt x="184642" y="2793"/>
                    </a:cubicBezTo>
                    <a:lnTo>
                      <a:pt x="230772" y="48894"/>
                    </a:lnTo>
                    <a:cubicBezTo>
                      <a:pt x="232562" y="50685"/>
                      <a:pt x="233563" y="53095"/>
                      <a:pt x="233563" y="55628"/>
                    </a:cubicBezTo>
                    <a:cubicBezTo>
                      <a:pt x="233563" y="58153"/>
                      <a:pt x="232562" y="60581"/>
                      <a:pt x="230772" y="62363"/>
                    </a:cubicBezTo>
                    <a:lnTo>
                      <a:pt x="62389" y="230746"/>
                    </a:lnTo>
                    <a:cubicBezTo>
                      <a:pt x="60531" y="232603"/>
                      <a:pt x="58093" y="233536"/>
                      <a:pt x="55655" y="233536"/>
                    </a:cubicBezTo>
                    <a:close/>
                    <a:moveTo>
                      <a:pt x="22993" y="177910"/>
                    </a:moveTo>
                    <a:lnTo>
                      <a:pt x="55655" y="210543"/>
                    </a:lnTo>
                    <a:lnTo>
                      <a:pt x="210569" y="55628"/>
                    </a:lnTo>
                    <a:lnTo>
                      <a:pt x="177908" y="22996"/>
                    </a:lnTo>
                    <a:lnTo>
                      <a:pt x="22993" y="177910"/>
                    </a:lnTo>
                    <a:close/>
                  </a:path>
                </a:pathLst>
              </a:custGeom>
              <a:grpFill/>
              <a:ln w="9525" cap="flat">
                <a:noFill/>
                <a:prstDash val="solid"/>
                <a:miter/>
              </a:ln>
            </p:spPr>
            <p:txBody>
              <a:bodyPr rtlCol="0" anchor="ctr"/>
              <a:lstStyle/>
              <a:p>
                <a:endParaRPr lang="en-ID"/>
              </a:p>
            </p:txBody>
          </p:sp>
          <p:grpSp>
            <p:nvGrpSpPr>
              <p:cNvPr id="105" name="Graphic 5">
                <a:extLst>
                  <a:ext uri="{FF2B5EF4-FFF2-40B4-BE49-F238E27FC236}">
                    <a16:creationId xmlns:a16="http://schemas.microsoft.com/office/drawing/2014/main" id="{E8297B98-7938-4762-B261-01E78CDA6B8C}"/>
                  </a:ext>
                </a:extLst>
              </p:cNvPr>
              <p:cNvGrpSpPr/>
              <p:nvPr/>
            </p:nvGrpSpPr>
            <p:grpSpPr>
              <a:xfrm>
                <a:off x="6810802" y="2028213"/>
                <a:ext cx="431551" cy="451744"/>
                <a:chOff x="6810802" y="2028213"/>
                <a:chExt cx="431551" cy="451744"/>
              </a:xfrm>
              <a:grpFill/>
            </p:grpSpPr>
            <p:sp>
              <p:nvSpPr>
                <p:cNvPr id="122" name="Freeform: Shape 121">
                  <a:extLst>
                    <a:ext uri="{FF2B5EF4-FFF2-40B4-BE49-F238E27FC236}">
                      <a16:creationId xmlns:a16="http://schemas.microsoft.com/office/drawing/2014/main" id="{272923E3-8BF4-4845-96A8-77D5D417CF46}"/>
                    </a:ext>
                  </a:extLst>
                </p:cNvPr>
                <p:cNvSpPr/>
                <p:nvPr/>
              </p:nvSpPr>
              <p:spPr>
                <a:xfrm>
                  <a:off x="6844480" y="2176416"/>
                  <a:ext cx="59456" cy="126776"/>
                </a:xfrm>
                <a:custGeom>
                  <a:avLst/>
                  <a:gdLst>
                    <a:gd name="connsiteX0" fmla="*/ 49926 w 59456"/>
                    <a:gd name="connsiteY0" fmla="*/ 126777 h 126776"/>
                    <a:gd name="connsiteX1" fmla="*/ 41001 w 59456"/>
                    <a:gd name="connsiteY1" fmla="*/ 120605 h 126776"/>
                    <a:gd name="connsiteX2" fmla="*/ 606 w 59456"/>
                    <a:gd name="connsiteY2" fmla="*/ 12867 h 126776"/>
                    <a:gd name="connsiteX3" fmla="*/ 6178 w 59456"/>
                    <a:gd name="connsiteY3" fmla="*/ 599 h 126776"/>
                    <a:gd name="connsiteX4" fmla="*/ 18446 w 59456"/>
                    <a:gd name="connsiteY4" fmla="*/ 6171 h 126776"/>
                    <a:gd name="connsiteX5" fmla="*/ 58851 w 59456"/>
                    <a:gd name="connsiteY5" fmla="*/ 113908 h 126776"/>
                    <a:gd name="connsiteX6" fmla="*/ 53279 w 59456"/>
                    <a:gd name="connsiteY6" fmla="*/ 126177 h 126776"/>
                    <a:gd name="connsiteX7" fmla="*/ 49926 w 59456"/>
                    <a:gd name="connsiteY7" fmla="*/ 126777 h 12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456" h="126776">
                      <a:moveTo>
                        <a:pt x="49926" y="126777"/>
                      </a:moveTo>
                      <a:cubicBezTo>
                        <a:pt x="46078" y="126777"/>
                        <a:pt x="42439" y="124424"/>
                        <a:pt x="41001" y="120605"/>
                      </a:cubicBezTo>
                      <a:lnTo>
                        <a:pt x="606" y="12867"/>
                      </a:lnTo>
                      <a:cubicBezTo>
                        <a:pt x="-1233" y="7933"/>
                        <a:pt x="1253" y="2447"/>
                        <a:pt x="6178" y="599"/>
                      </a:cubicBezTo>
                      <a:cubicBezTo>
                        <a:pt x="11121" y="-1220"/>
                        <a:pt x="16608" y="1237"/>
                        <a:pt x="18446" y="6171"/>
                      </a:cubicBezTo>
                      <a:lnTo>
                        <a:pt x="58851" y="113908"/>
                      </a:lnTo>
                      <a:cubicBezTo>
                        <a:pt x="60689" y="118842"/>
                        <a:pt x="58203" y="124329"/>
                        <a:pt x="53279" y="126177"/>
                      </a:cubicBezTo>
                      <a:cubicBezTo>
                        <a:pt x="52174" y="126586"/>
                        <a:pt x="51040" y="126777"/>
                        <a:pt x="49926" y="126777"/>
                      </a:cubicBezTo>
                      <a:close/>
                    </a:path>
                  </a:pathLst>
                </a:custGeom>
                <a:grpFill/>
                <a:ln w="9525" cap="flat">
                  <a:noFill/>
                  <a:prstDash val="solid"/>
                  <a:miter/>
                </a:ln>
              </p:spPr>
              <p:txBody>
                <a:bodyPr rtlCol="0" anchor="ctr"/>
                <a:lstStyle/>
                <a:p>
                  <a:endParaRPr lang="en-ID"/>
                </a:p>
              </p:txBody>
            </p:sp>
            <p:sp>
              <p:nvSpPr>
                <p:cNvPr id="123" name="Freeform: Shape 122">
                  <a:extLst>
                    <a:ext uri="{FF2B5EF4-FFF2-40B4-BE49-F238E27FC236}">
                      <a16:creationId xmlns:a16="http://schemas.microsoft.com/office/drawing/2014/main" id="{8F6292FF-A235-4AF8-ACA8-14960D103311}"/>
                    </a:ext>
                  </a:extLst>
                </p:cNvPr>
                <p:cNvSpPr/>
                <p:nvPr/>
              </p:nvSpPr>
              <p:spPr>
                <a:xfrm>
                  <a:off x="6958959" y="2061892"/>
                  <a:ext cx="106617" cy="39247"/>
                </a:xfrm>
                <a:custGeom>
                  <a:avLst/>
                  <a:gdLst>
                    <a:gd name="connsiteX0" fmla="*/ 97105 w 106617"/>
                    <a:gd name="connsiteY0" fmla="*/ 39247 h 39247"/>
                    <a:gd name="connsiteX1" fmla="*/ 94952 w 106617"/>
                    <a:gd name="connsiteY1" fmla="*/ 39009 h 39247"/>
                    <a:gd name="connsiteX2" fmla="*/ 7389 w 106617"/>
                    <a:gd name="connsiteY2" fmla="*/ 18806 h 39247"/>
                    <a:gd name="connsiteX3" fmla="*/ 245 w 106617"/>
                    <a:gd name="connsiteY3" fmla="*/ 7386 h 39247"/>
                    <a:gd name="connsiteX4" fmla="*/ 11666 w 106617"/>
                    <a:gd name="connsiteY4" fmla="*/ 242 h 39247"/>
                    <a:gd name="connsiteX5" fmla="*/ 99229 w 106617"/>
                    <a:gd name="connsiteY5" fmla="*/ 20445 h 39247"/>
                    <a:gd name="connsiteX6" fmla="*/ 106373 w 106617"/>
                    <a:gd name="connsiteY6" fmla="*/ 31865 h 39247"/>
                    <a:gd name="connsiteX7" fmla="*/ 97105 w 106617"/>
                    <a:gd name="connsiteY7" fmla="*/ 39247 h 3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17" h="39247">
                      <a:moveTo>
                        <a:pt x="97105" y="39247"/>
                      </a:moveTo>
                      <a:cubicBezTo>
                        <a:pt x="96400" y="39247"/>
                        <a:pt x="95676" y="39171"/>
                        <a:pt x="94952" y="39009"/>
                      </a:cubicBezTo>
                      <a:lnTo>
                        <a:pt x="7389" y="18806"/>
                      </a:lnTo>
                      <a:cubicBezTo>
                        <a:pt x="2264" y="17625"/>
                        <a:pt x="-936" y="12510"/>
                        <a:pt x="245" y="7386"/>
                      </a:cubicBezTo>
                      <a:cubicBezTo>
                        <a:pt x="1426" y="2262"/>
                        <a:pt x="6560" y="-929"/>
                        <a:pt x="11666" y="242"/>
                      </a:cubicBezTo>
                      <a:lnTo>
                        <a:pt x="99229" y="20445"/>
                      </a:lnTo>
                      <a:cubicBezTo>
                        <a:pt x="104353" y="21626"/>
                        <a:pt x="107554" y="26741"/>
                        <a:pt x="106373" y="31865"/>
                      </a:cubicBezTo>
                      <a:cubicBezTo>
                        <a:pt x="105363" y="36275"/>
                        <a:pt x="101439" y="39247"/>
                        <a:pt x="97105" y="39247"/>
                      </a:cubicBezTo>
                      <a:close/>
                    </a:path>
                  </a:pathLst>
                </a:custGeom>
                <a:grpFill/>
                <a:ln w="9525" cap="flat">
                  <a:noFill/>
                  <a:prstDash val="solid"/>
                  <a:miter/>
                </a:ln>
              </p:spPr>
              <p:txBody>
                <a:bodyPr rtlCol="0" anchor="ctr"/>
                <a:lstStyle/>
                <a:p>
                  <a:endParaRPr lang="en-ID"/>
                </a:p>
              </p:txBody>
            </p:sp>
            <p:grpSp>
              <p:nvGrpSpPr>
                <p:cNvPr id="124" name="Graphic 5">
                  <a:extLst>
                    <a:ext uri="{FF2B5EF4-FFF2-40B4-BE49-F238E27FC236}">
                      <a16:creationId xmlns:a16="http://schemas.microsoft.com/office/drawing/2014/main" id="{E3E5E82C-7D70-4730-B47A-F5835516A565}"/>
                    </a:ext>
                  </a:extLst>
                </p:cNvPr>
                <p:cNvGrpSpPr/>
                <p:nvPr/>
              </p:nvGrpSpPr>
              <p:grpSpPr>
                <a:xfrm>
                  <a:off x="6831005" y="2048416"/>
                  <a:ext cx="411349" cy="431542"/>
                  <a:chOff x="6831005" y="2048416"/>
                  <a:chExt cx="411349" cy="431542"/>
                </a:xfrm>
                <a:grpFill/>
              </p:grpSpPr>
              <p:sp>
                <p:nvSpPr>
                  <p:cNvPr id="127" name="Freeform: Shape 126">
                    <a:extLst>
                      <a:ext uri="{FF2B5EF4-FFF2-40B4-BE49-F238E27FC236}">
                        <a16:creationId xmlns:a16="http://schemas.microsoft.com/office/drawing/2014/main" id="{54AF7786-5744-480F-9C15-2F08E3BF0556}"/>
                      </a:ext>
                    </a:extLst>
                  </p:cNvPr>
                  <p:cNvSpPr/>
                  <p:nvPr/>
                </p:nvSpPr>
                <p:spPr>
                  <a:xfrm>
                    <a:off x="7167790" y="2284179"/>
                    <a:ext cx="74564" cy="74564"/>
                  </a:xfrm>
                  <a:custGeom>
                    <a:avLst/>
                    <a:gdLst>
                      <a:gd name="connsiteX0" fmla="*/ 36455 w 74564"/>
                      <a:gd name="connsiteY0" fmla="*/ 74564 h 74564"/>
                      <a:gd name="connsiteX1" fmla="*/ 9518 w 74564"/>
                      <a:gd name="connsiteY1" fmla="*/ 63391 h 74564"/>
                      <a:gd name="connsiteX2" fmla="*/ 2793 w 74564"/>
                      <a:gd name="connsiteY2" fmla="*/ 56667 h 74564"/>
                      <a:gd name="connsiteX3" fmla="*/ 2793 w 74564"/>
                      <a:gd name="connsiteY3" fmla="*/ 43198 h 74564"/>
                      <a:gd name="connsiteX4" fmla="*/ 16262 w 74564"/>
                      <a:gd name="connsiteY4" fmla="*/ 43198 h 74564"/>
                      <a:gd name="connsiteX5" fmla="*/ 22996 w 74564"/>
                      <a:gd name="connsiteY5" fmla="*/ 49932 h 74564"/>
                      <a:gd name="connsiteX6" fmla="*/ 49932 w 74564"/>
                      <a:gd name="connsiteY6" fmla="*/ 49932 h 74564"/>
                      <a:gd name="connsiteX7" fmla="*/ 55514 w 74564"/>
                      <a:gd name="connsiteY7" fmla="*/ 36474 h 74564"/>
                      <a:gd name="connsiteX8" fmla="*/ 49932 w 74564"/>
                      <a:gd name="connsiteY8" fmla="*/ 22996 h 74564"/>
                      <a:gd name="connsiteX9" fmla="*/ 43198 w 74564"/>
                      <a:gd name="connsiteY9" fmla="*/ 16262 h 74564"/>
                      <a:gd name="connsiteX10" fmla="*/ 43198 w 74564"/>
                      <a:gd name="connsiteY10" fmla="*/ 2793 h 74564"/>
                      <a:gd name="connsiteX11" fmla="*/ 56667 w 74564"/>
                      <a:gd name="connsiteY11" fmla="*/ 2793 h 74564"/>
                      <a:gd name="connsiteX12" fmla="*/ 63401 w 74564"/>
                      <a:gd name="connsiteY12" fmla="*/ 9527 h 74564"/>
                      <a:gd name="connsiteX13" fmla="*/ 74564 w 74564"/>
                      <a:gd name="connsiteY13" fmla="*/ 36474 h 74564"/>
                      <a:gd name="connsiteX14" fmla="*/ 63391 w 74564"/>
                      <a:gd name="connsiteY14" fmla="*/ 63410 h 74564"/>
                      <a:gd name="connsiteX15" fmla="*/ 36455 w 74564"/>
                      <a:gd name="connsiteY15" fmla="*/ 74564 h 7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564" h="74564">
                        <a:moveTo>
                          <a:pt x="36455" y="74564"/>
                        </a:moveTo>
                        <a:cubicBezTo>
                          <a:pt x="26282" y="74564"/>
                          <a:pt x="16709" y="70602"/>
                          <a:pt x="9518" y="63391"/>
                        </a:cubicBezTo>
                        <a:lnTo>
                          <a:pt x="2793" y="56667"/>
                        </a:lnTo>
                        <a:cubicBezTo>
                          <a:pt x="-931" y="52942"/>
                          <a:pt x="-931" y="46923"/>
                          <a:pt x="2793" y="43198"/>
                        </a:cubicBezTo>
                        <a:cubicBezTo>
                          <a:pt x="6517" y="39474"/>
                          <a:pt x="12537" y="39474"/>
                          <a:pt x="16262" y="43198"/>
                        </a:cubicBezTo>
                        <a:lnTo>
                          <a:pt x="22996" y="49932"/>
                        </a:lnTo>
                        <a:cubicBezTo>
                          <a:pt x="30197" y="57133"/>
                          <a:pt x="42732" y="57133"/>
                          <a:pt x="49932" y="49932"/>
                        </a:cubicBezTo>
                        <a:cubicBezTo>
                          <a:pt x="53533" y="46332"/>
                          <a:pt x="55514" y="41560"/>
                          <a:pt x="55514" y="36474"/>
                        </a:cubicBezTo>
                        <a:cubicBezTo>
                          <a:pt x="55514" y="31387"/>
                          <a:pt x="53533" y="26596"/>
                          <a:pt x="49932" y="22996"/>
                        </a:cubicBezTo>
                        <a:lnTo>
                          <a:pt x="43198" y="16262"/>
                        </a:lnTo>
                        <a:cubicBezTo>
                          <a:pt x="39474" y="12537"/>
                          <a:pt x="39474" y="6517"/>
                          <a:pt x="43198" y="2793"/>
                        </a:cubicBezTo>
                        <a:cubicBezTo>
                          <a:pt x="46923" y="-931"/>
                          <a:pt x="52942" y="-931"/>
                          <a:pt x="56667" y="2793"/>
                        </a:cubicBezTo>
                        <a:lnTo>
                          <a:pt x="63401" y="9527"/>
                        </a:lnTo>
                        <a:cubicBezTo>
                          <a:pt x="70602" y="16728"/>
                          <a:pt x="74564" y="26291"/>
                          <a:pt x="74564" y="36474"/>
                        </a:cubicBezTo>
                        <a:cubicBezTo>
                          <a:pt x="74564" y="46646"/>
                          <a:pt x="70602" y="56219"/>
                          <a:pt x="63391" y="63410"/>
                        </a:cubicBezTo>
                        <a:cubicBezTo>
                          <a:pt x="56200" y="70602"/>
                          <a:pt x="46637" y="74564"/>
                          <a:pt x="36455" y="74564"/>
                        </a:cubicBezTo>
                        <a:close/>
                      </a:path>
                    </a:pathLst>
                  </a:custGeom>
                  <a:grpFill/>
                  <a:ln w="9525" cap="flat">
                    <a:noFill/>
                    <a:prstDash val="solid"/>
                    <a:miter/>
                  </a:ln>
                </p:spPr>
                <p:txBody>
                  <a:bodyPr rtlCol="0" anchor="ctr"/>
                  <a:lstStyle/>
                  <a:p>
                    <a:endParaRPr lang="en-ID"/>
                  </a:p>
                </p:txBody>
              </p:sp>
              <p:sp>
                <p:nvSpPr>
                  <p:cNvPr id="128" name="Freeform: Shape 127">
                    <a:extLst>
                      <a:ext uri="{FF2B5EF4-FFF2-40B4-BE49-F238E27FC236}">
                        <a16:creationId xmlns:a16="http://schemas.microsoft.com/office/drawing/2014/main" id="{F328264E-378D-428A-B247-9B4E992D5D54}"/>
                      </a:ext>
                    </a:extLst>
                  </p:cNvPr>
                  <p:cNvSpPr/>
                  <p:nvPr/>
                </p:nvSpPr>
                <p:spPr>
                  <a:xfrm>
                    <a:off x="7127375" y="2324584"/>
                    <a:ext cx="74537" cy="74573"/>
                  </a:xfrm>
                  <a:custGeom>
                    <a:avLst/>
                    <a:gdLst>
                      <a:gd name="connsiteX0" fmla="*/ 36464 w 74537"/>
                      <a:gd name="connsiteY0" fmla="*/ 74574 h 74573"/>
                      <a:gd name="connsiteX1" fmla="*/ 36445 w 74537"/>
                      <a:gd name="connsiteY1" fmla="*/ 74574 h 74573"/>
                      <a:gd name="connsiteX2" fmla="*/ 9518 w 74537"/>
                      <a:gd name="connsiteY2" fmla="*/ 63391 h 74573"/>
                      <a:gd name="connsiteX3" fmla="*/ 2793 w 74537"/>
                      <a:gd name="connsiteY3" fmla="*/ 56667 h 74573"/>
                      <a:gd name="connsiteX4" fmla="*/ 2793 w 74537"/>
                      <a:gd name="connsiteY4" fmla="*/ 43198 h 74573"/>
                      <a:gd name="connsiteX5" fmla="*/ 16262 w 74537"/>
                      <a:gd name="connsiteY5" fmla="*/ 43198 h 74573"/>
                      <a:gd name="connsiteX6" fmla="*/ 22996 w 74537"/>
                      <a:gd name="connsiteY6" fmla="*/ 49932 h 74573"/>
                      <a:gd name="connsiteX7" fmla="*/ 36455 w 74537"/>
                      <a:gd name="connsiteY7" fmla="*/ 55524 h 74573"/>
                      <a:gd name="connsiteX8" fmla="*/ 36455 w 74537"/>
                      <a:gd name="connsiteY8" fmla="*/ 55524 h 74573"/>
                      <a:gd name="connsiteX9" fmla="*/ 49932 w 74537"/>
                      <a:gd name="connsiteY9" fmla="*/ 49932 h 74573"/>
                      <a:gd name="connsiteX10" fmla="*/ 49923 w 74537"/>
                      <a:gd name="connsiteY10" fmla="*/ 22986 h 74573"/>
                      <a:gd name="connsiteX11" fmla="*/ 43198 w 74537"/>
                      <a:gd name="connsiteY11" fmla="*/ 16262 h 74573"/>
                      <a:gd name="connsiteX12" fmla="*/ 43198 w 74537"/>
                      <a:gd name="connsiteY12" fmla="*/ 2793 h 74573"/>
                      <a:gd name="connsiteX13" fmla="*/ 56667 w 74537"/>
                      <a:gd name="connsiteY13" fmla="*/ 2793 h 74573"/>
                      <a:gd name="connsiteX14" fmla="*/ 63401 w 74537"/>
                      <a:gd name="connsiteY14" fmla="*/ 9527 h 74573"/>
                      <a:gd name="connsiteX15" fmla="*/ 63401 w 74537"/>
                      <a:gd name="connsiteY15" fmla="*/ 63401 h 74573"/>
                      <a:gd name="connsiteX16" fmla="*/ 36464 w 74537"/>
                      <a:gd name="connsiteY16" fmla="*/ 74574 h 7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537" h="74573">
                        <a:moveTo>
                          <a:pt x="36464" y="74574"/>
                        </a:moveTo>
                        <a:cubicBezTo>
                          <a:pt x="36455" y="74574"/>
                          <a:pt x="36455" y="74574"/>
                          <a:pt x="36445" y="74574"/>
                        </a:cubicBezTo>
                        <a:cubicBezTo>
                          <a:pt x="26272" y="74564"/>
                          <a:pt x="16709" y="70602"/>
                          <a:pt x="9518" y="63391"/>
                        </a:cubicBezTo>
                        <a:lnTo>
                          <a:pt x="2793" y="56667"/>
                        </a:lnTo>
                        <a:cubicBezTo>
                          <a:pt x="-931" y="52942"/>
                          <a:pt x="-931" y="46923"/>
                          <a:pt x="2793" y="43198"/>
                        </a:cubicBezTo>
                        <a:cubicBezTo>
                          <a:pt x="6517" y="39474"/>
                          <a:pt x="12537" y="39474"/>
                          <a:pt x="16262" y="43198"/>
                        </a:cubicBezTo>
                        <a:lnTo>
                          <a:pt x="22996" y="49932"/>
                        </a:lnTo>
                        <a:cubicBezTo>
                          <a:pt x="26596" y="53533"/>
                          <a:pt x="31378" y="55524"/>
                          <a:pt x="36455" y="55524"/>
                        </a:cubicBezTo>
                        <a:lnTo>
                          <a:pt x="36455" y="55524"/>
                        </a:lnTo>
                        <a:cubicBezTo>
                          <a:pt x="41541" y="55524"/>
                          <a:pt x="46322" y="53533"/>
                          <a:pt x="49932" y="49932"/>
                        </a:cubicBezTo>
                        <a:cubicBezTo>
                          <a:pt x="57352" y="42512"/>
                          <a:pt x="57343" y="30425"/>
                          <a:pt x="49923" y="22986"/>
                        </a:cubicBezTo>
                        <a:lnTo>
                          <a:pt x="43198" y="16262"/>
                        </a:lnTo>
                        <a:cubicBezTo>
                          <a:pt x="39474" y="12537"/>
                          <a:pt x="39474" y="6517"/>
                          <a:pt x="43198" y="2793"/>
                        </a:cubicBezTo>
                        <a:cubicBezTo>
                          <a:pt x="46923" y="-931"/>
                          <a:pt x="52942" y="-931"/>
                          <a:pt x="56667" y="2793"/>
                        </a:cubicBezTo>
                        <a:lnTo>
                          <a:pt x="63401" y="9527"/>
                        </a:lnTo>
                        <a:cubicBezTo>
                          <a:pt x="78250" y="24396"/>
                          <a:pt x="78250" y="48570"/>
                          <a:pt x="63401" y="63401"/>
                        </a:cubicBezTo>
                        <a:cubicBezTo>
                          <a:pt x="56209" y="70611"/>
                          <a:pt x="46637" y="74574"/>
                          <a:pt x="36464" y="74574"/>
                        </a:cubicBezTo>
                        <a:close/>
                      </a:path>
                    </a:pathLst>
                  </a:custGeom>
                  <a:grpFill/>
                  <a:ln w="9525" cap="flat">
                    <a:noFill/>
                    <a:prstDash val="solid"/>
                    <a:miter/>
                  </a:ln>
                </p:spPr>
                <p:txBody>
                  <a:bodyPr rtlCol="0" anchor="ctr"/>
                  <a:lstStyle/>
                  <a:p>
                    <a:endParaRPr lang="en-ID"/>
                  </a:p>
                </p:txBody>
              </p:sp>
              <p:sp>
                <p:nvSpPr>
                  <p:cNvPr id="129" name="Freeform: Shape 128">
                    <a:extLst>
                      <a:ext uri="{FF2B5EF4-FFF2-40B4-BE49-F238E27FC236}">
                        <a16:creationId xmlns:a16="http://schemas.microsoft.com/office/drawing/2014/main" id="{761AD077-EF55-4FE5-832B-189320940DB6}"/>
                      </a:ext>
                    </a:extLst>
                  </p:cNvPr>
                  <p:cNvSpPr/>
                  <p:nvPr/>
                </p:nvSpPr>
                <p:spPr>
                  <a:xfrm>
                    <a:off x="7086951" y="2364998"/>
                    <a:ext cx="74550" cy="74545"/>
                  </a:xfrm>
                  <a:custGeom>
                    <a:avLst/>
                    <a:gdLst>
                      <a:gd name="connsiteX0" fmla="*/ 36474 w 74550"/>
                      <a:gd name="connsiteY0" fmla="*/ 74545 h 74545"/>
                      <a:gd name="connsiteX1" fmla="*/ 9537 w 74550"/>
                      <a:gd name="connsiteY1" fmla="*/ 63429 h 74545"/>
                      <a:gd name="connsiteX2" fmla="*/ 2793 w 74550"/>
                      <a:gd name="connsiteY2" fmla="*/ 56686 h 74545"/>
                      <a:gd name="connsiteX3" fmla="*/ 2793 w 74550"/>
                      <a:gd name="connsiteY3" fmla="*/ 43217 h 74545"/>
                      <a:gd name="connsiteX4" fmla="*/ 16262 w 74550"/>
                      <a:gd name="connsiteY4" fmla="*/ 43217 h 74545"/>
                      <a:gd name="connsiteX5" fmla="*/ 22996 w 74550"/>
                      <a:gd name="connsiteY5" fmla="*/ 49952 h 74545"/>
                      <a:gd name="connsiteX6" fmla="*/ 49961 w 74550"/>
                      <a:gd name="connsiteY6" fmla="*/ 49942 h 74545"/>
                      <a:gd name="connsiteX7" fmla="*/ 49942 w 74550"/>
                      <a:gd name="connsiteY7" fmla="*/ 22986 h 74545"/>
                      <a:gd name="connsiteX8" fmla="*/ 43217 w 74550"/>
                      <a:gd name="connsiteY8" fmla="*/ 16262 h 74545"/>
                      <a:gd name="connsiteX9" fmla="*/ 43217 w 74550"/>
                      <a:gd name="connsiteY9" fmla="*/ 2793 h 74545"/>
                      <a:gd name="connsiteX10" fmla="*/ 56686 w 74550"/>
                      <a:gd name="connsiteY10" fmla="*/ 2793 h 74545"/>
                      <a:gd name="connsiteX11" fmla="*/ 63420 w 74550"/>
                      <a:gd name="connsiteY11" fmla="*/ 9527 h 74545"/>
                      <a:gd name="connsiteX12" fmla="*/ 63429 w 74550"/>
                      <a:gd name="connsiteY12" fmla="*/ 63410 h 74545"/>
                      <a:gd name="connsiteX13" fmla="*/ 36474 w 74550"/>
                      <a:gd name="connsiteY13" fmla="*/ 74545 h 7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550" h="74545">
                        <a:moveTo>
                          <a:pt x="36474" y="74545"/>
                        </a:moveTo>
                        <a:cubicBezTo>
                          <a:pt x="26720" y="74545"/>
                          <a:pt x="16957" y="70840"/>
                          <a:pt x="9537" y="63429"/>
                        </a:cubicBezTo>
                        <a:lnTo>
                          <a:pt x="2793" y="56686"/>
                        </a:lnTo>
                        <a:cubicBezTo>
                          <a:pt x="-931" y="52961"/>
                          <a:pt x="-931" y="46942"/>
                          <a:pt x="2793" y="43217"/>
                        </a:cubicBezTo>
                        <a:cubicBezTo>
                          <a:pt x="6517" y="39493"/>
                          <a:pt x="12537" y="39493"/>
                          <a:pt x="16262" y="43217"/>
                        </a:cubicBezTo>
                        <a:lnTo>
                          <a:pt x="22996" y="49952"/>
                        </a:lnTo>
                        <a:cubicBezTo>
                          <a:pt x="30416" y="57352"/>
                          <a:pt x="42522" y="57362"/>
                          <a:pt x="49961" y="49942"/>
                        </a:cubicBezTo>
                        <a:cubicBezTo>
                          <a:pt x="57362" y="42522"/>
                          <a:pt x="57362" y="30425"/>
                          <a:pt x="49942" y="22986"/>
                        </a:cubicBezTo>
                        <a:lnTo>
                          <a:pt x="43217" y="16262"/>
                        </a:lnTo>
                        <a:cubicBezTo>
                          <a:pt x="39493" y="12537"/>
                          <a:pt x="39493" y="6517"/>
                          <a:pt x="43217" y="2793"/>
                        </a:cubicBezTo>
                        <a:cubicBezTo>
                          <a:pt x="46942" y="-931"/>
                          <a:pt x="52961" y="-931"/>
                          <a:pt x="56686" y="2793"/>
                        </a:cubicBezTo>
                        <a:lnTo>
                          <a:pt x="63420" y="9527"/>
                        </a:lnTo>
                        <a:cubicBezTo>
                          <a:pt x="78260" y="24396"/>
                          <a:pt x="78260" y="48561"/>
                          <a:pt x="63429" y="63410"/>
                        </a:cubicBezTo>
                        <a:cubicBezTo>
                          <a:pt x="55990" y="70830"/>
                          <a:pt x="46237" y="74545"/>
                          <a:pt x="36474" y="74545"/>
                        </a:cubicBezTo>
                        <a:close/>
                      </a:path>
                    </a:pathLst>
                  </a:custGeom>
                  <a:grpFill/>
                  <a:ln w="9525" cap="flat">
                    <a:noFill/>
                    <a:prstDash val="solid"/>
                    <a:miter/>
                  </a:ln>
                </p:spPr>
                <p:txBody>
                  <a:bodyPr rtlCol="0" anchor="ctr"/>
                  <a:lstStyle/>
                  <a:p>
                    <a:endParaRPr lang="en-ID"/>
                  </a:p>
                </p:txBody>
              </p:sp>
              <p:sp>
                <p:nvSpPr>
                  <p:cNvPr id="130" name="Freeform: Shape 129">
                    <a:extLst>
                      <a:ext uri="{FF2B5EF4-FFF2-40B4-BE49-F238E27FC236}">
                        <a16:creationId xmlns:a16="http://schemas.microsoft.com/office/drawing/2014/main" id="{8793CEB3-33D1-4AF5-90F6-155EB3E1EA64}"/>
                      </a:ext>
                    </a:extLst>
                  </p:cNvPr>
                  <p:cNvSpPr/>
                  <p:nvPr/>
                </p:nvSpPr>
                <p:spPr>
                  <a:xfrm>
                    <a:off x="7046546" y="2405422"/>
                    <a:ext cx="74564" cy="74535"/>
                  </a:xfrm>
                  <a:custGeom>
                    <a:avLst/>
                    <a:gdLst>
                      <a:gd name="connsiteX0" fmla="*/ 36474 w 74564"/>
                      <a:gd name="connsiteY0" fmla="*/ 74536 h 74535"/>
                      <a:gd name="connsiteX1" fmla="*/ 9537 w 74564"/>
                      <a:gd name="connsiteY1" fmla="*/ 63410 h 74535"/>
                      <a:gd name="connsiteX2" fmla="*/ 2793 w 74564"/>
                      <a:gd name="connsiteY2" fmla="*/ 56667 h 74535"/>
                      <a:gd name="connsiteX3" fmla="*/ 2793 w 74564"/>
                      <a:gd name="connsiteY3" fmla="*/ 43198 h 74535"/>
                      <a:gd name="connsiteX4" fmla="*/ 16262 w 74564"/>
                      <a:gd name="connsiteY4" fmla="*/ 43198 h 74535"/>
                      <a:gd name="connsiteX5" fmla="*/ 22996 w 74564"/>
                      <a:gd name="connsiteY5" fmla="*/ 49932 h 74535"/>
                      <a:gd name="connsiteX6" fmla="*/ 49932 w 74564"/>
                      <a:gd name="connsiteY6" fmla="*/ 49932 h 74535"/>
                      <a:gd name="connsiteX7" fmla="*/ 55514 w 74564"/>
                      <a:gd name="connsiteY7" fmla="*/ 36455 h 74535"/>
                      <a:gd name="connsiteX8" fmla="*/ 49942 w 74564"/>
                      <a:gd name="connsiteY8" fmla="*/ 23005 h 74535"/>
                      <a:gd name="connsiteX9" fmla="*/ 43198 w 74564"/>
                      <a:gd name="connsiteY9" fmla="*/ 16262 h 74535"/>
                      <a:gd name="connsiteX10" fmla="*/ 43198 w 74564"/>
                      <a:gd name="connsiteY10" fmla="*/ 2793 h 74535"/>
                      <a:gd name="connsiteX11" fmla="*/ 56667 w 74564"/>
                      <a:gd name="connsiteY11" fmla="*/ 2793 h 74535"/>
                      <a:gd name="connsiteX12" fmla="*/ 63401 w 74564"/>
                      <a:gd name="connsiteY12" fmla="*/ 9527 h 74535"/>
                      <a:gd name="connsiteX13" fmla="*/ 74564 w 74564"/>
                      <a:gd name="connsiteY13" fmla="*/ 36455 h 74535"/>
                      <a:gd name="connsiteX14" fmla="*/ 63401 w 74564"/>
                      <a:gd name="connsiteY14" fmla="*/ 63401 h 74535"/>
                      <a:gd name="connsiteX15" fmla="*/ 36474 w 74564"/>
                      <a:gd name="connsiteY15" fmla="*/ 74536 h 7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564" h="74535">
                        <a:moveTo>
                          <a:pt x="36474" y="74536"/>
                        </a:moveTo>
                        <a:cubicBezTo>
                          <a:pt x="26720" y="74536"/>
                          <a:pt x="16957" y="70821"/>
                          <a:pt x="9537" y="63410"/>
                        </a:cubicBezTo>
                        <a:lnTo>
                          <a:pt x="2793" y="56667"/>
                        </a:lnTo>
                        <a:cubicBezTo>
                          <a:pt x="-931" y="52942"/>
                          <a:pt x="-931" y="46923"/>
                          <a:pt x="2793" y="43198"/>
                        </a:cubicBezTo>
                        <a:cubicBezTo>
                          <a:pt x="6517" y="39474"/>
                          <a:pt x="12537" y="39474"/>
                          <a:pt x="16262" y="43198"/>
                        </a:cubicBezTo>
                        <a:lnTo>
                          <a:pt x="22996" y="49932"/>
                        </a:lnTo>
                        <a:cubicBezTo>
                          <a:pt x="30406" y="57343"/>
                          <a:pt x="42503" y="57352"/>
                          <a:pt x="49932" y="49932"/>
                        </a:cubicBezTo>
                        <a:cubicBezTo>
                          <a:pt x="53533" y="46332"/>
                          <a:pt x="55514" y="41541"/>
                          <a:pt x="55514" y="36455"/>
                        </a:cubicBezTo>
                        <a:cubicBezTo>
                          <a:pt x="55514" y="31368"/>
                          <a:pt x="53533" y="26596"/>
                          <a:pt x="49942" y="23005"/>
                        </a:cubicBezTo>
                        <a:lnTo>
                          <a:pt x="43198" y="16262"/>
                        </a:lnTo>
                        <a:cubicBezTo>
                          <a:pt x="39474" y="12537"/>
                          <a:pt x="39474" y="6517"/>
                          <a:pt x="43198" y="2793"/>
                        </a:cubicBezTo>
                        <a:cubicBezTo>
                          <a:pt x="46923" y="-931"/>
                          <a:pt x="52942" y="-931"/>
                          <a:pt x="56667" y="2793"/>
                        </a:cubicBezTo>
                        <a:lnTo>
                          <a:pt x="63401" y="9527"/>
                        </a:lnTo>
                        <a:cubicBezTo>
                          <a:pt x="70602" y="16709"/>
                          <a:pt x="74564" y="26282"/>
                          <a:pt x="74564" y="36455"/>
                        </a:cubicBezTo>
                        <a:cubicBezTo>
                          <a:pt x="74564" y="46637"/>
                          <a:pt x="70602" y="56200"/>
                          <a:pt x="63401" y="63401"/>
                        </a:cubicBezTo>
                        <a:cubicBezTo>
                          <a:pt x="55981" y="70821"/>
                          <a:pt x="46227" y="74536"/>
                          <a:pt x="36474" y="74536"/>
                        </a:cubicBezTo>
                        <a:close/>
                      </a:path>
                    </a:pathLst>
                  </a:custGeom>
                  <a:grpFill/>
                  <a:ln w="9525" cap="flat">
                    <a:noFill/>
                    <a:prstDash val="solid"/>
                    <a:miter/>
                  </a:ln>
                </p:spPr>
                <p:txBody>
                  <a:bodyPr rtlCol="0" anchor="ctr"/>
                  <a:lstStyle/>
                  <a:p>
                    <a:endParaRPr lang="en-ID"/>
                  </a:p>
                </p:txBody>
              </p:sp>
              <p:sp>
                <p:nvSpPr>
                  <p:cNvPr id="131" name="Freeform: Shape 130">
                    <a:extLst>
                      <a:ext uri="{FF2B5EF4-FFF2-40B4-BE49-F238E27FC236}">
                        <a16:creationId xmlns:a16="http://schemas.microsoft.com/office/drawing/2014/main" id="{43CE947F-4E27-4AAD-A06E-D8387D6B0424}"/>
                      </a:ext>
                    </a:extLst>
                  </p:cNvPr>
                  <p:cNvSpPr/>
                  <p:nvPr/>
                </p:nvSpPr>
                <p:spPr>
                  <a:xfrm>
                    <a:off x="6831005" y="2048416"/>
                    <a:ext cx="160481" cy="160517"/>
                  </a:xfrm>
                  <a:custGeom>
                    <a:avLst/>
                    <a:gdLst>
                      <a:gd name="connsiteX0" fmla="*/ 9527 w 160481"/>
                      <a:gd name="connsiteY0" fmla="*/ 160518 h 160517"/>
                      <a:gd name="connsiteX1" fmla="*/ 2793 w 160481"/>
                      <a:gd name="connsiteY1" fmla="*/ 157727 h 160517"/>
                      <a:gd name="connsiteX2" fmla="*/ 2793 w 160481"/>
                      <a:gd name="connsiteY2" fmla="*/ 144259 h 160517"/>
                      <a:gd name="connsiteX3" fmla="*/ 144220 w 160481"/>
                      <a:gd name="connsiteY3" fmla="*/ 2793 h 160517"/>
                      <a:gd name="connsiteX4" fmla="*/ 157689 w 160481"/>
                      <a:gd name="connsiteY4" fmla="*/ 2793 h 160517"/>
                      <a:gd name="connsiteX5" fmla="*/ 157689 w 160481"/>
                      <a:gd name="connsiteY5" fmla="*/ 16262 h 160517"/>
                      <a:gd name="connsiteX6" fmla="*/ 16262 w 160481"/>
                      <a:gd name="connsiteY6" fmla="*/ 157727 h 160517"/>
                      <a:gd name="connsiteX7" fmla="*/ 9527 w 160481"/>
                      <a:gd name="connsiteY7" fmla="*/ 160518 h 16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481" h="160517">
                        <a:moveTo>
                          <a:pt x="9527" y="160518"/>
                        </a:moveTo>
                        <a:cubicBezTo>
                          <a:pt x="7089" y="160518"/>
                          <a:pt x="4651" y="159584"/>
                          <a:pt x="2793" y="157727"/>
                        </a:cubicBezTo>
                        <a:cubicBezTo>
                          <a:pt x="-931" y="154003"/>
                          <a:pt x="-931" y="147983"/>
                          <a:pt x="2793" y="144259"/>
                        </a:cubicBezTo>
                        <a:lnTo>
                          <a:pt x="144220" y="2793"/>
                        </a:lnTo>
                        <a:cubicBezTo>
                          <a:pt x="147945" y="-931"/>
                          <a:pt x="153964" y="-931"/>
                          <a:pt x="157689" y="2793"/>
                        </a:cubicBezTo>
                        <a:cubicBezTo>
                          <a:pt x="161413" y="6517"/>
                          <a:pt x="161413" y="12537"/>
                          <a:pt x="157689" y="16262"/>
                        </a:cubicBezTo>
                        <a:lnTo>
                          <a:pt x="16262" y="157727"/>
                        </a:lnTo>
                        <a:cubicBezTo>
                          <a:pt x="14404" y="159584"/>
                          <a:pt x="11966" y="160518"/>
                          <a:pt x="9527" y="160518"/>
                        </a:cubicBezTo>
                        <a:close/>
                      </a:path>
                    </a:pathLst>
                  </a:custGeom>
                  <a:grpFill/>
                  <a:ln w="9525" cap="flat">
                    <a:noFill/>
                    <a:prstDash val="solid"/>
                    <a:miter/>
                  </a:ln>
                </p:spPr>
                <p:txBody>
                  <a:bodyPr rtlCol="0" anchor="ctr"/>
                  <a:lstStyle/>
                  <a:p>
                    <a:endParaRPr lang="en-ID"/>
                  </a:p>
                </p:txBody>
              </p:sp>
            </p:grpSp>
            <p:sp>
              <p:nvSpPr>
                <p:cNvPr id="125" name="Freeform: Shape 124">
                  <a:extLst>
                    <a:ext uri="{FF2B5EF4-FFF2-40B4-BE49-F238E27FC236}">
                      <a16:creationId xmlns:a16="http://schemas.microsoft.com/office/drawing/2014/main" id="{E2FAAF87-DFE1-47A9-B44D-254976BD98EF}"/>
                    </a:ext>
                  </a:extLst>
                </p:cNvPr>
                <p:cNvSpPr/>
                <p:nvPr/>
              </p:nvSpPr>
              <p:spPr>
                <a:xfrm>
                  <a:off x="6952230" y="2028213"/>
                  <a:ext cx="39257" cy="39254"/>
                </a:xfrm>
                <a:custGeom>
                  <a:avLst/>
                  <a:gdLst>
                    <a:gd name="connsiteX0" fmla="*/ 29730 w 39257"/>
                    <a:gd name="connsiteY0" fmla="*/ 39255 h 39254"/>
                    <a:gd name="connsiteX1" fmla="*/ 22996 w 39257"/>
                    <a:gd name="connsiteY1" fmla="*/ 36464 h 39254"/>
                    <a:gd name="connsiteX2" fmla="*/ 2793 w 39257"/>
                    <a:gd name="connsiteY2" fmla="*/ 16262 h 39254"/>
                    <a:gd name="connsiteX3" fmla="*/ 2793 w 39257"/>
                    <a:gd name="connsiteY3" fmla="*/ 2793 h 39254"/>
                    <a:gd name="connsiteX4" fmla="*/ 16262 w 39257"/>
                    <a:gd name="connsiteY4" fmla="*/ 2793 h 39254"/>
                    <a:gd name="connsiteX5" fmla="*/ 36464 w 39257"/>
                    <a:gd name="connsiteY5" fmla="*/ 22996 h 39254"/>
                    <a:gd name="connsiteX6" fmla="*/ 36464 w 39257"/>
                    <a:gd name="connsiteY6" fmla="*/ 36464 h 39254"/>
                    <a:gd name="connsiteX7" fmla="*/ 29730 w 39257"/>
                    <a:gd name="connsiteY7" fmla="*/ 39255 h 39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257" h="39254">
                      <a:moveTo>
                        <a:pt x="29730" y="39255"/>
                      </a:moveTo>
                      <a:cubicBezTo>
                        <a:pt x="27292" y="39255"/>
                        <a:pt x="24853" y="38321"/>
                        <a:pt x="22996" y="36464"/>
                      </a:cubicBezTo>
                      <a:lnTo>
                        <a:pt x="2793" y="16262"/>
                      </a:lnTo>
                      <a:cubicBezTo>
                        <a:pt x="-931" y="12537"/>
                        <a:pt x="-931" y="6517"/>
                        <a:pt x="2793" y="2793"/>
                      </a:cubicBezTo>
                      <a:cubicBezTo>
                        <a:pt x="6517" y="-931"/>
                        <a:pt x="12537" y="-931"/>
                        <a:pt x="16262" y="2793"/>
                      </a:cubicBezTo>
                      <a:lnTo>
                        <a:pt x="36464" y="22996"/>
                      </a:lnTo>
                      <a:cubicBezTo>
                        <a:pt x="40188" y="26720"/>
                        <a:pt x="40188" y="32740"/>
                        <a:pt x="36464" y="36464"/>
                      </a:cubicBezTo>
                      <a:cubicBezTo>
                        <a:pt x="34597" y="38331"/>
                        <a:pt x="32168" y="39255"/>
                        <a:pt x="29730" y="39255"/>
                      </a:cubicBezTo>
                      <a:close/>
                    </a:path>
                  </a:pathLst>
                </a:custGeom>
                <a:grpFill/>
                <a:ln w="9525" cap="flat">
                  <a:noFill/>
                  <a:prstDash val="solid"/>
                  <a:miter/>
                </a:ln>
              </p:spPr>
              <p:txBody>
                <a:bodyPr rtlCol="0" anchor="ctr"/>
                <a:lstStyle/>
                <a:p>
                  <a:endParaRPr lang="en-ID"/>
                </a:p>
              </p:txBody>
            </p:sp>
            <p:sp>
              <p:nvSpPr>
                <p:cNvPr id="126" name="Freeform: Shape 125">
                  <a:extLst>
                    <a:ext uri="{FF2B5EF4-FFF2-40B4-BE49-F238E27FC236}">
                      <a16:creationId xmlns:a16="http://schemas.microsoft.com/office/drawing/2014/main" id="{362ACE80-00EB-4974-8ECC-398602311910}"/>
                    </a:ext>
                  </a:extLst>
                </p:cNvPr>
                <p:cNvSpPr/>
                <p:nvPr/>
              </p:nvSpPr>
              <p:spPr>
                <a:xfrm>
                  <a:off x="6810802" y="2169679"/>
                  <a:ext cx="39257" cy="39254"/>
                </a:xfrm>
                <a:custGeom>
                  <a:avLst/>
                  <a:gdLst>
                    <a:gd name="connsiteX0" fmla="*/ 29730 w 39257"/>
                    <a:gd name="connsiteY0" fmla="*/ 39255 h 39254"/>
                    <a:gd name="connsiteX1" fmla="*/ 22996 w 39257"/>
                    <a:gd name="connsiteY1" fmla="*/ 36464 h 39254"/>
                    <a:gd name="connsiteX2" fmla="*/ 2793 w 39257"/>
                    <a:gd name="connsiteY2" fmla="*/ 16262 h 39254"/>
                    <a:gd name="connsiteX3" fmla="*/ 2793 w 39257"/>
                    <a:gd name="connsiteY3" fmla="*/ 2793 h 39254"/>
                    <a:gd name="connsiteX4" fmla="*/ 16262 w 39257"/>
                    <a:gd name="connsiteY4" fmla="*/ 2793 h 39254"/>
                    <a:gd name="connsiteX5" fmla="*/ 36464 w 39257"/>
                    <a:gd name="connsiteY5" fmla="*/ 22996 h 39254"/>
                    <a:gd name="connsiteX6" fmla="*/ 36464 w 39257"/>
                    <a:gd name="connsiteY6" fmla="*/ 36464 h 39254"/>
                    <a:gd name="connsiteX7" fmla="*/ 29730 w 39257"/>
                    <a:gd name="connsiteY7" fmla="*/ 39255 h 39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257" h="39254">
                      <a:moveTo>
                        <a:pt x="29730" y="39255"/>
                      </a:moveTo>
                      <a:cubicBezTo>
                        <a:pt x="27292" y="39255"/>
                        <a:pt x="24853" y="38321"/>
                        <a:pt x="22996" y="36464"/>
                      </a:cubicBezTo>
                      <a:lnTo>
                        <a:pt x="2793" y="16262"/>
                      </a:lnTo>
                      <a:cubicBezTo>
                        <a:pt x="-931" y="12537"/>
                        <a:pt x="-931" y="6517"/>
                        <a:pt x="2793" y="2793"/>
                      </a:cubicBezTo>
                      <a:cubicBezTo>
                        <a:pt x="6517" y="-931"/>
                        <a:pt x="12537" y="-931"/>
                        <a:pt x="16262" y="2793"/>
                      </a:cubicBezTo>
                      <a:lnTo>
                        <a:pt x="36464" y="22996"/>
                      </a:lnTo>
                      <a:cubicBezTo>
                        <a:pt x="40188" y="26720"/>
                        <a:pt x="40188" y="32740"/>
                        <a:pt x="36464" y="36464"/>
                      </a:cubicBezTo>
                      <a:cubicBezTo>
                        <a:pt x="34607" y="38321"/>
                        <a:pt x="32168" y="39255"/>
                        <a:pt x="29730" y="39255"/>
                      </a:cubicBezTo>
                      <a:close/>
                    </a:path>
                  </a:pathLst>
                </a:custGeom>
                <a:grpFill/>
                <a:ln w="9525" cap="flat">
                  <a:noFill/>
                  <a:prstDash val="solid"/>
                  <a:miter/>
                </a:ln>
              </p:spPr>
              <p:txBody>
                <a:bodyPr rtlCol="0" anchor="ctr"/>
                <a:lstStyle/>
                <a:p>
                  <a:endParaRPr lang="en-ID"/>
                </a:p>
              </p:txBody>
            </p:sp>
          </p:grpSp>
          <p:grpSp>
            <p:nvGrpSpPr>
              <p:cNvPr id="106" name="Graphic 5">
                <a:extLst>
                  <a:ext uri="{FF2B5EF4-FFF2-40B4-BE49-F238E27FC236}">
                    <a16:creationId xmlns:a16="http://schemas.microsoft.com/office/drawing/2014/main" id="{FE761731-304F-43AF-8A2B-9211629133D7}"/>
                  </a:ext>
                </a:extLst>
              </p:cNvPr>
              <p:cNvGrpSpPr/>
              <p:nvPr/>
            </p:nvGrpSpPr>
            <p:grpSpPr>
              <a:xfrm>
                <a:off x="6869793" y="2028232"/>
                <a:ext cx="431532" cy="451773"/>
                <a:chOff x="6869793" y="2028232"/>
                <a:chExt cx="431532" cy="451773"/>
              </a:xfrm>
              <a:grpFill/>
            </p:grpSpPr>
            <p:sp>
              <p:nvSpPr>
                <p:cNvPr id="107" name="Freeform: Shape 106">
                  <a:extLst>
                    <a:ext uri="{FF2B5EF4-FFF2-40B4-BE49-F238E27FC236}">
                      <a16:creationId xmlns:a16="http://schemas.microsoft.com/office/drawing/2014/main" id="{C25EB850-B635-45ED-A999-D7674A3D3605}"/>
                    </a:ext>
                  </a:extLst>
                </p:cNvPr>
                <p:cNvSpPr/>
                <p:nvPr/>
              </p:nvSpPr>
              <p:spPr>
                <a:xfrm>
                  <a:off x="7208192" y="2176422"/>
                  <a:ext cx="59456" cy="126809"/>
                </a:xfrm>
                <a:custGeom>
                  <a:avLst/>
                  <a:gdLst>
                    <a:gd name="connsiteX0" fmla="*/ 9530 w 59456"/>
                    <a:gd name="connsiteY0" fmla="*/ 126809 h 126809"/>
                    <a:gd name="connsiteX1" fmla="*/ 6187 w 59456"/>
                    <a:gd name="connsiteY1" fmla="*/ 126209 h 126809"/>
                    <a:gd name="connsiteX2" fmla="*/ 606 w 59456"/>
                    <a:gd name="connsiteY2" fmla="*/ 113950 h 126809"/>
                    <a:gd name="connsiteX3" fmla="*/ 41011 w 59456"/>
                    <a:gd name="connsiteY3" fmla="*/ 6184 h 126809"/>
                    <a:gd name="connsiteX4" fmla="*/ 53269 w 59456"/>
                    <a:gd name="connsiteY4" fmla="*/ 603 h 126809"/>
                    <a:gd name="connsiteX5" fmla="*/ 58851 w 59456"/>
                    <a:gd name="connsiteY5" fmla="*/ 12861 h 126809"/>
                    <a:gd name="connsiteX6" fmla="*/ 18446 w 59456"/>
                    <a:gd name="connsiteY6" fmla="*/ 120627 h 126809"/>
                    <a:gd name="connsiteX7" fmla="*/ 9530 w 59456"/>
                    <a:gd name="connsiteY7" fmla="*/ 126809 h 12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456" h="126809">
                      <a:moveTo>
                        <a:pt x="9530" y="126809"/>
                      </a:moveTo>
                      <a:cubicBezTo>
                        <a:pt x="8416" y="126809"/>
                        <a:pt x="7292" y="126609"/>
                        <a:pt x="6187" y="126209"/>
                      </a:cubicBezTo>
                      <a:cubicBezTo>
                        <a:pt x="1253" y="124361"/>
                        <a:pt x="-1233" y="118865"/>
                        <a:pt x="606" y="113950"/>
                      </a:cubicBezTo>
                      <a:lnTo>
                        <a:pt x="41011" y="6184"/>
                      </a:lnTo>
                      <a:cubicBezTo>
                        <a:pt x="42849" y="1241"/>
                        <a:pt x="48373" y="-1226"/>
                        <a:pt x="53269" y="603"/>
                      </a:cubicBezTo>
                      <a:cubicBezTo>
                        <a:pt x="58203" y="2451"/>
                        <a:pt x="60689" y="7947"/>
                        <a:pt x="58851" y="12861"/>
                      </a:cubicBezTo>
                      <a:lnTo>
                        <a:pt x="18446" y="120627"/>
                      </a:lnTo>
                      <a:cubicBezTo>
                        <a:pt x="17017" y="124456"/>
                        <a:pt x="13379" y="126809"/>
                        <a:pt x="9530" y="126809"/>
                      </a:cubicBezTo>
                      <a:close/>
                    </a:path>
                  </a:pathLst>
                </a:custGeom>
                <a:grpFill/>
                <a:ln w="9525" cap="flat">
                  <a:noFill/>
                  <a:prstDash val="solid"/>
                  <a:miter/>
                </a:ln>
              </p:spPr>
              <p:txBody>
                <a:bodyPr rtlCol="0" anchor="ctr"/>
                <a:lstStyle/>
                <a:p>
                  <a:endParaRPr lang="en-ID"/>
                </a:p>
              </p:txBody>
            </p:sp>
            <p:sp>
              <p:nvSpPr>
                <p:cNvPr id="108" name="Freeform: Shape 107">
                  <a:extLst>
                    <a:ext uri="{FF2B5EF4-FFF2-40B4-BE49-F238E27FC236}">
                      <a16:creationId xmlns:a16="http://schemas.microsoft.com/office/drawing/2014/main" id="{9E5157A6-873A-4D75-83DF-FC2E8E542BBE}"/>
                    </a:ext>
                  </a:extLst>
                </p:cNvPr>
                <p:cNvSpPr/>
                <p:nvPr/>
              </p:nvSpPr>
              <p:spPr>
                <a:xfrm>
                  <a:off x="7046542" y="2061905"/>
                  <a:ext cx="106617" cy="39253"/>
                </a:xfrm>
                <a:custGeom>
                  <a:avLst/>
                  <a:gdLst>
                    <a:gd name="connsiteX0" fmla="*/ 9523 w 106617"/>
                    <a:gd name="connsiteY0" fmla="*/ 39253 h 39253"/>
                    <a:gd name="connsiteX1" fmla="*/ 245 w 106617"/>
                    <a:gd name="connsiteY1" fmla="*/ 31871 h 39253"/>
                    <a:gd name="connsiteX2" fmla="*/ 7389 w 106617"/>
                    <a:gd name="connsiteY2" fmla="*/ 20451 h 39253"/>
                    <a:gd name="connsiteX3" fmla="*/ 94952 w 106617"/>
                    <a:gd name="connsiteY3" fmla="*/ 248 h 39253"/>
                    <a:gd name="connsiteX4" fmla="*/ 106373 w 106617"/>
                    <a:gd name="connsiteY4" fmla="*/ 7392 h 39253"/>
                    <a:gd name="connsiteX5" fmla="*/ 99229 w 106617"/>
                    <a:gd name="connsiteY5" fmla="*/ 18812 h 39253"/>
                    <a:gd name="connsiteX6" fmla="*/ 11666 w 106617"/>
                    <a:gd name="connsiteY6" fmla="*/ 39015 h 39253"/>
                    <a:gd name="connsiteX7" fmla="*/ 9523 w 106617"/>
                    <a:gd name="connsiteY7" fmla="*/ 39253 h 3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17" h="39253">
                      <a:moveTo>
                        <a:pt x="9523" y="39253"/>
                      </a:moveTo>
                      <a:cubicBezTo>
                        <a:pt x="5189" y="39253"/>
                        <a:pt x="1264" y="36272"/>
                        <a:pt x="245" y="31871"/>
                      </a:cubicBezTo>
                      <a:cubicBezTo>
                        <a:pt x="-936" y="26747"/>
                        <a:pt x="2264" y="21632"/>
                        <a:pt x="7389" y="20451"/>
                      </a:cubicBezTo>
                      <a:lnTo>
                        <a:pt x="94952" y="248"/>
                      </a:lnTo>
                      <a:cubicBezTo>
                        <a:pt x="100067" y="-942"/>
                        <a:pt x="105192" y="2267"/>
                        <a:pt x="106373" y="7392"/>
                      </a:cubicBezTo>
                      <a:cubicBezTo>
                        <a:pt x="107554" y="12516"/>
                        <a:pt x="104353" y="17631"/>
                        <a:pt x="99229" y="18812"/>
                      </a:cubicBezTo>
                      <a:lnTo>
                        <a:pt x="11666" y="39015"/>
                      </a:lnTo>
                      <a:cubicBezTo>
                        <a:pt x="10951" y="39186"/>
                        <a:pt x="10227" y="39253"/>
                        <a:pt x="9523" y="39253"/>
                      </a:cubicBezTo>
                      <a:close/>
                    </a:path>
                  </a:pathLst>
                </a:custGeom>
                <a:grpFill/>
                <a:ln w="9525" cap="flat">
                  <a:noFill/>
                  <a:prstDash val="solid"/>
                  <a:miter/>
                </a:ln>
              </p:spPr>
              <p:txBody>
                <a:bodyPr rtlCol="0" anchor="ctr"/>
                <a:lstStyle/>
                <a:p>
                  <a:endParaRPr lang="en-ID"/>
                </a:p>
              </p:txBody>
            </p:sp>
            <p:sp>
              <p:nvSpPr>
                <p:cNvPr id="109" name="Freeform: Shape 108">
                  <a:extLst>
                    <a:ext uri="{FF2B5EF4-FFF2-40B4-BE49-F238E27FC236}">
                      <a16:creationId xmlns:a16="http://schemas.microsoft.com/office/drawing/2014/main" id="{E5EB833B-04FE-4E17-BD99-2A3E498DE023}"/>
                    </a:ext>
                  </a:extLst>
                </p:cNvPr>
                <p:cNvSpPr/>
                <p:nvPr/>
              </p:nvSpPr>
              <p:spPr>
                <a:xfrm>
                  <a:off x="6972470" y="2082115"/>
                  <a:ext cx="93130" cy="93147"/>
                </a:xfrm>
                <a:custGeom>
                  <a:avLst/>
                  <a:gdLst>
                    <a:gd name="connsiteX0" fmla="*/ 9527 w 93130"/>
                    <a:gd name="connsiteY0" fmla="*/ 93147 h 93147"/>
                    <a:gd name="connsiteX1" fmla="*/ 2793 w 93130"/>
                    <a:gd name="connsiteY1" fmla="*/ 90357 h 93147"/>
                    <a:gd name="connsiteX2" fmla="*/ 2793 w 93130"/>
                    <a:gd name="connsiteY2" fmla="*/ 76888 h 93147"/>
                    <a:gd name="connsiteX3" fmla="*/ 76869 w 93130"/>
                    <a:gd name="connsiteY3" fmla="*/ 2793 h 93147"/>
                    <a:gd name="connsiteX4" fmla="*/ 90337 w 93130"/>
                    <a:gd name="connsiteY4" fmla="*/ 2793 h 93147"/>
                    <a:gd name="connsiteX5" fmla="*/ 90337 w 93130"/>
                    <a:gd name="connsiteY5" fmla="*/ 16262 h 93147"/>
                    <a:gd name="connsiteX6" fmla="*/ 16262 w 93130"/>
                    <a:gd name="connsiteY6" fmla="*/ 90357 h 93147"/>
                    <a:gd name="connsiteX7" fmla="*/ 9527 w 93130"/>
                    <a:gd name="connsiteY7" fmla="*/ 93147 h 93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130" h="93147">
                      <a:moveTo>
                        <a:pt x="9527" y="93147"/>
                      </a:moveTo>
                      <a:cubicBezTo>
                        <a:pt x="7089" y="93147"/>
                        <a:pt x="4651" y="92214"/>
                        <a:pt x="2793" y="90357"/>
                      </a:cubicBezTo>
                      <a:cubicBezTo>
                        <a:pt x="-931" y="86632"/>
                        <a:pt x="-931" y="80612"/>
                        <a:pt x="2793" y="76888"/>
                      </a:cubicBezTo>
                      <a:lnTo>
                        <a:pt x="76869" y="2793"/>
                      </a:lnTo>
                      <a:cubicBezTo>
                        <a:pt x="80593" y="-931"/>
                        <a:pt x="86613" y="-931"/>
                        <a:pt x="90337" y="2793"/>
                      </a:cubicBezTo>
                      <a:cubicBezTo>
                        <a:pt x="94062" y="6517"/>
                        <a:pt x="94062" y="12537"/>
                        <a:pt x="90337" y="16262"/>
                      </a:cubicBezTo>
                      <a:lnTo>
                        <a:pt x="16262" y="90357"/>
                      </a:lnTo>
                      <a:cubicBezTo>
                        <a:pt x="14395" y="92214"/>
                        <a:pt x="11956" y="93147"/>
                        <a:pt x="9527" y="93147"/>
                      </a:cubicBezTo>
                      <a:close/>
                    </a:path>
                  </a:pathLst>
                </a:custGeom>
                <a:grpFill/>
                <a:ln w="9525" cap="flat">
                  <a:noFill/>
                  <a:prstDash val="solid"/>
                  <a:miter/>
                </a:ln>
              </p:spPr>
              <p:txBody>
                <a:bodyPr rtlCol="0" anchor="ctr"/>
                <a:lstStyle/>
                <a:p>
                  <a:endParaRPr lang="en-ID"/>
                </a:p>
              </p:txBody>
            </p:sp>
            <p:sp>
              <p:nvSpPr>
                <p:cNvPr id="110" name="Freeform: Shape 109">
                  <a:extLst>
                    <a:ext uri="{FF2B5EF4-FFF2-40B4-BE49-F238E27FC236}">
                      <a16:creationId xmlns:a16="http://schemas.microsoft.com/office/drawing/2014/main" id="{6C9CEB8B-1BFC-4F9F-A0FB-AE16DAF214A1}"/>
                    </a:ext>
                  </a:extLst>
                </p:cNvPr>
                <p:cNvSpPr/>
                <p:nvPr/>
              </p:nvSpPr>
              <p:spPr>
                <a:xfrm>
                  <a:off x="7012875" y="2156210"/>
                  <a:ext cx="59459" cy="59457"/>
                </a:xfrm>
                <a:custGeom>
                  <a:avLst/>
                  <a:gdLst>
                    <a:gd name="connsiteX0" fmla="*/ 9527 w 59459"/>
                    <a:gd name="connsiteY0" fmla="*/ 59457 h 59457"/>
                    <a:gd name="connsiteX1" fmla="*/ 2793 w 59459"/>
                    <a:gd name="connsiteY1" fmla="*/ 56667 h 59457"/>
                    <a:gd name="connsiteX2" fmla="*/ 2793 w 59459"/>
                    <a:gd name="connsiteY2" fmla="*/ 43198 h 59457"/>
                    <a:gd name="connsiteX3" fmla="*/ 43198 w 59459"/>
                    <a:gd name="connsiteY3" fmla="*/ 2793 h 59457"/>
                    <a:gd name="connsiteX4" fmla="*/ 56667 w 59459"/>
                    <a:gd name="connsiteY4" fmla="*/ 2793 h 59457"/>
                    <a:gd name="connsiteX5" fmla="*/ 56667 w 59459"/>
                    <a:gd name="connsiteY5" fmla="*/ 16262 h 59457"/>
                    <a:gd name="connsiteX6" fmla="*/ 16262 w 59459"/>
                    <a:gd name="connsiteY6" fmla="*/ 56667 h 59457"/>
                    <a:gd name="connsiteX7" fmla="*/ 9527 w 59459"/>
                    <a:gd name="connsiteY7" fmla="*/ 59457 h 5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459" h="59457">
                      <a:moveTo>
                        <a:pt x="9527" y="59457"/>
                      </a:moveTo>
                      <a:cubicBezTo>
                        <a:pt x="7089" y="59457"/>
                        <a:pt x="4651" y="58524"/>
                        <a:pt x="2793" y="56667"/>
                      </a:cubicBezTo>
                      <a:cubicBezTo>
                        <a:pt x="-931" y="52942"/>
                        <a:pt x="-931" y="46923"/>
                        <a:pt x="2793" y="43198"/>
                      </a:cubicBezTo>
                      <a:lnTo>
                        <a:pt x="43198" y="2793"/>
                      </a:lnTo>
                      <a:cubicBezTo>
                        <a:pt x="46923" y="-931"/>
                        <a:pt x="52942" y="-931"/>
                        <a:pt x="56667" y="2793"/>
                      </a:cubicBezTo>
                      <a:cubicBezTo>
                        <a:pt x="60391" y="6517"/>
                        <a:pt x="60391" y="12537"/>
                        <a:pt x="56667" y="16262"/>
                      </a:cubicBezTo>
                      <a:lnTo>
                        <a:pt x="16262" y="56667"/>
                      </a:lnTo>
                      <a:cubicBezTo>
                        <a:pt x="14404" y="58524"/>
                        <a:pt x="11966" y="59457"/>
                        <a:pt x="9527" y="59457"/>
                      </a:cubicBezTo>
                      <a:close/>
                    </a:path>
                  </a:pathLst>
                </a:custGeom>
                <a:grpFill/>
                <a:ln w="9525" cap="flat">
                  <a:noFill/>
                  <a:prstDash val="solid"/>
                  <a:miter/>
                </a:ln>
              </p:spPr>
              <p:txBody>
                <a:bodyPr rtlCol="0" anchor="ctr"/>
                <a:lstStyle/>
                <a:p>
                  <a:endParaRPr lang="en-ID"/>
                </a:p>
              </p:txBody>
            </p:sp>
            <p:sp>
              <p:nvSpPr>
                <p:cNvPr id="111" name="Freeform: Shape 110">
                  <a:extLst>
                    <a:ext uri="{FF2B5EF4-FFF2-40B4-BE49-F238E27FC236}">
                      <a16:creationId xmlns:a16="http://schemas.microsoft.com/office/drawing/2014/main" id="{CEA02173-B2D0-4752-984C-B97A1AC60382}"/>
                    </a:ext>
                  </a:extLst>
                </p:cNvPr>
                <p:cNvSpPr/>
                <p:nvPr/>
              </p:nvSpPr>
              <p:spPr>
                <a:xfrm>
                  <a:off x="7053280" y="2150645"/>
                  <a:ext cx="45991" cy="24619"/>
                </a:xfrm>
                <a:custGeom>
                  <a:avLst/>
                  <a:gdLst>
                    <a:gd name="connsiteX0" fmla="*/ 36464 w 45991"/>
                    <a:gd name="connsiteY0" fmla="*/ 24617 h 24619"/>
                    <a:gd name="connsiteX1" fmla="*/ 29730 w 45991"/>
                    <a:gd name="connsiteY1" fmla="*/ 21827 h 24619"/>
                    <a:gd name="connsiteX2" fmla="*/ 16262 w 45991"/>
                    <a:gd name="connsiteY2" fmla="*/ 21827 h 24619"/>
                    <a:gd name="connsiteX3" fmla="*/ 2793 w 45991"/>
                    <a:gd name="connsiteY3" fmla="*/ 21827 h 24619"/>
                    <a:gd name="connsiteX4" fmla="*/ 2793 w 45991"/>
                    <a:gd name="connsiteY4" fmla="*/ 8358 h 24619"/>
                    <a:gd name="connsiteX5" fmla="*/ 43198 w 45991"/>
                    <a:gd name="connsiteY5" fmla="*/ 8358 h 24619"/>
                    <a:gd name="connsiteX6" fmla="*/ 43198 w 45991"/>
                    <a:gd name="connsiteY6" fmla="*/ 21827 h 24619"/>
                    <a:gd name="connsiteX7" fmla="*/ 36464 w 45991"/>
                    <a:gd name="connsiteY7" fmla="*/ 24617 h 24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91" h="24619">
                      <a:moveTo>
                        <a:pt x="36464" y="24617"/>
                      </a:moveTo>
                      <a:cubicBezTo>
                        <a:pt x="34026" y="24617"/>
                        <a:pt x="31587" y="23684"/>
                        <a:pt x="29730" y="21827"/>
                      </a:cubicBezTo>
                      <a:cubicBezTo>
                        <a:pt x="26006" y="18102"/>
                        <a:pt x="19986" y="18102"/>
                        <a:pt x="16262" y="21827"/>
                      </a:cubicBezTo>
                      <a:cubicBezTo>
                        <a:pt x="12537" y="25551"/>
                        <a:pt x="6517" y="25551"/>
                        <a:pt x="2793" y="21827"/>
                      </a:cubicBezTo>
                      <a:cubicBezTo>
                        <a:pt x="-931" y="18102"/>
                        <a:pt x="-931" y="12082"/>
                        <a:pt x="2793" y="8358"/>
                      </a:cubicBezTo>
                      <a:cubicBezTo>
                        <a:pt x="13937" y="-2786"/>
                        <a:pt x="32054" y="-2786"/>
                        <a:pt x="43198" y="8358"/>
                      </a:cubicBezTo>
                      <a:cubicBezTo>
                        <a:pt x="46923" y="12082"/>
                        <a:pt x="46923" y="18102"/>
                        <a:pt x="43198" y="21827"/>
                      </a:cubicBezTo>
                      <a:cubicBezTo>
                        <a:pt x="41341" y="23684"/>
                        <a:pt x="38902" y="24617"/>
                        <a:pt x="36464" y="24617"/>
                      </a:cubicBezTo>
                      <a:close/>
                    </a:path>
                  </a:pathLst>
                </a:custGeom>
                <a:grpFill/>
                <a:ln w="9525" cap="flat">
                  <a:noFill/>
                  <a:prstDash val="solid"/>
                  <a:miter/>
                </a:ln>
              </p:spPr>
              <p:txBody>
                <a:bodyPr rtlCol="0" anchor="ctr"/>
                <a:lstStyle/>
                <a:p>
                  <a:endParaRPr lang="en-ID"/>
                </a:p>
              </p:txBody>
            </p:sp>
            <p:sp>
              <p:nvSpPr>
                <p:cNvPr id="112" name="Freeform: Shape 111">
                  <a:extLst>
                    <a:ext uri="{FF2B5EF4-FFF2-40B4-BE49-F238E27FC236}">
                      <a16:creationId xmlns:a16="http://schemas.microsoft.com/office/drawing/2014/main" id="{3E9A0060-4391-4E7C-9164-BA2CECEB4A75}"/>
                    </a:ext>
                  </a:extLst>
                </p:cNvPr>
                <p:cNvSpPr/>
                <p:nvPr/>
              </p:nvSpPr>
              <p:spPr>
                <a:xfrm>
                  <a:off x="7080217" y="2156210"/>
                  <a:ext cx="147032" cy="147020"/>
                </a:xfrm>
                <a:custGeom>
                  <a:avLst/>
                  <a:gdLst>
                    <a:gd name="connsiteX0" fmla="*/ 137505 w 147032"/>
                    <a:gd name="connsiteY0" fmla="*/ 147021 h 147020"/>
                    <a:gd name="connsiteX1" fmla="*/ 130771 w 147032"/>
                    <a:gd name="connsiteY1" fmla="*/ 144230 h 147020"/>
                    <a:gd name="connsiteX2" fmla="*/ 2793 w 147032"/>
                    <a:gd name="connsiteY2" fmla="*/ 16262 h 147020"/>
                    <a:gd name="connsiteX3" fmla="*/ 2793 w 147032"/>
                    <a:gd name="connsiteY3" fmla="*/ 2793 h 147020"/>
                    <a:gd name="connsiteX4" fmla="*/ 16262 w 147032"/>
                    <a:gd name="connsiteY4" fmla="*/ 2793 h 147020"/>
                    <a:gd name="connsiteX5" fmla="*/ 144239 w 147032"/>
                    <a:gd name="connsiteY5" fmla="*/ 130762 h 147020"/>
                    <a:gd name="connsiteX6" fmla="*/ 144239 w 147032"/>
                    <a:gd name="connsiteY6" fmla="*/ 144230 h 147020"/>
                    <a:gd name="connsiteX7" fmla="*/ 137505 w 147032"/>
                    <a:gd name="connsiteY7" fmla="*/ 147021 h 14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032" h="147020">
                      <a:moveTo>
                        <a:pt x="137505" y="147021"/>
                      </a:moveTo>
                      <a:cubicBezTo>
                        <a:pt x="135067" y="147021"/>
                        <a:pt x="132628" y="146087"/>
                        <a:pt x="130771" y="144230"/>
                      </a:cubicBezTo>
                      <a:lnTo>
                        <a:pt x="2793" y="16262"/>
                      </a:lnTo>
                      <a:cubicBezTo>
                        <a:pt x="-931" y="12537"/>
                        <a:pt x="-931" y="6517"/>
                        <a:pt x="2793" y="2793"/>
                      </a:cubicBezTo>
                      <a:cubicBezTo>
                        <a:pt x="6517" y="-931"/>
                        <a:pt x="12537" y="-931"/>
                        <a:pt x="16262" y="2793"/>
                      </a:cubicBezTo>
                      <a:lnTo>
                        <a:pt x="144239" y="130762"/>
                      </a:lnTo>
                      <a:cubicBezTo>
                        <a:pt x="147964" y="134486"/>
                        <a:pt x="147964" y="140506"/>
                        <a:pt x="144239" y="144230"/>
                      </a:cubicBezTo>
                      <a:cubicBezTo>
                        <a:pt x="142373" y="146097"/>
                        <a:pt x="139944" y="147021"/>
                        <a:pt x="137505" y="147021"/>
                      </a:cubicBezTo>
                      <a:close/>
                    </a:path>
                  </a:pathLst>
                </a:custGeom>
                <a:grpFill/>
                <a:ln w="9525" cap="flat">
                  <a:noFill/>
                  <a:prstDash val="solid"/>
                  <a:miter/>
                </a:ln>
              </p:spPr>
              <p:txBody>
                <a:bodyPr rtlCol="0" anchor="ctr"/>
                <a:lstStyle/>
                <a:p>
                  <a:endParaRPr lang="en-ID" dirty="0"/>
                </a:p>
              </p:txBody>
            </p:sp>
            <p:sp>
              <p:nvSpPr>
                <p:cNvPr id="113" name="Freeform: Shape 112">
                  <a:extLst>
                    <a:ext uri="{FF2B5EF4-FFF2-40B4-BE49-F238E27FC236}">
                      <a16:creationId xmlns:a16="http://schemas.microsoft.com/office/drawing/2014/main" id="{AE946346-129A-4101-B619-F7FD583C5AE1}"/>
                    </a:ext>
                  </a:extLst>
                </p:cNvPr>
                <p:cNvSpPr/>
                <p:nvPr/>
              </p:nvSpPr>
              <p:spPr>
                <a:xfrm>
                  <a:off x="6964119" y="2156210"/>
                  <a:ext cx="67810" cy="67810"/>
                </a:xfrm>
                <a:custGeom>
                  <a:avLst/>
                  <a:gdLst>
                    <a:gd name="connsiteX0" fmla="*/ 38081 w 67810"/>
                    <a:gd name="connsiteY0" fmla="*/ 67811 h 67810"/>
                    <a:gd name="connsiteX1" fmla="*/ 11144 w 67810"/>
                    <a:gd name="connsiteY1" fmla="*/ 56667 h 67810"/>
                    <a:gd name="connsiteX2" fmla="*/ 11144 w 67810"/>
                    <a:gd name="connsiteY2" fmla="*/ 2793 h 67810"/>
                    <a:gd name="connsiteX3" fmla="*/ 24613 w 67810"/>
                    <a:gd name="connsiteY3" fmla="*/ 2793 h 67810"/>
                    <a:gd name="connsiteX4" fmla="*/ 24613 w 67810"/>
                    <a:gd name="connsiteY4" fmla="*/ 16262 h 67810"/>
                    <a:gd name="connsiteX5" fmla="*/ 24613 w 67810"/>
                    <a:gd name="connsiteY5" fmla="*/ 43198 h 67810"/>
                    <a:gd name="connsiteX6" fmla="*/ 51549 w 67810"/>
                    <a:gd name="connsiteY6" fmla="*/ 43198 h 67810"/>
                    <a:gd name="connsiteX7" fmla="*/ 65018 w 67810"/>
                    <a:gd name="connsiteY7" fmla="*/ 43198 h 67810"/>
                    <a:gd name="connsiteX8" fmla="*/ 65018 w 67810"/>
                    <a:gd name="connsiteY8" fmla="*/ 56667 h 67810"/>
                    <a:gd name="connsiteX9" fmla="*/ 38081 w 67810"/>
                    <a:gd name="connsiteY9" fmla="*/ 67811 h 6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810" h="67810">
                      <a:moveTo>
                        <a:pt x="38081" y="67811"/>
                      </a:moveTo>
                      <a:cubicBezTo>
                        <a:pt x="28327" y="67811"/>
                        <a:pt x="18564" y="64096"/>
                        <a:pt x="11144" y="56667"/>
                      </a:cubicBezTo>
                      <a:cubicBezTo>
                        <a:pt x="-3715" y="41808"/>
                        <a:pt x="-3715" y="17643"/>
                        <a:pt x="11144" y="2793"/>
                      </a:cubicBezTo>
                      <a:cubicBezTo>
                        <a:pt x="14869" y="-931"/>
                        <a:pt x="20888" y="-931"/>
                        <a:pt x="24613" y="2793"/>
                      </a:cubicBezTo>
                      <a:cubicBezTo>
                        <a:pt x="28337" y="6517"/>
                        <a:pt x="28337" y="12537"/>
                        <a:pt x="24613" y="16262"/>
                      </a:cubicBezTo>
                      <a:cubicBezTo>
                        <a:pt x="17193" y="23682"/>
                        <a:pt x="17193" y="35778"/>
                        <a:pt x="24613" y="43198"/>
                      </a:cubicBezTo>
                      <a:cubicBezTo>
                        <a:pt x="32033" y="50618"/>
                        <a:pt x="44129" y="50618"/>
                        <a:pt x="51549" y="43198"/>
                      </a:cubicBezTo>
                      <a:cubicBezTo>
                        <a:pt x="55274" y="39474"/>
                        <a:pt x="61293" y="39474"/>
                        <a:pt x="65018" y="43198"/>
                      </a:cubicBezTo>
                      <a:cubicBezTo>
                        <a:pt x="68742" y="46923"/>
                        <a:pt x="68742" y="52942"/>
                        <a:pt x="65018" y="56667"/>
                      </a:cubicBezTo>
                      <a:cubicBezTo>
                        <a:pt x="57598" y="64096"/>
                        <a:pt x="47835" y="67811"/>
                        <a:pt x="38081" y="67811"/>
                      </a:cubicBezTo>
                      <a:close/>
                    </a:path>
                  </a:pathLst>
                </a:custGeom>
                <a:grpFill/>
                <a:ln w="9525" cap="flat">
                  <a:noFill/>
                  <a:prstDash val="solid"/>
                  <a:miter/>
                </a:ln>
              </p:spPr>
              <p:txBody>
                <a:bodyPr rtlCol="0" anchor="ctr"/>
                <a:lstStyle/>
                <a:p>
                  <a:endParaRPr lang="en-ID"/>
                </a:p>
              </p:txBody>
            </p:sp>
            <p:grpSp>
              <p:nvGrpSpPr>
                <p:cNvPr id="114" name="Graphic 5">
                  <a:extLst>
                    <a:ext uri="{FF2B5EF4-FFF2-40B4-BE49-F238E27FC236}">
                      <a16:creationId xmlns:a16="http://schemas.microsoft.com/office/drawing/2014/main" id="{F8F4966F-49D6-458B-A277-656338D26B4B}"/>
                    </a:ext>
                  </a:extLst>
                </p:cNvPr>
                <p:cNvGrpSpPr/>
                <p:nvPr/>
              </p:nvGrpSpPr>
              <p:grpSpPr>
                <a:xfrm>
                  <a:off x="6869793" y="2048454"/>
                  <a:ext cx="411329" cy="431551"/>
                  <a:chOff x="6869793" y="2048454"/>
                  <a:chExt cx="411329" cy="431551"/>
                </a:xfrm>
                <a:grpFill/>
              </p:grpSpPr>
              <p:sp>
                <p:nvSpPr>
                  <p:cNvPr id="117" name="Freeform: Shape 116">
                    <a:extLst>
                      <a:ext uri="{FF2B5EF4-FFF2-40B4-BE49-F238E27FC236}">
                        <a16:creationId xmlns:a16="http://schemas.microsoft.com/office/drawing/2014/main" id="{2C66C551-844A-493B-B666-947514C6E282}"/>
                      </a:ext>
                    </a:extLst>
                  </p:cNvPr>
                  <p:cNvSpPr/>
                  <p:nvPr/>
                </p:nvSpPr>
                <p:spPr>
                  <a:xfrm>
                    <a:off x="6869793" y="2276190"/>
                    <a:ext cx="82896" cy="82572"/>
                  </a:xfrm>
                  <a:custGeom>
                    <a:avLst/>
                    <a:gdLst>
                      <a:gd name="connsiteX0" fmla="*/ 38081 w 82896"/>
                      <a:gd name="connsiteY0" fmla="*/ 82572 h 82572"/>
                      <a:gd name="connsiteX1" fmla="*/ 11144 w 82896"/>
                      <a:gd name="connsiteY1" fmla="*/ 71409 h 82572"/>
                      <a:gd name="connsiteX2" fmla="*/ 11144 w 82896"/>
                      <a:gd name="connsiteY2" fmla="*/ 17536 h 82572"/>
                      <a:gd name="connsiteX3" fmla="*/ 17878 w 82896"/>
                      <a:gd name="connsiteY3" fmla="*/ 10801 h 82572"/>
                      <a:gd name="connsiteX4" fmla="*/ 71752 w 82896"/>
                      <a:gd name="connsiteY4" fmla="*/ 10801 h 82572"/>
                      <a:gd name="connsiteX5" fmla="*/ 71752 w 82896"/>
                      <a:gd name="connsiteY5" fmla="*/ 64675 h 82572"/>
                      <a:gd name="connsiteX6" fmla="*/ 65018 w 82896"/>
                      <a:gd name="connsiteY6" fmla="*/ 71409 h 82572"/>
                      <a:gd name="connsiteX7" fmla="*/ 38081 w 82896"/>
                      <a:gd name="connsiteY7" fmla="*/ 82572 h 82572"/>
                      <a:gd name="connsiteX8" fmla="*/ 44815 w 82896"/>
                      <a:gd name="connsiteY8" fmla="*/ 18688 h 82572"/>
                      <a:gd name="connsiteX9" fmla="*/ 31347 w 82896"/>
                      <a:gd name="connsiteY9" fmla="*/ 24270 h 82572"/>
                      <a:gd name="connsiteX10" fmla="*/ 24613 w 82896"/>
                      <a:gd name="connsiteY10" fmla="*/ 31004 h 82572"/>
                      <a:gd name="connsiteX11" fmla="*/ 24613 w 82896"/>
                      <a:gd name="connsiteY11" fmla="*/ 57941 h 82572"/>
                      <a:gd name="connsiteX12" fmla="*/ 51549 w 82896"/>
                      <a:gd name="connsiteY12" fmla="*/ 57941 h 82572"/>
                      <a:gd name="connsiteX13" fmla="*/ 58283 w 82896"/>
                      <a:gd name="connsiteY13" fmla="*/ 51206 h 82572"/>
                      <a:gd name="connsiteX14" fmla="*/ 58283 w 82896"/>
                      <a:gd name="connsiteY14" fmla="*/ 24270 h 82572"/>
                      <a:gd name="connsiteX15" fmla="*/ 44815 w 82896"/>
                      <a:gd name="connsiteY15" fmla="*/ 18688 h 8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896" h="82572">
                        <a:moveTo>
                          <a:pt x="38081" y="82572"/>
                        </a:moveTo>
                        <a:cubicBezTo>
                          <a:pt x="27908" y="82572"/>
                          <a:pt x="18345" y="78610"/>
                          <a:pt x="11144" y="71409"/>
                        </a:cubicBezTo>
                        <a:cubicBezTo>
                          <a:pt x="-3715" y="56550"/>
                          <a:pt x="-3715" y="32385"/>
                          <a:pt x="11144" y="17536"/>
                        </a:cubicBezTo>
                        <a:lnTo>
                          <a:pt x="17878" y="10801"/>
                        </a:lnTo>
                        <a:cubicBezTo>
                          <a:pt x="32280" y="-3600"/>
                          <a:pt x="57360" y="-3600"/>
                          <a:pt x="71752" y="10801"/>
                        </a:cubicBezTo>
                        <a:cubicBezTo>
                          <a:pt x="86611" y="25660"/>
                          <a:pt x="86611" y="49825"/>
                          <a:pt x="71752" y="64675"/>
                        </a:cubicBezTo>
                        <a:lnTo>
                          <a:pt x="65018" y="71409"/>
                        </a:lnTo>
                        <a:cubicBezTo>
                          <a:pt x="57826" y="78610"/>
                          <a:pt x="48263" y="82572"/>
                          <a:pt x="38081" y="82572"/>
                        </a:cubicBezTo>
                        <a:close/>
                        <a:moveTo>
                          <a:pt x="44815" y="18688"/>
                        </a:moveTo>
                        <a:cubicBezTo>
                          <a:pt x="39729" y="18688"/>
                          <a:pt x="34947" y="20669"/>
                          <a:pt x="31347" y="24270"/>
                        </a:cubicBezTo>
                        <a:lnTo>
                          <a:pt x="24613" y="31004"/>
                        </a:lnTo>
                        <a:cubicBezTo>
                          <a:pt x="17193" y="38424"/>
                          <a:pt x="17193" y="50521"/>
                          <a:pt x="24613" y="57941"/>
                        </a:cubicBezTo>
                        <a:cubicBezTo>
                          <a:pt x="31813" y="65141"/>
                          <a:pt x="44348" y="65141"/>
                          <a:pt x="51549" y="57941"/>
                        </a:cubicBezTo>
                        <a:lnTo>
                          <a:pt x="58283" y="51206"/>
                        </a:lnTo>
                        <a:cubicBezTo>
                          <a:pt x="65703" y="43786"/>
                          <a:pt x="65703" y="31690"/>
                          <a:pt x="58283" y="24270"/>
                        </a:cubicBezTo>
                        <a:cubicBezTo>
                          <a:pt x="54693" y="20669"/>
                          <a:pt x="49911" y="18688"/>
                          <a:pt x="44815" y="18688"/>
                        </a:cubicBezTo>
                        <a:close/>
                      </a:path>
                    </a:pathLst>
                  </a:custGeom>
                  <a:grpFill/>
                  <a:ln w="9525" cap="flat">
                    <a:noFill/>
                    <a:prstDash val="solid"/>
                    <a:miter/>
                  </a:ln>
                </p:spPr>
                <p:txBody>
                  <a:bodyPr rtlCol="0" anchor="ctr"/>
                  <a:lstStyle/>
                  <a:p>
                    <a:endParaRPr lang="en-ID"/>
                  </a:p>
                </p:txBody>
              </p:sp>
              <p:sp>
                <p:nvSpPr>
                  <p:cNvPr id="118" name="Freeform: Shape 117">
                    <a:extLst>
                      <a:ext uri="{FF2B5EF4-FFF2-40B4-BE49-F238E27FC236}">
                        <a16:creationId xmlns:a16="http://schemas.microsoft.com/office/drawing/2014/main" id="{6A2F2815-CA9E-41BA-84AE-F3A7573C9C2F}"/>
                      </a:ext>
                    </a:extLst>
                  </p:cNvPr>
                  <p:cNvSpPr/>
                  <p:nvPr/>
                </p:nvSpPr>
                <p:spPr>
                  <a:xfrm>
                    <a:off x="6910208" y="2316595"/>
                    <a:ext cx="82915" cy="82572"/>
                  </a:xfrm>
                  <a:custGeom>
                    <a:avLst/>
                    <a:gdLst>
                      <a:gd name="connsiteX0" fmla="*/ 38090 w 82915"/>
                      <a:gd name="connsiteY0" fmla="*/ 82572 h 82572"/>
                      <a:gd name="connsiteX1" fmla="*/ 11144 w 82915"/>
                      <a:gd name="connsiteY1" fmla="*/ 71409 h 82572"/>
                      <a:gd name="connsiteX2" fmla="*/ 11144 w 82915"/>
                      <a:gd name="connsiteY2" fmla="*/ 17536 h 82572"/>
                      <a:gd name="connsiteX3" fmla="*/ 17878 w 82915"/>
                      <a:gd name="connsiteY3" fmla="*/ 10801 h 82572"/>
                      <a:gd name="connsiteX4" fmla="*/ 71771 w 82915"/>
                      <a:gd name="connsiteY4" fmla="*/ 10801 h 82572"/>
                      <a:gd name="connsiteX5" fmla="*/ 71771 w 82915"/>
                      <a:gd name="connsiteY5" fmla="*/ 64675 h 82572"/>
                      <a:gd name="connsiteX6" fmla="*/ 65037 w 82915"/>
                      <a:gd name="connsiteY6" fmla="*/ 71409 h 82572"/>
                      <a:gd name="connsiteX7" fmla="*/ 38090 w 82915"/>
                      <a:gd name="connsiteY7" fmla="*/ 82572 h 82572"/>
                      <a:gd name="connsiteX8" fmla="*/ 44825 w 82915"/>
                      <a:gd name="connsiteY8" fmla="*/ 18688 h 82572"/>
                      <a:gd name="connsiteX9" fmla="*/ 31347 w 82915"/>
                      <a:gd name="connsiteY9" fmla="*/ 24270 h 82572"/>
                      <a:gd name="connsiteX10" fmla="*/ 24613 w 82915"/>
                      <a:gd name="connsiteY10" fmla="*/ 31004 h 82572"/>
                      <a:gd name="connsiteX11" fmla="*/ 24613 w 82915"/>
                      <a:gd name="connsiteY11" fmla="*/ 57941 h 82572"/>
                      <a:gd name="connsiteX12" fmla="*/ 51568 w 82915"/>
                      <a:gd name="connsiteY12" fmla="*/ 57941 h 82572"/>
                      <a:gd name="connsiteX13" fmla="*/ 58303 w 82915"/>
                      <a:gd name="connsiteY13" fmla="*/ 51206 h 82572"/>
                      <a:gd name="connsiteX14" fmla="*/ 58303 w 82915"/>
                      <a:gd name="connsiteY14" fmla="*/ 24270 h 82572"/>
                      <a:gd name="connsiteX15" fmla="*/ 44825 w 82915"/>
                      <a:gd name="connsiteY15" fmla="*/ 18688 h 8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915" h="82572">
                        <a:moveTo>
                          <a:pt x="38090" y="82572"/>
                        </a:moveTo>
                        <a:cubicBezTo>
                          <a:pt x="27918" y="82572"/>
                          <a:pt x="18345" y="78610"/>
                          <a:pt x="11144" y="71409"/>
                        </a:cubicBezTo>
                        <a:cubicBezTo>
                          <a:pt x="-3715" y="56550"/>
                          <a:pt x="-3715" y="32385"/>
                          <a:pt x="11144" y="17536"/>
                        </a:cubicBezTo>
                        <a:lnTo>
                          <a:pt x="17878" y="10801"/>
                        </a:lnTo>
                        <a:cubicBezTo>
                          <a:pt x="32280" y="-3600"/>
                          <a:pt x="57369" y="-3600"/>
                          <a:pt x="71771" y="10801"/>
                        </a:cubicBezTo>
                        <a:cubicBezTo>
                          <a:pt x="86630" y="25660"/>
                          <a:pt x="86630" y="49825"/>
                          <a:pt x="71771" y="64675"/>
                        </a:cubicBezTo>
                        <a:lnTo>
                          <a:pt x="65037" y="71409"/>
                        </a:lnTo>
                        <a:cubicBezTo>
                          <a:pt x="57836" y="78610"/>
                          <a:pt x="48263" y="82572"/>
                          <a:pt x="38090" y="82572"/>
                        </a:cubicBezTo>
                        <a:close/>
                        <a:moveTo>
                          <a:pt x="44825" y="18688"/>
                        </a:moveTo>
                        <a:cubicBezTo>
                          <a:pt x="39738" y="18688"/>
                          <a:pt x="34947" y="20669"/>
                          <a:pt x="31347" y="24270"/>
                        </a:cubicBezTo>
                        <a:lnTo>
                          <a:pt x="24613" y="31004"/>
                        </a:lnTo>
                        <a:cubicBezTo>
                          <a:pt x="17193" y="38424"/>
                          <a:pt x="17193" y="50521"/>
                          <a:pt x="24613" y="57941"/>
                        </a:cubicBezTo>
                        <a:cubicBezTo>
                          <a:pt x="31813" y="65142"/>
                          <a:pt x="44367" y="65142"/>
                          <a:pt x="51568" y="57941"/>
                        </a:cubicBezTo>
                        <a:lnTo>
                          <a:pt x="58303" y="51206"/>
                        </a:lnTo>
                        <a:cubicBezTo>
                          <a:pt x="65722" y="43786"/>
                          <a:pt x="65722" y="31690"/>
                          <a:pt x="58303" y="24270"/>
                        </a:cubicBezTo>
                        <a:cubicBezTo>
                          <a:pt x="54702" y="20669"/>
                          <a:pt x="49911" y="18688"/>
                          <a:pt x="44825" y="18688"/>
                        </a:cubicBezTo>
                        <a:close/>
                      </a:path>
                    </a:pathLst>
                  </a:custGeom>
                  <a:grpFill/>
                  <a:ln w="9525" cap="flat">
                    <a:noFill/>
                    <a:prstDash val="solid"/>
                    <a:miter/>
                  </a:ln>
                </p:spPr>
                <p:txBody>
                  <a:bodyPr rtlCol="0" anchor="ctr"/>
                  <a:lstStyle/>
                  <a:p>
                    <a:endParaRPr lang="en-ID"/>
                  </a:p>
                </p:txBody>
              </p:sp>
              <p:sp>
                <p:nvSpPr>
                  <p:cNvPr id="119" name="Freeform: Shape 118">
                    <a:extLst>
                      <a:ext uri="{FF2B5EF4-FFF2-40B4-BE49-F238E27FC236}">
                        <a16:creationId xmlns:a16="http://schemas.microsoft.com/office/drawing/2014/main" id="{D0AB5B4A-C169-478E-9725-CD9A3C0F54B5}"/>
                      </a:ext>
                    </a:extLst>
                  </p:cNvPr>
                  <p:cNvSpPr/>
                  <p:nvPr/>
                </p:nvSpPr>
                <p:spPr>
                  <a:xfrm>
                    <a:off x="6950623" y="2357009"/>
                    <a:ext cx="82911" cy="82591"/>
                  </a:xfrm>
                  <a:custGeom>
                    <a:avLst/>
                    <a:gdLst>
                      <a:gd name="connsiteX0" fmla="*/ 38080 w 82911"/>
                      <a:gd name="connsiteY0" fmla="*/ 82591 h 82591"/>
                      <a:gd name="connsiteX1" fmla="*/ 11143 w 82911"/>
                      <a:gd name="connsiteY1" fmla="*/ 71418 h 82591"/>
                      <a:gd name="connsiteX2" fmla="*/ 11153 w 82911"/>
                      <a:gd name="connsiteY2" fmla="*/ 17536 h 82591"/>
                      <a:gd name="connsiteX3" fmla="*/ 17887 w 82911"/>
                      <a:gd name="connsiteY3" fmla="*/ 10801 h 82591"/>
                      <a:gd name="connsiteX4" fmla="*/ 71760 w 82911"/>
                      <a:gd name="connsiteY4" fmla="*/ 10801 h 82591"/>
                      <a:gd name="connsiteX5" fmla="*/ 71760 w 82911"/>
                      <a:gd name="connsiteY5" fmla="*/ 64694 h 82591"/>
                      <a:gd name="connsiteX6" fmla="*/ 65026 w 82911"/>
                      <a:gd name="connsiteY6" fmla="*/ 71428 h 82591"/>
                      <a:gd name="connsiteX7" fmla="*/ 38080 w 82911"/>
                      <a:gd name="connsiteY7" fmla="*/ 82591 h 82591"/>
                      <a:gd name="connsiteX8" fmla="*/ 44823 w 82911"/>
                      <a:gd name="connsiteY8" fmla="*/ 18688 h 82591"/>
                      <a:gd name="connsiteX9" fmla="*/ 31355 w 82911"/>
                      <a:gd name="connsiteY9" fmla="*/ 24270 h 82591"/>
                      <a:gd name="connsiteX10" fmla="*/ 24621 w 82911"/>
                      <a:gd name="connsiteY10" fmla="*/ 31004 h 82591"/>
                      <a:gd name="connsiteX11" fmla="*/ 24621 w 82911"/>
                      <a:gd name="connsiteY11" fmla="*/ 57960 h 82591"/>
                      <a:gd name="connsiteX12" fmla="*/ 51558 w 82911"/>
                      <a:gd name="connsiteY12" fmla="*/ 57960 h 82591"/>
                      <a:gd name="connsiteX13" fmla="*/ 58292 w 82911"/>
                      <a:gd name="connsiteY13" fmla="*/ 51225 h 82591"/>
                      <a:gd name="connsiteX14" fmla="*/ 58292 w 82911"/>
                      <a:gd name="connsiteY14" fmla="*/ 24270 h 82591"/>
                      <a:gd name="connsiteX15" fmla="*/ 44823 w 82911"/>
                      <a:gd name="connsiteY15" fmla="*/ 18688 h 82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911" h="82591">
                        <a:moveTo>
                          <a:pt x="38080" y="82591"/>
                        </a:moveTo>
                        <a:cubicBezTo>
                          <a:pt x="27907" y="82591"/>
                          <a:pt x="18334" y="78629"/>
                          <a:pt x="11143" y="71418"/>
                        </a:cubicBezTo>
                        <a:cubicBezTo>
                          <a:pt x="-3716" y="56569"/>
                          <a:pt x="-3716" y="32385"/>
                          <a:pt x="11153" y="17536"/>
                        </a:cubicBezTo>
                        <a:lnTo>
                          <a:pt x="17887" y="10801"/>
                        </a:lnTo>
                        <a:cubicBezTo>
                          <a:pt x="32289" y="-3600"/>
                          <a:pt x="57368" y="-3600"/>
                          <a:pt x="71760" y="10801"/>
                        </a:cubicBezTo>
                        <a:cubicBezTo>
                          <a:pt x="86629" y="25660"/>
                          <a:pt x="86629" y="49844"/>
                          <a:pt x="71760" y="64694"/>
                        </a:cubicBezTo>
                        <a:lnTo>
                          <a:pt x="65026" y="71428"/>
                        </a:lnTo>
                        <a:cubicBezTo>
                          <a:pt x="57825" y="78629"/>
                          <a:pt x="48262" y="82591"/>
                          <a:pt x="38080" y="82591"/>
                        </a:cubicBezTo>
                        <a:close/>
                        <a:moveTo>
                          <a:pt x="44823" y="18688"/>
                        </a:moveTo>
                        <a:cubicBezTo>
                          <a:pt x="39737" y="18688"/>
                          <a:pt x="34956" y="20669"/>
                          <a:pt x="31355" y="24270"/>
                        </a:cubicBezTo>
                        <a:lnTo>
                          <a:pt x="24621" y="31004"/>
                        </a:lnTo>
                        <a:cubicBezTo>
                          <a:pt x="17191" y="38433"/>
                          <a:pt x="17191" y="50530"/>
                          <a:pt x="24621" y="57960"/>
                        </a:cubicBezTo>
                        <a:cubicBezTo>
                          <a:pt x="31822" y="65161"/>
                          <a:pt x="44357" y="65161"/>
                          <a:pt x="51558" y="57960"/>
                        </a:cubicBezTo>
                        <a:lnTo>
                          <a:pt x="58292" y="51225"/>
                        </a:lnTo>
                        <a:cubicBezTo>
                          <a:pt x="65721" y="43796"/>
                          <a:pt x="65721" y="31699"/>
                          <a:pt x="58292" y="24270"/>
                        </a:cubicBezTo>
                        <a:cubicBezTo>
                          <a:pt x="54691" y="20669"/>
                          <a:pt x="49910" y="18688"/>
                          <a:pt x="44823" y="18688"/>
                        </a:cubicBezTo>
                        <a:close/>
                      </a:path>
                    </a:pathLst>
                  </a:custGeom>
                  <a:grpFill/>
                  <a:ln w="9525" cap="flat">
                    <a:noFill/>
                    <a:prstDash val="solid"/>
                    <a:miter/>
                  </a:ln>
                </p:spPr>
                <p:txBody>
                  <a:bodyPr rtlCol="0" anchor="ctr"/>
                  <a:lstStyle/>
                  <a:p>
                    <a:endParaRPr lang="en-ID"/>
                  </a:p>
                </p:txBody>
              </p:sp>
              <p:sp>
                <p:nvSpPr>
                  <p:cNvPr id="120" name="Freeform: Shape 119">
                    <a:extLst>
                      <a:ext uri="{FF2B5EF4-FFF2-40B4-BE49-F238E27FC236}">
                        <a16:creationId xmlns:a16="http://schemas.microsoft.com/office/drawing/2014/main" id="{83F95625-90E4-44A9-B5F4-38BE947919E2}"/>
                      </a:ext>
                    </a:extLst>
                  </p:cNvPr>
                  <p:cNvSpPr/>
                  <p:nvPr/>
                </p:nvSpPr>
                <p:spPr>
                  <a:xfrm>
                    <a:off x="6991037" y="2397433"/>
                    <a:ext cx="82896" cy="82572"/>
                  </a:xfrm>
                  <a:custGeom>
                    <a:avLst/>
                    <a:gdLst>
                      <a:gd name="connsiteX0" fmla="*/ 38081 w 82896"/>
                      <a:gd name="connsiteY0" fmla="*/ 82572 h 82572"/>
                      <a:gd name="connsiteX1" fmla="*/ 11144 w 82896"/>
                      <a:gd name="connsiteY1" fmla="*/ 71409 h 82572"/>
                      <a:gd name="connsiteX2" fmla="*/ 11144 w 82896"/>
                      <a:gd name="connsiteY2" fmla="*/ 17536 h 82572"/>
                      <a:gd name="connsiteX3" fmla="*/ 17878 w 82896"/>
                      <a:gd name="connsiteY3" fmla="*/ 10801 h 82572"/>
                      <a:gd name="connsiteX4" fmla="*/ 71752 w 82896"/>
                      <a:gd name="connsiteY4" fmla="*/ 10801 h 82572"/>
                      <a:gd name="connsiteX5" fmla="*/ 71752 w 82896"/>
                      <a:gd name="connsiteY5" fmla="*/ 64675 h 82572"/>
                      <a:gd name="connsiteX6" fmla="*/ 65018 w 82896"/>
                      <a:gd name="connsiteY6" fmla="*/ 71409 h 82572"/>
                      <a:gd name="connsiteX7" fmla="*/ 38081 w 82896"/>
                      <a:gd name="connsiteY7" fmla="*/ 82572 h 82572"/>
                      <a:gd name="connsiteX8" fmla="*/ 44815 w 82896"/>
                      <a:gd name="connsiteY8" fmla="*/ 18688 h 82572"/>
                      <a:gd name="connsiteX9" fmla="*/ 31347 w 82896"/>
                      <a:gd name="connsiteY9" fmla="*/ 24270 h 82572"/>
                      <a:gd name="connsiteX10" fmla="*/ 24613 w 82896"/>
                      <a:gd name="connsiteY10" fmla="*/ 31004 h 82572"/>
                      <a:gd name="connsiteX11" fmla="*/ 24613 w 82896"/>
                      <a:gd name="connsiteY11" fmla="*/ 57941 h 82572"/>
                      <a:gd name="connsiteX12" fmla="*/ 51549 w 82896"/>
                      <a:gd name="connsiteY12" fmla="*/ 57941 h 82572"/>
                      <a:gd name="connsiteX13" fmla="*/ 58283 w 82896"/>
                      <a:gd name="connsiteY13" fmla="*/ 51206 h 82572"/>
                      <a:gd name="connsiteX14" fmla="*/ 58283 w 82896"/>
                      <a:gd name="connsiteY14" fmla="*/ 24270 h 82572"/>
                      <a:gd name="connsiteX15" fmla="*/ 44815 w 82896"/>
                      <a:gd name="connsiteY15" fmla="*/ 18688 h 8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896" h="82572">
                        <a:moveTo>
                          <a:pt x="38081" y="82572"/>
                        </a:moveTo>
                        <a:cubicBezTo>
                          <a:pt x="27908" y="82572"/>
                          <a:pt x="18345" y="78610"/>
                          <a:pt x="11144" y="71409"/>
                        </a:cubicBezTo>
                        <a:cubicBezTo>
                          <a:pt x="-3715" y="56550"/>
                          <a:pt x="-3715" y="32385"/>
                          <a:pt x="11144" y="17536"/>
                        </a:cubicBezTo>
                        <a:lnTo>
                          <a:pt x="17878" y="10801"/>
                        </a:lnTo>
                        <a:cubicBezTo>
                          <a:pt x="32280" y="-3600"/>
                          <a:pt x="57360" y="-3600"/>
                          <a:pt x="71752" y="10801"/>
                        </a:cubicBezTo>
                        <a:cubicBezTo>
                          <a:pt x="86611" y="25660"/>
                          <a:pt x="86611" y="49825"/>
                          <a:pt x="71752" y="64675"/>
                        </a:cubicBezTo>
                        <a:lnTo>
                          <a:pt x="65018" y="71409"/>
                        </a:lnTo>
                        <a:cubicBezTo>
                          <a:pt x="57817" y="78610"/>
                          <a:pt x="48254" y="82572"/>
                          <a:pt x="38081" y="82572"/>
                        </a:cubicBezTo>
                        <a:close/>
                        <a:moveTo>
                          <a:pt x="44815" y="18688"/>
                        </a:moveTo>
                        <a:cubicBezTo>
                          <a:pt x="39729" y="18688"/>
                          <a:pt x="34947" y="20669"/>
                          <a:pt x="31347" y="24270"/>
                        </a:cubicBezTo>
                        <a:lnTo>
                          <a:pt x="24613" y="31004"/>
                        </a:lnTo>
                        <a:cubicBezTo>
                          <a:pt x="17193" y="38424"/>
                          <a:pt x="17193" y="50521"/>
                          <a:pt x="24613" y="57941"/>
                        </a:cubicBezTo>
                        <a:cubicBezTo>
                          <a:pt x="31813" y="65142"/>
                          <a:pt x="44348" y="65142"/>
                          <a:pt x="51549" y="57941"/>
                        </a:cubicBezTo>
                        <a:lnTo>
                          <a:pt x="58283" y="51206"/>
                        </a:lnTo>
                        <a:cubicBezTo>
                          <a:pt x="65703" y="43786"/>
                          <a:pt x="65703" y="31690"/>
                          <a:pt x="58283" y="24270"/>
                        </a:cubicBezTo>
                        <a:cubicBezTo>
                          <a:pt x="54683" y="20669"/>
                          <a:pt x="49901" y="18688"/>
                          <a:pt x="44815" y="18688"/>
                        </a:cubicBezTo>
                        <a:close/>
                      </a:path>
                    </a:pathLst>
                  </a:custGeom>
                  <a:grpFill/>
                  <a:ln w="9525" cap="flat">
                    <a:noFill/>
                    <a:prstDash val="solid"/>
                    <a:miter/>
                  </a:ln>
                </p:spPr>
                <p:txBody>
                  <a:bodyPr rtlCol="0" anchor="ctr"/>
                  <a:lstStyle/>
                  <a:p>
                    <a:endParaRPr lang="en-ID"/>
                  </a:p>
                </p:txBody>
              </p:sp>
              <p:sp>
                <p:nvSpPr>
                  <p:cNvPr id="121" name="Freeform: Shape 120">
                    <a:extLst>
                      <a:ext uri="{FF2B5EF4-FFF2-40B4-BE49-F238E27FC236}">
                        <a16:creationId xmlns:a16="http://schemas.microsoft.com/office/drawing/2014/main" id="{0C6E471B-3AD5-481B-B5A5-682D790A7C93}"/>
                      </a:ext>
                    </a:extLst>
                  </p:cNvPr>
                  <p:cNvSpPr/>
                  <p:nvPr/>
                </p:nvSpPr>
                <p:spPr>
                  <a:xfrm>
                    <a:off x="7120641" y="2048454"/>
                    <a:ext cx="160481" cy="160479"/>
                  </a:xfrm>
                  <a:custGeom>
                    <a:avLst/>
                    <a:gdLst>
                      <a:gd name="connsiteX0" fmla="*/ 150955 w 160481"/>
                      <a:gd name="connsiteY0" fmla="*/ 160480 h 160479"/>
                      <a:gd name="connsiteX1" fmla="*/ 144220 w 160481"/>
                      <a:gd name="connsiteY1" fmla="*/ 157689 h 160479"/>
                      <a:gd name="connsiteX2" fmla="*/ 2793 w 160481"/>
                      <a:gd name="connsiteY2" fmla="*/ 16262 h 160479"/>
                      <a:gd name="connsiteX3" fmla="*/ 2793 w 160481"/>
                      <a:gd name="connsiteY3" fmla="*/ 2793 h 160479"/>
                      <a:gd name="connsiteX4" fmla="*/ 16262 w 160481"/>
                      <a:gd name="connsiteY4" fmla="*/ 2793 h 160479"/>
                      <a:gd name="connsiteX5" fmla="*/ 157689 w 160481"/>
                      <a:gd name="connsiteY5" fmla="*/ 144220 h 160479"/>
                      <a:gd name="connsiteX6" fmla="*/ 157689 w 160481"/>
                      <a:gd name="connsiteY6" fmla="*/ 157689 h 160479"/>
                      <a:gd name="connsiteX7" fmla="*/ 150955 w 160481"/>
                      <a:gd name="connsiteY7" fmla="*/ 160480 h 16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481" h="160479">
                        <a:moveTo>
                          <a:pt x="150955" y="160480"/>
                        </a:moveTo>
                        <a:cubicBezTo>
                          <a:pt x="148516" y="160480"/>
                          <a:pt x="146078" y="159546"/>
                          <a:pt x="144220" y="157689"/>
                        </a:cubicBezTo>
                        <a:lnTo>
                          <a:pt x="2793" y="16262"/>
                        </a:lnTo>
                        <a:cubicBezTo>
                          <a:pt x="-931" y="12537"/>
                          <a:pt x="-931" y="6517"/>
                          <a:pt x="2793" y="2793"/>
                        </a:cubicBezTo>
                        <a:cubicBezTo>
                          <a:pt x="6517" y="-931"/>
                          <a:pt x="12537" y="-931"/>
                          <a:pt x="16262" y="2793"/>
                        </a:cubicBezTo>
                        <a:lnTo>
                          <a:pt x="157689" y="144220"/>
                        </a:lnTo>
                        <a:cubicBezTo>
                          <a:pt x="161413" y="147945"/>
                          <a:pt x="161413" y="153964"/>
                          <a:pt x="157689" y="157689"/>
                        </a:cubicBezTo>
                        <a:cubicBezTo>
                          <a:pt x="155831" y="159546"/>
                          <a:pt x="153393" y="160480"/>
                          <a:pt x="150955" y="160480"/>
                        </a:cubicBezTo>
                        <a:close/>
                      </a:path>
                    </a:pathLst>
                  </a:custGeom>
                  <a:grpFill/>
                  <a:ln w="9525" cap="flat">
                    <a:noFill/>
                    <a:prstDash val="solid"/>
                    <a:miter/>
                  </a:ln>
                </p:spPr>
                <p:txBody>
                  <a:bodyPr rtlCol="0" anchor="ctr"/>
                  <a:lstStyle/>
                  <a:p>
                    <a:endParaRPr lang="en-ID"/>
                  </a:p>
                </p:txBody>
              </p:sp>
            </p:grpSp>
            <p:sp>
              <p:nvSpPr>
                <p:cNvPr id="115" name="Freeform: Shape 114">
                  <a:extLst>
                    <a:ext uri="{FF2B5EF4-FFF2-40B4-BE49-F238E27FC236}">
                      <a16:creationId xmlns:a16="http://schemas.microsoft.com/office/drawing/2014/main" id="{138ACC18-8E02-4FD3-B395-C7A03DCCD91C}"/>
                    </a:ext>
                  </a:extLst>
                </p:cNvPr>
                <p:cNvSpPr/>
                <p:nvPr/>
              </p:nvSpPr>
              <p:spPr>
                <a:xfrm>
                  <a:off x="7120641" y="2028232"/>
                  <a:ext cx="39257" cy="39273"/>
                </a:xfrm>
                <a:custGeom>
                  <a:avLst/>
                  <a:gdLst>
                    <a:gd name="connsiteX0" fmla="*/ 9527 w 39257"/>
                    <a:gd name="connsiteY0" fmla="*/ 39274 h 39273"/>
                    <a:gd name="connsiteX1" fmla="*/ 2793 w 39257"/>
                    <a:gd name="connsiteY1" fmla="*/ 36483 h 39273"/>
                    <a:gd name="connsiteX2" fmla="*/ 2793 w 39257"/>
                    <a:gd name="connsiteY2" fmla="*/ 23015 h 39273"/>
                    <a:gd name="connsiteX3" fmla="*/ 22996 w 39257"/>
                    <a:gd name="connsiteY3" fmla="*/ 2793 h 39273"/>
                    <a:gd name="connsiteX4" fmla="*/ 36464 w 39257"/>
                    <a:gd name="connsiteY4" fmla="*/ 2793 h 39273"/>
                    <a:gd name="connsiteX5" fmla="*/ 36464 w 39257"/>
                    <a:gd name="connsiteY5" fmla="*/ 16262 h 39273"/>
                    <a:gd name="connsiteX6" fmla="*/ 16262 w 39257"/>
                    <a:gd name="connsiteY6" fmla="*/ 36483 h 39273"/>
                    <a:gd name="connsiteX7" fmla="*/ 9527 w 39257"/>
                    <a:gd name="connsiteY7" fmla="*/ 39274 h 39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257" h="39273">
                      <a:moveTo>
                        <a:pt x="9527" y="39274"/>
                      </a:moveTo>
                      <a:cubicBezTo>
                        <a:pt x="7089" y="39274"/>
                        <a:pt x="4651" y="38341"/>
                        <a:pt x="2793" y="36483"/>
                      </a:cubicBezTo>
                      <a:cubicBezTo>
                        <a:pt x="-931" y="32768"/>
                        <a:pt x="-931" y="26739"/>
                        <a:pt x="2793" y="23015"/>
                      </a:cubicBezTo>
                      <a:lnTo>
                        <a:pt x="22996" y="2793"/>
                      </a:lnTo>
                      <a:cubicBezTo>
                        <a:pt x="26720" y="-931"/>
                        <a:pt x="32740" y="-931"/>
                        <a:pt x="36464" y="2793"/>
                      </a:cubicBezTo>
                      <a:cubicBezTo>
                        <a:pt x="40188" y="6508"/>
                        <a:pt x="40188" y="12537"/>
                        <a:pt x="36464" y="16262"/>
                      </a:cubicBezTo>
                      <a:lnTo>
                        <a:pt x="16262" y="36483"/>
                      </a:lnTo>
                      <a:cubicBezTo>
                        <a:pt x="14404" y="38350"/>
                        <a:pt x="11966" y="39274"/>
                        <a:pt x="9527" y="39274"/>
                      </a:cubicBezTo>
                      <a:close/>
                    </a:path>
                  </a:pathLst>
                </a:custGeom>
                <a:grpFill/>
                <a:ln w="9525" cap="flat">
                  <a:noFill/>
                  <a:prstDash val="solid"/>
                  <a:miter/>
                </a:ln>
              </p:spPr>
              <p:txBody>
                <a:bodyPr rtlCol="0" anchor="ctr"/>
                <a:lstStyle/>
                <a:p>
                  <a:endParaRPr lang="en-ID"/>
                </a:p>
              </p:txBody>
            </p:sp>
            <p:sp>
              <p:nvSpPr>
                <p:cNvPr id="116" name="Freeform: Shape 115">
                  <a:extLst>
                    <a:ext uri="{FF2B5EF4-FFF2-40B4-BE49-F238E27FC236}">
                      <a16:creationId xmlns:a16="http://schemas.microsoft.com/office/drawing/2014/main" id="{70ABA5B0-2A8B-42DD-B7A6-C0B9FE4F6360}"/>
                    </a:ext>
                  </a:extLst>
                </p:cNvPr>
                <p:cNvSpPr/>
                <p:nvPr/>
              </p:nvSpPr>
              <p:spPr>
                <a:xfrm>
                  <a:off x="7262068" y="2169679"/>
                  <a:ext cx="39257" cy="39254"/>
                </a:xfrm>
                <a:custGeom>
                  <a:avLst/>
                  <a:gdLst>
                    <a:gd name="connsiteX0" fmla="*/ 9527 w 39257"/>
                    <a:gd name="connsiteY0" fmla="*/ 39255 h 39254"/>
                    <a:gd name="connsiteX1" fmla="*/ 2793 w 39257"/>
                    <a:gd name="connsiteY1" fmla="*/ 36464 h 39254"/>
                    <a:gd name="connsiteX2" fmla="*/ 2793 w 39257"/>
                    <a:gd name="connsiteY2" fmla="*/ 22996 h 39254"/>
                    <a:gd name="connsiteX3" fmla="*/ 22996 w 39257"/>
                    <a:gd name="connsiteY3" fmla="*/ 2793 h 39254"/>
                    <a:gd name="connsiteX4" fmla="*/ 36464 w 39257"/>
                    <a:gd name="connsiteY4" fmla="*/ 2793 h 39254"/>
                    <a:gd name="connsiteX5" fmla="*/ 36464 w 39257"/>
                    <a:gd name="connsiteY5" fmla="*/ 16262 h 39254"/>
                    <a:gd name="connsiteX6" fmla="*/ 16262 w 39257"/>
                    <a:gd name="connsiteY6" fmla="*/ 36464 h 39254"/>
                    <a:gd name="connsiteX7" fmla="*/ 9527 w 39257"/>
                    <a:gd name="connsiteY7" fmla="*/ 39255 h 39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257" h="39254">
                      <a:moveTo>
                        <a:pt x="9527" y="39255"/>
                      </a:moveTo>
                      <a:cubicBezTo>
                        <a:pt x="7089" y="39255"/>
                        <a:pt x="4651" y="38321"/>
                        <a:pt x="2793" y="36464"/>
                      </a:cubicBezTo>
                      <a:cubicBezTo>
                        <a:pt x="-931" y="32740"/>
                        <a:pt x="-931" y="26720"/>
                        <a:pt x="2793" y="22996"/>
                      </a:cubicBezTo>
                      <a:lnTo>
                        <a:pt x="22996" y="2793"/>
                      </a:lnTo>
                      <a:cubicBezTo>
                        <a:pt x="26720" y="-931"/>
                        <a:pt x="32740" y="-931"/>
                        <a:pt x="36464" y="2793"/>
                      </a:cubicBezTo>
                      <a:cubicBezTo>
                        <a:pt x="40188" y="6517"/>
                        <a:pt x="40188" y="12537"/>
                        <a:pt x="36464" y="16262"/>
                      </a:cubicBezTo>
                      <a:lnTo>
                        <a:pt x="16262" y="36464"/>
                      </a:lnTo>
                      <a:cubicBezTo>
                        <a:pt x="14404" y="38321"/>
                        <a:pt x="11966" y="39255"/>
                        <a:pt x="9527" y="39255"/>
                      </a:cubicBezTo>
                      <a:close/>
                    </a:path>
                  </a:pathLst>
                </a:custGeom>
                <a:grpFill/>
                <a:ln w="9525" cap="flat">
                  <a:noFill/>
                  <a:prstDash val="solid"/>
                  <a:miter/>
                </a:ln>
              </p:spPr>
              <p:txBody>
                <a:bodyPr rtlCol="0" anchor="ctr"/>
                <a:lstStyle/>
                <a:p>
                  <a:endParaRPr lang="en-ID"/>
                </a:p>
              </p:txBody>
            </p:sp>
          </p:grpSp>
        </p:grpSp>
        <p:grpSp>
          <p:nvGrpSpPr>
            <p:cNvPr id="132" name="Graphic 114">
              <a:extLst>
                <a:ext uri="{FF2B5EF4-FFF2-40B4-BE49-F238E27FC236}">
                  <a16:creationId xmlns:a16="http://schemas.microsoft.com/office/drawing/2014/main" id="{E8A18910-4DCC-4D06-A68D-175230BE3B4D}"/>
                </a:ext>
              </a:extLst>
            </p:cNvPr>
            <p:cNvGrpSpPr/>
            <p:nvPr/>
          </p:nvGrpSpPr>
          <p:grpSpPr>
            <a:xfrm>
              <a:off x="10142340" y="822985"/>
              <a:ext cx="356922" cy="351776"/>
              <a:chOff x="6959820" y="2325759"/>
              <a:chExt cx="533400" cy="590550"/>
            </a:xfrm>
            <a:solidFill>
              <a:srgbClr val="00B0F0"/>
            </a:solidFill>
          </p:grpSpPr>
          <p:sp>
            <p:nvSpPr>
              <p:cNvPr id="133" name="Freeform: Shape 132">
                <a:extLst>
                  <a:ext uri="{FF2B5EF4-FFF2-40B4-BE49-F238E27FC236}">
                    <a16:creationId xmlns:a16="http://schemas.microsoft.com/office/drawing/2014/main" id="{4D66F0C8-417C-4169-A431-96B6AD6E79AE}"/>
                  </a:ext>
                </a:extLst>
              </p:cNvPr>
              <p:cNvSpPr/>
              <p:nvPr/>
            </p:nvSpPr>
            <p:spPr>
              <a:xfrm>
                <a:off x="6959820" y="2325759"/>
                <a:ext cx="533400" cy="590550"/>
              </a:xfrm>
              <a:custGeom>
                <a:avLst/>
                <a:gdLst>
                  <a:gd name="connsiteX0" fmla="*/ 485775 w 533400"/>
                  <a:gd name="connsiteY0" fmla="*/ 114300 h 590550"/>
                  <a:gd name="connsiteX1" fmla="*/ 438150 w 533400"/>
                  <a:gd name="connsiteY1" fmla="*/ 114300 h 590550"/>
                  <a:gd name="connsiteX2" fmla="*/ 438150 w 533400"/>
                  <a:gd name="connsiteY2" fmla="*/ 47625 h 590550"/>
                  <a:gd name="connsiteX3" fmla="*/ 390525 w 533400"/>
                  <a:gd name="connsiteY3" fmla="*/ 0 h 590550"/>
                  <a:gd name="connsiteX4" fmla="*/ 66675 w 533400"/>
                  <a:gd name="connsiteY4" fmla="*/ 0 h 590550"/>
                  <a:gd name="connsiteX5" fmla="*/ 19050 w 533400"/>
                  <a:gd name="connsiteY5" fmla="*/ 47625 h 590550"/>
                  <a:gd name="connsiteX6" fmla="*/ 19050 w 533400"/>
                  <a:gd name="connsiteY6" fmla="*/ 95250 h 590550"/>
                  <a:gd name="connsiteX7" fmla="*/ 95250 w 533400"/>
                  <a:gd name="connsiteY7" fmla="*/ 95250 h 590550"/>
                  <a:gd name="connsiteX8" fmla="*/ 95250 w 533400"/>
                  <a:gd name="connsiteY8" fmla="*/ 114300 h 590550"/>
                  <a:gd name="connsiteX9" fmla="*/ 47625 w 533400"/>
                  <a:gd name="connsiteY9" fmla="*/ 114300 h 590550"/>
                  <a:gd name="connsiteX10" fmla="*/ 0 w 533400"/>
                  <a:gd name="connsiteY10" fmla="*/ 161925 h 590550"/>
                  <a:gd name="connsiteX11" fmla="*/ 0 w 533400"/>
                  <a:gd name="connsiteY11" fmla="*/ 447675 h 590550"/>
                  <a:gd name="connsiteX12" fmla="*/ 47625 w 533400"/>
                  <a:gd name="connsiteY12" fmla="*/ 495300 h 590550"/>
                  <a:gd name="connsiteX13" fmla="*/ 184614 w 533400"/>
                  <a:gd name="connsiteY13" fmla="*/ 495300 h 590550"/>
                  <a:gd name="connsiteX14" fmla="*/ 165564 w 533400"/>
                  <a:gd name="connsiteY14" fmla="*/ 533400 h 590550"/>
                  <a:gd name="connsiteX15" fmla="*/ 133350 w 533400"/>
                  <a:gd name="connsiteY15" fmla="*/ 533400 h 590550"/>
                  <a:gd name="connsiteX16" fmla="*/ 104775 w 533400"/>
                  <a:gd name="connsiteY16" fmla="*/ 561975 h 590550"/>
                  <a:gd name="connsiteX17" fmla="*/ 133350 w 533400"/>
                  <a:gd name="connsiteY17" fmla="*/ 590550 h 590550"/>
                  <a:gd name="connsiteX18" fmla="*/ 400050 w 533400"/>
                  <a:gd name="connsiteY18" fmla="*/ 590550 h 590550"/>
                  <a:gd name="connsiteX19" fmla="*/ 428625 w 533400"/>
                  <a:gd name="connsiteY19" fmla="*/ 561975 h 590550"/>
                  <a:gd name="connsiteX20" fmla="*/ 400050 w 533400"/>
                  <a:gd name="connsiteY20" fmla="*/ 533400 h 590550"/>
                  <a:gd name="connsiteX21" fmla="*/ 367836 w 533400"/>
                  <a:gd name="connsiteY21" fmla="*/ 533400 h 590550"/>
                  <a:gd name="connsiteX22" fmla="*/ 348786 w 533400"/>
                  <a:gd name="connsiteY22" fmla="*/ 495300 h 590550"/>
                  <a:gd name="connsiteX23" fmla="*/ 390525 w 533400"/>
                  <a:gd name="connsiteY23" fmla="*/ 495300 h 590550"/>
                  <a:gd name="connsiteX24" fmla="*/ 447675 w 533400"/>
                  <a:gd name="connsiteY24" fmla="*/ 495300 h 590550"/>
                  <a:gd name="connsiteX25" fmla="*/ 485775 w 533400"/>
                  <a:gd name="connsiteY25" fmla="*/ 495300 h 590550"/>
                  <a:gd name="connsiteX26" fmla="*/ 533400 w 533400"/>
                  <a:gd name="connsiteY26" fmla="*/ 447675 h 590550"/>
                  <a:gd name="connsiteX27" fmla="*/ 533400 w 533400"/>
                  <a:gd name="connsiteY27" fmla="*/ 161925 h 590550"/>
                  <a:gd name="connsiteX28" fmla="*/ 485775 w 533400"/>
                  <a:gd name="connsiteY28" fmla="*/ 114300 h 590550"/>
                  <a:gd name="connsiteX29" fmla="*/ 419100 w 533400"/>
                  <a:gd name="connsiteY29" fmla="*/ 374380 h 590550"/>
                  <a:gd name="connsiteX30" fmla="*/ 419100 w 533400"/>
                  <a:gd name="connsiteY30" fmla="*/ 400050 h 590550"/>
                  <a:gd name="connsiteX31" fmla="*/ 393430 w 533400"/>
                  <a:gd name="connsiteY31" fmla="*/ 400050 h 590550"/>
                  <a:gd name="connsiteX32" fmla="*/ 419100 w 533400"/>
                  <a:gd name="connsiteY32" fmla="*/ 374380 h 590550"/>
                  <a:gd name="connsiteX33" fmla="*/ 333375 w 533400"/>
                  <a:gd name="connsiteY33" fmla="*/ 400050 h 590550"/>
                  <a:gd name="connsiteX34" fmla="*/ 247650 w 533400"/>
                  <a:gd name="connsiteY34" fmla="*/ 314325 h 590550"/>
                  <a:gd name="connsiteX35" fmla="*/ 333375 w 533400"/>
                  <a:gd name="connsiteY35" fmla="*/ 228600 h 590550"/>
                  <a:gd name="connsiteX36" fmla="*/ 419100 w 533400"/>
                  <a:gd name="connsiteY36" fmla="*/ 314325 h 590550"/>
                  <a:gd name="connsiteX37" fmla="*/ 333375 w 533400"/>
                  <a:gd name="connsiteY37" fmla="*/ 400050 h 590550"/>
                  <a:gd name="connsiteX38" fmla="*/ 438150 w 533400"/>
                  <a:gd name="connsiteY38" fmla="*/ 171450 h 590550"/>
                  <a:gd name="connsiteX39" fmla="*/ 476250 w 533400"/>
                  <a:gd name="connsiteY39" fmla="*/ 171450 h 590550"/>
                  <a:gd name="connsiteX40" fmla="*/ 476250 w 533400"/>
                  <a:gd name="connsiteY40" fmla="*/ 400050 h 590550"/>
                  <a:gd name="connsiteX41" fmla="*/ 438150 w 533400"/>
                  <a:gd name="connsiteY41" fmla="*/ 400050 h 590550"/>
                  <a:gd name="connsiteX42" fmla="*/ 438150 w 533400"/>
                  <a:gd name="connsiteY42" fmla="*/ 171450 h 590550"/>
                  <a:gd name="connsiteX43" fmla="*/ 419100 w 533400"/>
                  <a:gd name="connsiteY43" fmla="*/ 47625 h 590550"/>
                  <a:gd name="connsiteX44" fmla="*/ 419100 w 533400"/>
                  <a:gd name="connsiteY44" fmla="*/ 254270 h 590550"/>
                  <a:gd name="connsiteX45" fmla="*/ 333375 w 533400"/>
                  <a:gd name="connsiteY45" fmla="*/ 209550 h 590550"/>
                  <a:gd name="connsiteX46" fmla="*/ 228600 w 533400"/>
                  <a:gd name="connsiteY46" fmla="*/ 314325 h 590550"/>
                  <a:gd name="connsiteX47" fmla="*/ 273320 w 533400"/>
                  <a:gd name="connsiteY47" fmla="*/ 400050 h 590550"/>
                  <a:gd name="connsiteX48" fmla="*/ 114300 w 533400"/>
                  <a:gd name="connsiteY48" fmla="*/ 400050 h 590550"/>
                  <a:gd name="connsiteX49" fmla="*/ 114300 w 533400"/>
                  <a:gd name="connsiteY49" fmla="*/ 47625 h 590550"/>
                  <a:gd name="connsiteX50" fmla="*/ 104527 w 533400"/>
                  <a:gd name="connsiteY50" fmla="*/ 19050 h 590550"/>
                  <a:gd name="connsiteX51" fmla="*/ 390525 w 533400"/>
                  <a:gd name="connsiteY51" fmla="*/ 19050 h 590550"/>
                  <a:gd name="connsiteX52" fmla="*/ 419100 w 533400"/>
                  <a:gd name="connsiteY52" fmla="*/ 47625 h 590550"/>
                  <a:gd name="connsiteX53" fmla="*/ 95250 w 533400"/>
                  <a:gd name="connsiteY53" fmla="*/ 400050 h 590550"/>
                  <a:gd name="connsiteX54" fmla="*/ 57150 w 533400"/>
                  <a:gd name="connsiteY54" fmla="*/ 400050 h 590550"/>
                  <a:gd name="connsiteX55" fmla="*/ 57150 w 533400"/>
                  <a:gd name="connsiteY55" fmla="*/ 171450 h 590550"/>
                  <a:gd name="connsiteX56" fmla="*/ 95250 w 533400"/>
                  <a:gd name="connsiteY56" fmla="*/ 171450 h 590550"/>
                  <a:gd name="connsiteX57" fmla="*/ 95250 w 533400"/>
                  <a:gd name="connsiteY57" fmla="*/ 400050 h 590550"/>
                  <a:gd name="connsiteX58" fmla="*/ 38100 w 533400"/>
                  <a:gd name="connsiteY58" fmla="*/ 76200 h 590550"/>
                  <a:gd name="connsiteX59" fmla="*/ 38100 w 533400"/>
                  <a:gd name="connsiteY59" fmla="*/ 47625 h 590550"/>
                  <a:gd name="connsiteX60" fmla="*/ 66675 w 533400"/>
                  <a:gd name="connsiteY60" fmla="*/ 19050 h 590550"/>
                  <a:gd name="connsiteX61" fmla="*/ 95250 w 533400"/>
                  <a:gd name="connsiteY61" fmla="*/ 47625 h 590550"/>
                  <a:gd name="connsiteX62" fmla="*/ 95250 w 533400"/>
                  <a:gd name="connsiteY62" fmla="*/ 76200 h 590550"/>
                  <a:gd name="connsiteX63" fmla="*/ 38100 w 533400"/>
                  <a:gd name="connsiteY63" fmla="*/ 76200 h 590550"/>
                  <a:gd name="connsiteX64" fmla="*/ 409575 w 533400"/>
                  <a:gd name="connsiteY64" fmla="*/ 561975 h 590550"/>
                  <a:gd name="connsiteX65" fmla="*/ 400050 w 533400"/>
                  <a:gd name="connsiteY65" fmla="*/ 571500 h 590550"/>
                  <a:gd name="connsiteX66" fmla="*/ 133350 w 533400"/>
                  <a:gd name="connsiteY66" fmla="*/ 571500 h 590550"/>
                  <a:gd name="connsiteX67" fmla="*/ 123825 w 533400"/>
                  <a:gd name="connsiteY67" fmla="*/ 561975 h 590550"/>
                  <a:gd name="connsiteX68" fmla="*/ 133350 w 533400"/>
                  <a:gd name="connsiteY68" fmla="*/ 552450 h 590550"/>
                  <a:gd name="connsiteX69" fmla="*/ 400050 w 533400"/>
                  <a:gd name="connsiteY69" fmla="*/ 552450 h 590550"/>
                  <a:gd name="connsiteX70" fmla="*/ 409575 w 533400"/>
                  <a:gd name="connsiteY70" fmla="*/ 561975 h 590550"/>
                  <a:gd name="connsiteX71" fmla="*/ 346539 w 533400"/>
                  <a:gd name="connsiteY71" fmla="*/ 533400 h 590550"/>
                  <a:gd name="connsiteX72" fmla="*/ 186861 w 533400"/>
                  <a:gd name="connsiteY72" fmla="*/ 533400 h 590550"/>
                  <a:gd name="connsiteX73" fmla="*/ 205911 w 533400"/>
                  <a:gd name="connsiteY73" fmla="*/ 495300 h 590550"/>
                  <a:gd name="connsiteX74" fmla="*/ 327489 w 533400"/>
                  <a:gd name="connsiteY74" fmla="*/ 495300 h 590550"/>
                  <a:gd name="connsiteX75" fmla="*/ 346539 w 533400"/>
                  <a:gd name="connsiteY75" fmla="*/ 533400 h 590550"/>
                  <a:gd name="connsiteX76" fmla="*/ 390525 w 533400"/>
                  <a:gd name="connsiteY76" fmla="*/ 476250 h 590550"/>
                  <a:gd name="connsiteX77" fmla="*/ 381000 w 533400"/>
                  <a:gd name="connsiteY77" fmla="*/ 466725 h 590550"/>
                  <a:gd name="connsiteX78" fmla="*/ 390525 w 533400"/>
                  <a:gd name="connsiteY78" fmla="*/ 457200 h 590550"/>
                  <a:gd name="connsiteX79" fmla="*/ 447675 w 533400"/>
                  <a:gd name="connsiteY79" fmla="*/ 457200 h 590550"/>
                  <a:gd name="connsiteX80" fmla="*/ 457200 w 533400"/>
                  <a:gd name="connsiteY80" fmla="*/ 466725 h 590550"/>
                  <a:gd name="connsiteX81" fmla="*/ 447675 w 533400"/>
                  <a:gd name="connsiteY81" fmla="*/ 476250 h 590550"/>
                  <a:gd name="connsiteX82" fmla="*/ 390525 w 533400"/>
                  <a:gd name="connsiteY82" fmla="*/ 476250 h 590550"/>
                  <a:gd name="connsiteX83" fmla="*/ 514350 w 533400"/>
                  <a:gd name="connsiteY83" fmla="*/ 447675 h 590550"/>
                  <a:gd name="connsiteX84" fmla="*/ 485775 w 533400"/>
                  <a:gd name="connsiteY84" fmla="*/ 476250 h 590550"/>
                  <a:gd name="connsiteX85" fmla="*/ 474497 w 533400"/>
                  <a:gd name="connsiteY85" fmla="*/ 476250 h 590550"/>
                  <a:gd name="connsiteX86" fmla="*/ 476250 w 533400"/>
                  <a:gd name="connsiteY86" fmla="*/ 466725 h 590550"/>
                  <a:gd name="connsiteX87" fmla="*/ 447675 w 533400"/>
                  <a:gd name="connsiteY87" fmla="*/ 438150 h 590550"/>
                  <a:gd name="connsiteX88" fmla="*/ 390525 w 533400"/>
                  <a:gd name="connsiteY88" fmla="*/ 438150 h 590550"/>
                  <a:gd name="connsiteX89" fmla="*/ 361950 w 533400"/>
                  <a:gd name="connsiteY89" fmla="*/ 466725 h 590550"/>
                  <a:gd name="connsiteX90" fmla="*/ 363703 w 533400"/>
                  <a:gd name="connsiteY90" fmla="*/ 476250 h 590550"/>
                  <a:gd name="connsiteX91" fmla="*/ 47625 w 533400"/>
                  <a:gd name="connsiteY91" fmla="*/ 476250 h 590550"/>
                  <a:gd name="connsiteX92" fmla="*/ 19050 w 533400"/>
                  <a:gd name="connsiteY92" fmla="*/ 447675 h 590550"/>
                  <a:gd name="connsiteX93" fmla="*/ 19050 w 533400"/>
                  <a:gd name="connsiteY93" fmla="*/ 161925 h 590550"/>
                  <a:gd name="connsiteX94" fmla="*/ 47625 w 533400"/>
                  <a:gd name="connsiteY94" fmla="*/ 133350 h 590550"/>
                  <a:gd name="connsiteX95" fmla="*/ 95250 w 533400"/>
                  <a:gd name="connsiteY95" fmla="*/ 133350 h 590550"/>
                  <a:gd name="connsiteX96" fmla="*/ 95250 w 533400"/>
                  <a:gd name="connsiteY96" fmla="*/ 152400 h 590550"/>
                  <a:gd name="connsiteX97" fmla="*/ 57150 w 533400"/>
                  <a:gd name="connsiteY97" fmla="*/ 152400 h 590550"/>
                  <a:gd name="connsiteX98" fmla="*/ 38100 w 533400"/>
                  <a:gd name="connsiteY98" fmla="*/ 171450 h 590550"/>
                  <a:gd name="connsiteX99" fmla="*/ 38100 w 533400"/>
                  <a:gd name="connsiteY99" fmla="*/ 400050 h 590550"/>
                  <a:gd name="connsiteX100" fmla="*/ 57150 w 533400"/>
                  <a:gd name="connsiteY100" fmla="*/ 419100 h 590550"/>
                  <a:gd name="connsiteX101" fmla="*/ 476250 w 533400"/>
                  <a:gd name="connsiteY101" fmla="*/ 419100 h 590550"/>
                  <a:gd name="connsiteX102" fmla="*/ 495300 w 533400"/>
                  <a:gd name="connsiteY102" fmla="*/ 400050 h 590550"/>
                  <a:gd name="connsiteX103" fmla="*/ 495300 w 533400"/>
                  <a:gd name="connsiteY103" fmla="*/ 171450 h 590550"/>
                  <a:gd name="connsiteX104" fmla="*/ 476250 w 533400"/>
                  <a:gd name="connsiteY104" fmla="*/ 152400 h 590550"/>
                  <a:gd name="connsiteX105" fmla="*/ 438150 w 533400"/>
                  <a:gd name="connsiteY105" fmla="*/ 152400 h 590550"/>
                  <a:gd name="connsiteX106" fmla="*/ 438150 w 533400"/>
                  <a:gd name="connsiteY106" fmla="*/ 133350 h 590550"/>
                  <a:gd name="connsiteX107" fmla="*/ 485775 w 533400"/>
                  <a:gd name="connsiteY107" fmla="*/ 133350 h 590550"/>
                  <a:gd name="connsiteX108" fmla="*/ 514350 w 533400"/>
                  <a:gd name="connsiteY108" fmla="*/ 161925 h 590550"/>
                  <a:gd name="connsiteX109" fmla="*/ 514350 w 533400"/>
                  <a:gd name="connsiteY109" fmla="*/ 447675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533400" h="590550">
                    <a:moveTo>
                      <a:pt x="485775" y="114300"/>
                    </a:moveTo>
                    <a:lnTo>
                      <a:pt x="438150" y="114300"/>
                    </a:lnTo>
                    <a:lnTo>
                      <a:pt x="438150" y="47625"/>
                    </a:lnTo>
                    <a:cubicBezTo>
                      <a:pt x="438150" y="21365"/>
                      <a:pt x="416785" y="0"/>
                      <a:pt x="390525" y="0"/>
                    </a:cubicBezTo>
                    <a:lnTo>
                      <a:pt x="66675" y="0"/>
                    </a:lnTo>
                    <a:cubicBezTo>
                      <a:pt x="40415" y="0"/>
                      <a:pt x="19050" y="21365"/>
                      <a:pt x="19050" y="47625"/>
                    </a:cubicBezTo>
                    <a:lnTo>
                      <a:pt x="19050" y="95250"/>
                    </a:lnTo>
                    <a:lnTo>
                      <a:pt x="95250" y="95250"/>
                    </a:lnTo>
                    <a:lnTo>
                      <a:pt x="95250" y="114300"/>
                    </a:lnTo>
                    <a:lnTo>
                      <a:pt x="47625" y="114300"/>
                    </a:lnTo>
                    <a:cubicBezTo>
                      <a:pt x="21365" y="114300"/>
                      <a:pt x="0" y="135665"/>
                      <a:pt x="0" y="161925"/>
                    </a:cubicBezTo>
                    <a:lnTo>
                      <a:pt x="0" y="447675"/>
                    </a:lnTo>
                    <a:cubicBezTo>
                      <a:pt x="0" y="473935"/>
                      <a:pt x="21365" y="495300"/>
                      <a:pt x="47625" y="495300"/>
                    </a:cubicBezTo>
                    <a:lnTo>
                      <a:pt x="184614" y="495300"/>
                    </a:lnTo>
                    <a:lnTo>
                      <a:pt x="165564" y="533400"/>
                    </a:lnTo>
                    <a:lnTo>
                      <a:pt x="133350" y="533400"/>
                    </a:lnTo>
                    <a:cubicBezTo>
                      <a:pt x="117596" y="533400"/>
                      <a:pt x="104775" y="546221"/>
                      <a:pt x="104775" y="561975"/>
                    </a:cubicBezTo>
                    <a:cubicBezTo>
                      <a:pt x="104775" y="577729"/>
                      <a:pt x="117596" y="590550"/>
                      <a:pt x="133350" y="590550"/>
                    </a:cubicBezTo>
                    <a:lnTo>
                      <a:pt x="400050" y="590550"/>
                    </a:lnTo>
                    <a:cubicBezTo>
                      <a:pt x="415804" y="590550"/>
                      <a:pt x="428625" y="577729"/>
                      <a:pt x="428625" y="561975"/>
                    </a:cubicBezTo>
                    <a:cubicBezTo>
                      <a:pt x="428625" y="546221"/>
                      <a:pt x="415804" y="533400"/>
                      <a:pt x="400050" y="533400"/>
                    </a:cubicBezTo>
                    <a:lnTo>
                      <a:pt x="367836" y="533400"/>
                    </a:lnTo>
                    <a:lnTo>
                      <a:pt x="348786" y="495300"/>
                    </a:lnTo>
                    <a:lnTo>
                      <a:pt x="390525" y="495300"/>
                    </a:lnTo>
                    <a:lnTo>
                      <a:pt x="447675" y="495300"/>
                    </a:lnTo>
                    <a:lnTo>
                      <a:pt x="485775" y="495300"/>
                    </a:lnTo>
                    <a:cubicBezTo>
                      <a:pt x="512035" y="495300"/>
                      <a:pt x="533400" y="473935"/>
                      <a:pt x="533400" y="447675"/>
                    </a:cubicBezTo>
                    <a:lnTo>
                      <a:pt x="533400" y="161925"/>
                    </a:lnTo>
                    <a:cubicBezTo>
                      <a:pt x="533400" y="135665"/>
                      <a:pt x="512035" y="114300"/>
                      <a:pt x="485775" y="114300"/>
                    </a:cubicBezTo>
                    <a:close/>
                    <a:moveTo>
                      <a:pt x="419100" y="374380"/>
                    </a:moveTo>
                    <a:lnTo>
                      <a:pt x="419100" y="400050"/>
                    </a:lnTo>
                    <a:lnTo>
                      <a:pt x="393430" y="400050"/>
                    </a:lnTo>
                    <a:cubicBezTo>
                      <a:pt x="403403" y="393040"/>
                      <a:pt x="412090" y="384353"/>
                      <a:pt x="419100" y="374380"/>
                    </a:cubicBezTo>
                    <a:close/>
                    <a:moveTo>
                      <a:pt x="333375" y="400050"/>
                    </a:moveTo>
                    <a:cubicBezTo>
                      <a:pt x="286112" y="400050"/>
                      <a:pt x="247650" y="361588"/>
                      <a:pt x="247650" y="314325"/>
                    </a:cubicBezTo>
                    <a:cubicBezTo>
                      <a:pt x="247650" y="267062"/>
                      <a:pt x="286112" y="228600"/>
                      <a:pt x="333375" y="228600"/>
                    </a:cubicBezTo>
                    <a:cubicBezTo>
                      <a:pt x="380638" y="228600"/>
                      <a:pt x="419100" y="267062"/>
                      <a:pt x="419100" y="314325"/>
                    </a:cubicBezTo>
                    <a:cubicBezTo>
                      <a:pt x="419100" y="361588"/>
                      <a:pt x="380638" y="400050"/>
                      <a:pt x="333375" y="400050"/>
                    </a:cubicBezTo>
                    <a:close/>
                    <a:moveTo>
                      <a:pt x="438150" y="171450"/>
                    </a:moveTo>
                    <a:lnTo>
                      <a:pt x="476250" y="171450"/>
                    </a:lnTo>
                    <a:lnTo>
                      <a:pt x="476250" y="400050"/>
                    </a:lnTo>
                    <a:lnTo>
                      <a:pt x="438150" y="400050"/>
                    </a:lnTo>
                    <a:lnTo>
                      <a:pt x="438150" y="171450"/>
                    </a:lnTo>
                    <a:close/>
                    <a:moveTo>
                      <a:pt x="419100" y="47625"/>
                    </a:moveTo>
                    <a:lnTo>
                      <a:pt x="419100" y="254270"/>
                    </a:lnTo>
                    <a:cubicBezTo>
                      <a:pt x="400126" y="227276"/>
                      <a:pt x="368808" y="209550"/>
                      <a:pt x="333375" y="209550"/>
                    </a:cubicBezTo>
                    <a:cubicBezTo>
                      <a:pt x="275606" y="209550"/>
                      <a:pt x="228600" y="256556"/>
                      <a:pt x="228600" y="314325"/>
                    </a:cubicBezTo>
                    <a:cubicBezTo>
                      <a:pt x="228600" y="349758"/>
                      <a:pt x="246326" y="381076"/>
                      <a:pt x="273320" y="400050"/>
                    </a:cubicBezTo>
                    <a:lnTo>
                      <a:pt x="114300" y="400050"/>
                    </a:lnTo>
                    <a:lnTo>
                      <a:pt x="114300" y="47625"/>
                    </a:lnTo>
                    <a:cubicBezTo>
                      <a:pt x="114300" y="36862"/>
                      <a:pt x="110576" y="27032"/>
                      <a:pt x="104527" y="19050"/>
                    </a:cubicBezTo>
                    <a:lnTo>
                      <a:pt x="390525" y="19050"/>
                    </a:lnTo>
                    <a:cubicBezTo>
                      <a:pt x="406279" y="19050"/>
                      <a:pt x="419100" y="31871"/>
                      <a:pt x="419100" y="47625"/>
                    </a:cubicBezTo>
                    <a:close/>
                    <a:moveTo>
                      <a:pt x="95250" y="400050"/>
                    </a:moveTo>
                    <a:lnTo>
                      <a:pt x="57150" y="400050"/>
                    </a:lnTo>
                    <a:lnTo>
                      <a:pt x="57150" y="171450"/>
                    </a:lnTo>
                    <a:lnTo>
                      <a:pt x="95250" y="171450"/>
                    </a:lnTo>
                    <a:lnTo>
                      <a:pt x="95250" y="400050"/>
                    </a:lnTo>
                    <a:close/>
                    <a:moveTo>
                      <a:pt x="38100" y="76200"/>
                    </a:moveTo>
                    <a:lnTo>
                      <a:pt x="38100" y="47625"/>
                    </a:lnTo>
                    <a:cubicBezTo>
                      <a:pt x="38100" y="31871"/>
                      <a:pt x="50921" y="19050"/>
                      <a:pt x="66675" y="19050"/>
                    </a:cubicBezTo>
                    <a:cubicBezTo>
                      <a:pt x="82429" y="19050"/>
                      <a:pt x="95250" y="31871"/>
                      <a:pt x="95250" y="47625"/>
                    </a:cubicBezTo>
                    <a:lnTo>
                      <a:pt x="95250" y="76200"/>
                    </a:lnTo>
                    <a:lnTo>
                      <a:pt x="38100" y="76200"/>
                    </a:lnTo>
                    <a:close/>
                    <a:moveTo>
                      <a:pt x="409575" y="561975"/>
                    </a:moveTo>
                    <a:cubicBezTo>
                      <a:pt x="409575" y="567223"/>
                      <a:pt x="405298" y="571500"/>
                      <a:pt x="400050" y="571500"/>
                    </a:cubicBezTo>
                    <a:lnTo>
                      <a:pt x="133350" y="571500"/>
                    </a:lnTo>
                    <a:cubicBezTo>
                      <a:pt x="128102" y="571500"/>
                      <a:pt x="123825" y="567223"/>
                      <a:pt x="123825" y="561975"/>
                    </a:cubicBezTo>
                    <a:cubicBezTo>
                      <a:pt x="123825" y="556727"/>
                      <a:pt x="128102" y="552450"/>
                      <a:pt x="133350" y="552450"/>
                    </a:cubicBezTo>
                    <a:lnTo>
                      <a:pt x="400050" y="552450"/>
                    </a:lnTo>
                    <a:cubicBezTo>
                      <a:pt x="405298" y="552450"/>
                      <a:pt x="409575" y="556727"/>
                      <a:pt x="409575" y="561975"/>
                    </a:cubicBezTo>
                    <a:close/>
                    <a:moveTo>
                      <a:pt x="346539" y="533400"/>
                    </a:moveTo>
                    <a:lnTo>
                      <a:pt x="186861" y="533400"/>
                    </a:lnTo>
                    <a:lnTo>
                      <a:pt x="205911" y="495300"/>
                    </a:lnTo>
                    <a:lnTo>
                      <a:pt x="327489" y="495300"/>
                    </a:lnTo>
                    <a:lnTo>
                      <a:pt x="346539" y="533400"/>
                    </a:lnTo>
                    <a:close/>
                    <a:moveTo>
                      <a:pt x="390525" y="476250"/>
                    </a:moveTo>
                    <a:cubicBezTo>
                      <a:pt x="385277" y="476250"/>
                      <a:pt x="381000" y="471973"/>
                      <a:pt x="381000" y="466725"/>
                    </a:cubicBezTo>
                    <a:cubicBezTo>
                      <a:pt x="381000" y="461477"/>
                      <a:pt x="385277" y="457200"/>
                      <a:pt x="390525" y="457200"/>
                    </a:cubicBezTo>
                    <a:lnTo>
                      <a:pt x="447675" y="457200"/>
                    </a:lnTo>
                    <a:cubicBezTo>
                      <a:pt x="452923" y="457200"/>
                      <a:pt x="457200" y="461477"/>
                      <a:pt x="457200" y="466725"/>
                    </a:cubicBezTo>
                    <a:cubicBezTo>
                      <a:pt x="457200" y="471973"/>
                      <a:pt x="452923" y="476250"/>
                      <a:pt x="447675" y="476250"/>
                    </a:cubicBezTo>
                    <a:lnTo>
                      <a:pt x="390525" y="476250"/>
                    </a:lnTo>
                    <a:close/>
                    <a:moveTo>
                      <a:pt x="514350" y="447675"/>
                    </a:moveTo>
                    <a:cubicBezTo>
                      <a:pt x="514350" y="463429"/>
                      <a:pt x="501529" y="476250"/>
                      <a:pt x="485775" y="476250"/>
                    </a:cubicBezTo>
                    <a:lnTo>
                      <a:pt x="474497" y="476250"/>
                    </a:lnTo>
                    <a:cubicBezTo>
                      <a:pt x="475564" y="473259"/>
                      <a:pt x="476250" y="470078"/>
                      <a:pt x="476250" y="466725"/>
                    </a:cubicBezTo>
                    <a:cubicBezTo>
                      <a:pt x="476250" y="450971"/>
                      <a:pt x="463429" y="438150"/>
                      <a:pt x="447675" y="438150"/>
                    </a:cubicBezTo>
                    <a:lnTo>
                      <a:pt x="390525" y="438150"/>
                    </a:lnTo>
                    <a:cubicBezTo>
                      <a:pt x="374771" y="438150"/>
                      <a:pt x="361950" y="450971"/>
                      <a:pt x="361950" y="466725"/>
                    </a:cubicBezTo>
                    <a:cubicBezTo>
                      <a:pt x="361950" y="470078"/>
                      <a:pt x="362636" y="473259"/>
                      <a:pt x="363703" y="476250"/>
                    </a:cubicBezTo>
                    <a:lnTo>
                      <a:pt x="47625" y="476250"/>
                    </a:lnTo>
                    <a:cubicBezTo>
                      <a:pt x="31871" y="476250"/>
                      <a:pt x="19050" y="463429"/>
                      <a:pt x="19050" y="447675"/>
                    </a:cubicBezTo>
                    <a:lnTo>
                      <a:pt x="19050" y="161925"/>
                    </a:lnTo>
                    <a:cubicBezTo>
                      <a:pt x="19050" y="146171"/>
                      <a:pt x="31871" y="133350"/>
                      <a:pt x="47625" y="133350"/>
                    </a:cubicBezTo>
                    <a:lnTo>
                      <a:pt x="95250" y="133350"/>
                    </a:lnTo>
                    <a:lnTo>
                      <a:pt x="95250" y="152400"/>
                    </a:lnTo>
                    <a:lnTo>
                      <a:pt x="57150" y="152400"/>
                    </a:lnTo>
                    <a:cubicBezTo>
                      <a:pt x="46644" y="152400"/>
                      <a:pt x="38100" y="160944"/>
                      <a:pt x="38100" y="171450"/>
                    </a:cubicBezTo>
                    <a:lnTo>
                      <a:pt x="38100" y="400050"/>
                    </a:lnTo>
                    <a:cubicBezTo>
                      <a:pt x="38100" y="410556"/>
                      <a:pt x="46644" y="419100"/>
                      <a:pt x="57150" y="419100"/>
                    </a:cubicBezTo>
                    <a:lnTo>
                      <a:pt x="476250" y="419100"/>
                    </a:lnTo>
                    <a:cubicBezTo>
                      <a:pt x="486756" y="419100"/>
                      <a:pt x="495300" y="410556"/>
                      <a:pt x="495300" y="400050"/>
                    </a:cubicBezTo>
                    <a:lnTo>
                      <a:pt x="495300" y="171450"/>
                    </a:lnTo>
                    <a:cubicBezTo>
                      <a:pt x="495300" y="160944"/>
                      <a:pt x="486756" y="152400"/>
                      <a:pt x="476250" y="152400"/>
                    </a:cubicBezTo>
                    <a:lnTo>
                      <a:pt x="438150" y="152400"/>
                    </a:lnTo>
                    <a:lnTo>
                      <a:pt x="438150" y="133350"/>
                    </a:lnTo>
                    <a:lnTo>
                      <a:pt x="485775" y="133350"/>
                    </a:lnTo>
                    <a:cubicBezTo>
                      <a:pt x="501529" y="133350"/>
                      <a:pt x="514350" y="146171"/>
                      <a:pt x="514350" y="161925"/>
                    </a:cubicBezTo>
                    <a:lnTo>
                      <a:pt x="514350" y="447675"/>
                    </a:lnTo>
                    <a:close/>
                  </a:path>
                </a:pathLst>
              </a:custGeom>
              <a:grpFill/>
              <a:ln w="9525" cap="flat">
                <a:noFill/>
                <a:prstDash val="solid"/>
                <a:miter/>
              </a:ln>
            </p:spPr>
            <p:txBody>
              <a:bodyPr rtlCol="0" anchor="ctr"/>
              <a:lstStyle/>
              <a:p>
                <a:endParaRPr lang="en-ID"/>
              </a:p>
            </p:txBody>
          </p:sp>
          <p:sp>
            <p:nvSpPr>
              <p:cNvPr id="134" name="Freeform: Shape 133">
                <a:extLst>
                  <a:ext uri="{FF2B5EF4-FFF2-40B4-BE49-F238E27FC236}">
                    <a16:creationId xmlns:a16="http://schemas.microsoft.com/office/drawing/2014/main" id="{59E24A37-4E36-4961-8776-7E7A716EAB20}"/>
                  </a:ext>
                </a:extLst>
              </p:cNvPr>
              <p:cNvSpPr/>
              <p:nvPr/>
            </p:nvSpPr>
            <p:spPr>
              <a:xfrm>
                <a:off x="7016970" y="2763909"/>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35" name="Freeform: Shape 134">
                <a:extLst>
                  <a:ext uri="{FF2B5EF4-FFF2-40B4-BE49-F238E27FC236}">
                    <a16:creationId xmlns:a16="http://schemas.microsoft.com/office/drawing/2014/main" id="{CDAD8A3F-A637-4BBA-8974-3727AAF6FA96}"/>
                  </a:ext>
                </a:extLst>
              </p:cNvPr>
              <p:cNvSpPr/>
              <p:nvPr/>
            </p:nvSpPr>
            <p:spPr>
              <a:xfrm>
                <a:off x="7055070" y="2763909"/>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36" name="Freeform: Shape 135">
                <a:extLst>
                  <a:ext uri="{FF2B5EF4-FFF2-40B4-BE49-F238E27FC236}">
                    <a16:creationId xmlns:a16="http://schemas.microsoft.com/office/drawing/2014/main" id="{01EFBDC2-955D-432E-9E0C-98A40ECDEF3A}"/>
                  </a:ext>
                </a:extLst>
              </p:cNvPr>
              <p:cNvSpPr/>
              <p:nvPr/>
            </p:nvSpPr>
            <p:spPr>
              <a:xfrm>
                <a:off x="7093170" y="2763909"/>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37" name="Freeform: Shape 136">
                <a:extLst>
                  <a:ext uri="{FF2B5EF4-FFF2-40B4-BE49-F238E27FC236}">
                    <a16:creationId xmlns:a16="http://schemas.microsoft.com/office/drawing/2014/main" id="{9107C7F9-A499-44A8-A123-DBC2387FC178}"/>
                  </a:ext>
                </a:extLst>
              </p:cNvPr>
              <p:cNvSpPr/>
              <p:nvPr/>
            </p:nvSpPr>
            <p:spPr>
              <a:xfrm>
                <a:off x="7264620" y="2573409"/>
                <a:ext cx="57150" cy="133350"/>
              </a:xfrm>
              <a:custGeom>
                <a:avLst/>
                <a:gdLst>
                  <a:gd name="connsiteX0" fmla="*/ 28575 w 57150"/>
                  <a:gd name="connsiteY0" fmla="*/ 38100 h 133350"/>
                  <a:gd name="connsiteX1" fmla="*/ 38100 w 57150"/>
                  <a:gd name="connsiteY1" fmla="*/ 47625 h 133350"/>
                  <a:gd name="connsiteX2" fmla="*/ 57150 w 57150"/>
                  <a:gd name="connsiteY2" fmla="*/ 47625 h 133350"/>
                  <a:gd name="connsiteX3" fmla="*/ 38100 w 57150"/>
                  <a:gd name="connsiteY3" fmla="*/ 20803 h 133350"/>
                  <a:gd name="connsiteX4" fmla="*/ 38100 w 57150"/>
                  <a:gd name="connsiteY4" fmla="*/ 0 h 133350"/>
                  <a:gd name="connsiteX5" fmla="*/ 19050 w 57150"/>
                  <a:gd name="connsiteY5" fmla="*/ 0 h 133350"/>
                  <a:gd name="connsiteX6" fmla="*/ 19050 w 57150"/>
                  <a:gd name="connsiteY6" fmla="*/ 19050 h 133350"/>
                  <a:gd name="connsiteX7" fmla="*/ 0 w 57150"/>
                  <a:gd name="connsiteY7" fmla="*/ 19050 h 133350"/>
                  <a:gd name="connsiteX8" fmla="*/ 0 w 57150"/>
                  <a:gd name="connsiteY8" fmla="*/ 47625 h 133350"/>
                  <a:gd name="connsiteX9" fmla="*/ 28575 w 57150"/>
                  <a:gd name="connsiteY9" fmla="*/ 76200 h 133350"/>
                  <a:gd name="connsiteX10" fmla="*/ 38100 w 57150"/>
                  <a:gd name="connsiteY10" fmla="*/ 85725 h 133350"/>
                  <a:gd name="connsiteX11" fmla="*/ 38100 w 57150"/>
                  <a:gd name="connsiteY11" fmla="*/ 95250 h 133350"/>
                  <a:gd name="connsiteX12" fmla="*/ 28575 w 57150"/>
                  <a:gd name="connsiteY12" fmla="*/ 95250 h 133350"/>
                  <a:gd name="connsiteX13" fmla="*/ 19050 w 57150"/>
                  <a:gd name="connsiteY13" fmla="*/ 85725 h 133350"/>
                  <a:gd name="connsiteX14" fmla="*/ 0 w 57150"/>
                  <a:gd name="connsiteY14" fmla="*/ 85725 h 133350"/>
                  <a:gd name="connsiteX15" fmla="*/ 19050 w 57150"/>
                  <a:gd name="connsiteY15" fmla="*/ 112547 h 133350"/>
                  <a:gd name="connsiteX16" fmla="*/ 19050 w 57150"/>
                  <a:gd name="connsiteY16" fmla="*/ 133350 h 133350"/>
                  <a:gd name="connsiteX17" fmla="*/ 38100 w 57150"/>
                  <a:gd name="connsiteY17" fmla="*/ 133350 h 133350"/>
                  <a:gd name="connsiteX18" fmla="*/ 38100 w 57150"/>
                  <a:gd name="connsiteY18" fmla="*/ 114300 h 133350"/>
                  <a:gd name="connsiteX19" fmla="*/ 57150 w 57150"/>
                  <a:gd name="connsiteY19" fmla="*/ 114300 h 133350"/>
                  <a:gd name="connsiteX20" fmla="*/ 57150 w 57150"/>
                  <a:gd name="connsiteY20" fmla="*/ 85725 h 133350"/>
                  <a:gd name="connsiteX21" fmla="*/ 28575 w 57150"/>
                  <a:gd name="connsiteY21" fmla="*/ 57150 h 133350"/>
                  <a:gd name="connsiteX22" fmla="*/ 19050 w 57150"/>
                  <a:gd name="connsiteY22" fmla="*/ 47625 h 133350"/>
                  <a:gd name="connsiteX23" fmla="*/ 19050 w 57150"/>
                  <a:gd name="connsiteY23" fmla="*/ 38100 h 133350"/>
                  <a:gd name="connsiteX24" fmla="*/ 28575 w 57150"/>
                  <a:gd name="connsiteY24" fmla="*/ 3810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150" h="133350">
                    <a:moveTo>
                      <a:pt x="28575" y="38100"/>
                    </a:moveTo>
                    <a:cubicBezTo>
                      <a:pt x="33823" y="38100"/>
                      <a:pt x="38100" y="42377"/>
                      <a:pt x="38100" y="47625"/>
                    </a:cubicBezTo>
                    <a:lnTo>
                      <a:pt x="57150" y="47625"/>
                    </a:lnTo>
                    <a:cubicBezTo>
                      <a:pt x="57150" y="35223"/>
                      <a:pt x="49159" y="24746"/>
                      <a:pt x="38100" y="20803"/>
                    </a:cubicBezTo>
                    <a:lnTo>
                      <a:pt x="38100" y="0"/>
                    </a:lnTo>
                    <a:lnTo>
                      <a:pt x="19050" y="0"/>
                    </a:lnTo>
                    <a:lnTo>
                      <a:pt x="19050" y="19050"/>
                    </a:lnTo>
                    <a:lnTo>
                      <a:pt x="0" y="19050"/>
                    </a:lnTo>
                    <a:lnTo>
                      <a:pt x="0" y="47625"/>
                    </a:lnTo>
                    <a:cubicBezTo>
                      <a:pt x="0" y="63379"/>
                      <a:pt x="12821" y="76200"/>
                      <a:pt x="28575" y="76200"/>
                    </a:cubicBezTo>
                    <a:cubicBezTo>
                      <a:pt x="33823" y="76200"/>
                      <a:pt x="38100" y="80477"/>
                      <a:pt x="38100" y="85725"/>
                    </a:cubicBezTo>
                    <a:lnTo>
                      <a:pt x="38100" y="95250"/>
                    </a:lnTo>
                    <a:lnTo>
                      <a:pt x="28575" y="95250"/>
                    </a:lnTo>
                    <a:cubicBezTo>
                      <a:pt x="23327" y="95250"/>
                      <a:pt x="19050" y="90973"/>
                      <a:pt x="19050" y="85725"/>
                    </a:cubicBezTo>
                    <a:lnTo>
                      <a:pt x="0" y="85725"/>
                    </a:lnTo>
                    <a:cubicBezTo>
                      <a:pt x="0" y="98127"/>
                      <a:pt x="7991" y="108604"/>
                      <a:pt x="19050" y="112547"/>
                    </a:cubicBezTo>
                    <a:lnTo>
                      <a:pt x="19050" y="133350"/>
                    </a:lnTo>
                    <a:lnTo>
                      <a:pt x="38100" y="133350"/>
                    </a:lnTo>
                    <a:lnTo>
                      <a:pt x="38100" y="114300"/>
                    </a:lnTo>
                    <a:lnTo>
                      <a:pt x="57150" y="114300"/>
                    </a:lnTo>
                    <a:lnTo>
                      <a:pt x="57150" y="85725"/>
                    </a:lnTo>
                    <a:cubicBezTo>
                      <a:pt x="57150" y="69971"/>
                      <a:pt x="44329" y="57150"/>
                      <a:pt x="28575" y="57150"/>
                    </a:cubicBezTo>
                    <a:cubicBezTo>
                      <a:pt x="23327" y="57150"/>
                      <a:pt x="19050" y="52873"/>
                      <a:pt x="19050" y="47625"/>
                    </a:cubicBezTo>
                    <a:lnTo>
                      <a:pt x="19050" y="38100"/>
                    </a:lnTo>
                    <a:lnTo>
                      <a:pt x="28575" y="38100"/>
                    </a:lnTo>
                    <a:close/>
                  </a:path>
                </a:pathLst>
              </a:custGeom>
              <a:grpFill/>
              <a:ln w="9525" cap="flat">
                <a:noFill/>
                <a:prstDash val="solid"/>
                <a:miter/>
              </a:ln>
            </p:spPr>
            <p:txBody>
              <a:bodyPr rtlCol="0" anchor="ctr"/>
              <a:lstStyle/>
              <a:p>
                <a:endParaRPr lang="en-ID"/>
              </a:p>
            </p:txBody>
          </p:sp>
          <p:sp>
            <p:nvSpPr>
              <p:cNvPr id="138" name="Freeform: Shape 137">
                <a:extLst>
                  <a:ext uri="{FF2B5EF4-FFF2-40B4-BE49-F238E27FC236}">
                    <a16:creationId xmlns:a16="http://schemas.microsoft.com/office/drawing/2014/main" id="{6530B024-4A45-4D72-A53B-05B53964AF2F}"/>
                  </a:ext>
                </a:extLst>
              </p:cNvPr>
              <p:cNvSpPr/>
              <p:nvPr/>
            </p:nvSpPr>
            <p:spPr>
              <a:xfrm>
                <a:off x="7226520" y="2630559"/>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6"/>
                      <a:pt x="14786" y="19050"/>
                      <a:pt x="9525" y="19050"/>
                    </a:cubicBezTo>
                    <a:cubicBezTo>
                      <a:pt x="4264" y="19050"/>
                      <a:pt x="0" y="14786"/>
                      <a:pt x="0" y="9525"/>
                    </a:cubicBezTo>
                    <a:cubicBezTo>
                      <a:pt x="0" y="4264"/>
                      <a:pt x="4264" y="0"/>
                      <a:pt x="9525" y="0"/>
                    </a:cubicBezTo>
                    <a:cubicBezTo>
                      <a:pt x="14786" y="0"/>
                      <a:pt x="19050" y="4264"/>
                      <a:pt x="19050" y="9525"/>
                    </a:cubicBezTo>
                    <a:close/>
                  </a:path>
                </a:pathLst>
              </a:custGeom>
              <a:grpFill/>
              <a:ln w="9525" cap="flat">
                <a:noFill/>
                <a:prstDash val="solid"/>
                <a:miter/>
              </a:ln>
            </p:spPr>
            <p:txBody>
              <a:bodyPr rtlCol="0" anchor="ctr"/>
              <a:lstStyle/>
              <a:p>
                <a:endParaRPr lang="en-ID"/>
              </a:p>
            </p:txBody>
          </p:sp>
          <p:sp>
            <p:nvSpPr>
              <p:cNvPr id="139" name="Freeform: Shape 138">
                <a:extLst>
                  <a:ext uri="{FF2B5EF4-FFF2-40B4-BE49-F238E27FC236}">
                    <a16:creationId xmlns:a16="http://schemas.microsoft.com/office/drawing/2014/main" id="{07BFC1F0-1272-470E-AD73-D27EACAD7AF3}"/>
                  </a:ext>
                </a:extLst>
              </p:cNvPr>
              <p:cNvSpPr/>
              <p:nvPr/>
            </p:nvSpPr>
            <p:spPr>
              <a:xfrm>
                <a:off x="7340820" y="2630559"/>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6"/>
                      <a:pt x="14786" y="19050"/>
                      <a:pt x="9525" y="19050"/>
                    </a:cubicBezTo>
                    <a:cubicBezTo>
                      <a:pt x="4264" y="19050"/>
                      <a:pt x="0" y="14786"/>
                      <a:pt x="0" y="9525"/>
                    </a:cubicBezTo>
                    <a:cubicBezTo>
                      <a:pt x="0" y="4264"/>
                      <a:pt x="4264" y="0"/>
                      <a:pt x="9525" y="0"/>
                    </a:cubicBezTo>
                    <a:cubicBezTo>
                      <a:pt x="14786" y="0"/>
                      <a:pt x="19050" y="4264"/>
                      <a:pt x="19050" y="9525"/>
                    </a:cubicBezTo>
                    <a:close/>
                  </a:path>
                </a:pathLst>
              </a:custGeom>
              <a:grpFill/>
              <a:ln w="9525" cap="flat">
                <a:noFill/>
                <a:prstDash val="solid"/>
                <a:miter/>
              </a:ln>
            </p:spPr>
            <p:txBody>
              <a:bodyPr rtlCol="0" anchor="ctr"/>
              <a:lstStyle/>
              <a:p>
                <a:endParaRPr lang="en-ID"/>
              </a:p>
            </p:txBody>
          </p:sp>
          <p:sp>
            <p:nvSpPr>
              <p:cNvPr id="140" name="Freeform: Shape 139">
                <a:extLst>
                  <a:ext uri="{FF2B5EF4-FFF2-40B4-BE49-F238E27FC236}">
                    <a16:creationId xmlns:a16="http://schemas.microsoft.com/office/drawing/2014/main" id="{6EFB6A1A-FEFD-4C1B-A30D-B88FA1B6E259}"/>
                  </a:ext>
                </a:extLst>
              </p:cNvPr>
              <p:cNvSpPr/>
              <p:nvPr/>
            </p:nvSpPr>
            <p:spPr>
              <a:xfrm>
                <a:off x="7150320" y="2363859"/>
                <a:ext cx="209550" cy="152400"/>
              </a:xfrm>
              <a:custGeom>
                <a:avLst/>
                <a:gdLst>
                  <a:gd name="connsiteX0" fmla="*/ 209550 w 209550"/>
                  <a:gd name="connsiteY0" fmla="*/ 0 h 152400"/>
                  <a:gd name="connsiteX1" fmla="*/ 152400 w 209550"/>
                  <a:gd name="connsiteY1" fmla="*/ 0 h 152400"/>
                  <a:gd name="connsiteX2" fmla="*/ 152400 w 209550"/>
                  <a:gd name="connsiteY2" fmla="*/ 133350 h 152400"/>
                  <a:gd name="connsiteX3" fmla="*/ 133350 w 209550"/>
                  <a:gd name="connsiteY3" fmla="*/ 133350 h 152400"/>
                  <a:gd name="connsiteX4" fmla="*/ 133350 w 209550"/>
                  <a:gd name="connsiteY4" fmla="*/ 38100 h 152400"/>
                  <a:gd name="connsiteX5" fmla="*/ 76200 w 209550"/>
                  <a:gd name="connsiteY5" fmla="*/ 38100 h 152400"/>
                  <a:gd name="connsiteX6" fmla="*/ 76200 w 209550"/>
                  <a:gd name="connsiteY6" fmla="*/ 133350 h 152400"/>
                  <a:gd name="connsiteX7" fmla="*/ 57150 w 209550"/>
                  <a:gd name="connsiteY7" fmla="*/ 133350 h 152400"/>
                  <a:gd name="connsiteX8" fmla="*/ 57150 w 209550"/>
                  <a:gd name="connsiteY8" fmla="*/ 76200 h 152400"/>
                  <a:gd name="connsiteX9" fmla="*/ 0 w 209550"/>
                  <a:gd name="connsiteY9" fmla="*/ 76200 h 152400"/>
                  <a:gd name="connsiteX10" fmla="*/ 0 w 209550"/>
                  <a:gd name="connsiteY10" fmla="*/ 152400 h 152400"/>
                  <a:gd name="connsiteX11" fmla="*/ 209550 w 209550"/>
                  <a:gd name="connsiteY11" fmla="*/ 152400 h 152400"/>
                  <a:gd name="connsiteX12" fmla="*/ 209550 w 209550"/>
                  <a:gd name="connsiteY12" fmla="*/ 0 h 152400"/>
                  <a:gd name="connsiteX13" fmla="*/ 38100 w 209550"/>
                  <a:gd name="connsiteY13" fmla="*/ 133350 h 152400"/>
                  <a:gd name="connsiteX14" fmla="*/ 19050 w 209550"/>
                  <a:gd name="connsiteY14" fmla="*/ 133350 h 152400"/>
                  <a:gd name="connsiteX15" fmla="*/ 19050 w 209550"/>
                  <a:gd name="connsiteY15" fmla="*/ 95250 h 152400"/>
                  <a:gd name="connsiteX16" fmla="*/ 38100 w 209550"/>
                  <a:gd name="connsiteY16" fmla="*/ 95250 h 152400"/>
                  <a:gd name="connsiteX17" fmla="*/ 38100 w 209550"/>
                  <a:gd name="connsiteY17" fmla="*/ 133350 h 152400"/>
                  <a:gd name="connsiteX18" fmla="*/ 95250 w 209550"/>
                  <a:gd name="connsiteY18" fmla="*/ 57150 h 152400"/>
                  <a:gd name="connsiteX19" fmla="*/ 114300 w 209550"/>
                  <a:gd name="connsiteY19" fmla="*/ 57150 h 152400"/>
                  <a:gd name="connsiteX20" fmla="*/ 114300 w 209550"/>
                  <a:gd name="connsiteY20" fmla="*/ 133350 h 152400"/>
                  <a:gd name="connsiteX21" fmla="*/ 95250 w 209550"/>
                  <a:gd name="connsiteY21" fmla="*/ 133350 h 152400"/>
                  <a:gd name="connsiteX22" fmla="*/ 95250 w 209550"/>
                  <a:gd name="connsiteY22" fmla="*/ 57150 h 152400"/>
                  <a:gd name="connsiteX23" fmla="*/ 190500 w 209550"/>
                  <a:gd name="connsiteY23" fmla="*/ 133350 h 152400"/>
                  <a:gd name="connsiteX24" fmla="*/ 171450 w 209550"/>
                  <a:gd name="connsiteY24" fmla="*/ 133350 h 152400"/>
                  <a:gd name="connsiteX25" fmla="*/ 171450 w 209550"/>
                  <a:gd name="connsiteY25" fmla="*/ 19050 h 152400"/>
                  <a:gd name="connsiteX26" fmla="*/ 190500 w 209550"/>
                  <a:gd name="connsiteY26" fmla="*/ 19050 h 152400"/>
                  <a:gd name="connsiteX27" fmla="*/ 190500 w 209550"/>
                  <a:gd name="connsiteY27" fmla="*/ 13335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50" h="152400">
                    <a:moveTo>
                      <a:pt x="209550" y="0"/>
                    </a:moveTo>
                    <a:lnTo>
                      <a:pt x="152400" y="0"/>
                    </a:lnTo>
                    <a:lnTo>
                      <a:pt x="152400" y="133350"/>
                    </a:lnTo>
                    <a:lnTo>
                      <a:pt x="133350" y="133350"/>
                    </a:lnTo>
                    <a:lnTo>
                      <a:pt x="133350" y="38100"/>
                    </a:lnTo>
                    <a:lnTo>
                      <a:pt x="76200" y="38100"/>
                    </a:lnTo>
                    <a:lnTo>
                      <a:pt x="76200" y="133350"/>
                    </a:lnTo>
                    <a:lnTo>
                      <a:pt x="57150" y="133350"/>
                    </a:lnTo>
                    <a:lnTo>
                      <a:pt x="57150" y="76200"/>
                    </a:lnTo>
                    <a:lnTo>
                      <a:pt x="0" y="76200"/>
                    </a:lnTo>
                    <a:lnTo>
                      <a:pt x="0" y="152400"/>
                    </a:lnTo>
                    <a:lnTo>
                      <a:pt x="209550" y="152400"/>
                    </a:lnTo>
                    <a:lnTo>
                      <a:pt x="209550" y="0"/>
                    </a:lnTo>
                    <a:close/>
                    <a:moveTo>
                      <a:pt x="38100" y="133350"/>
                    </a:moveTo>
                    <a:lnTo>
                      <a:pt x="19050" y="133350"/>
                    </a:lnTo>
                    <a:lnTo>
                      <a:pt x="19050" y="95250"/>
                    </a:lnTo>
                    <a:lnTo>
                      <a:pt x="38100" y="95250"/>
                    </a:lnTo>
                    <a:lnTo>
                      <a:pt x="38100" y="133350"/>
                    </a:lnTo>
                    <a:close/>
                    <a:moveTo>
                      <a:pt x="95250" y="57150"/>
                    </a:moveTo>
                    <a:lnTo>
                      <a:pt x="114300" y="57150"/>
                    </a:lnTo>
                    <a:lnTo>
                      <a:pt x="114300" y="133350"/>
                    </a:lnTo>
                    <a:lnTo>
                      <a:pt x="95250" y="133350"/>
                    </a:lnTo>
                    <a:lnTo>
                      <a:pt x="95250" y="57150"/>
                    </a:lnTo>
                    <a:close/>
                    <a:moveTo>
                      <a:pt x="190500" y="133350"/>
                    </a:moveTo>
                    <a:lnTo>
                      <a:pt x="171450" y="133350"/>
                    </a:lnTo>
                    <a:lnTo>
                      <a:pt x="171450" y="19050"/>
                    </a:lnTo>
                    <a:lnTo>
                      <a:pt x="190500" y="19050"/>
                    </a:lnTo>
                    <a:lnTo>
                      <a:pt x="190500" y="133350"/>
                    </a:lnTo>
                    <a:close/>
                  </a:path>
                </a:pathLst>
              </a:custGeom>
              <a:grpFill/>
              <a:ln w="9525" cap="flat">
                <a:noFill/>
                <a:prstDash val="solid"/>
                <a:miter/>
              </a:ln>
            </p:spPr>
            <p:txBody>
              <a:bodyPr rtlCol="0" anchor="ctr"/>
              <a:lstStyle/>
              <a:p>
                <a:endParaRPr lang="en-ID"/>
              </a:p>
            </p:txBody>
          </p:sp>
          <p:sp>
            <p:nvSpPr>
              <p:cNvPr id="141" name="Freeform: Shape 140">
                <a:extLst>
                  <a:ext uri="{FF2B5EF4-FFF2-40B4-BE49-F238E27FC236}">
                    <a16:creationId xmlns:a16="http://schemas.microsoft.com/office/drawing/2014/main" id="{CE83D52B-2628-4630-B395-13ADD5395538}"/>
                  </a:ext>
                </a:extLst>
              </p:cNvPr>
              <p:cNvSpPr/>
              <p:nvPr/>
            </p:nvSpPr>
            <p:spPr>
              <a:xfrm>
                <a:off x="7093170" y="2687709"/>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ID"/>
              </a:p>
            </p:txBody>
          </p:sp>
          <p:sp>
            <p:nvSpPr>
              <p:cNvPr id="142" name="Freeform: Shape 141">
                <a:extLst>
                  <a:ext uri="{FF2B5EF4-FFF2-40B4-BE49-F238E27FC236}">
                    <a16:creationId xmlns:a16="http://schemas.microsoft.com/office/drawing/2014/main" id="{AD9F2C41-2E0F-42A2-A39F-0D60EAA8DACF}"/>
                  </a:ext>
                </a:extLst>
              </p:cNvPr>
              <p:cNvSpPr/>
              <p:nvPr/>
            </p:nvSpPr>
            <p:spPr>
              <a:xfrm>
                <a:off x="7093170" y="2649609"/>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ID"/>
              </a:p>
            </p:txBody>
          </p:sp>
          <p:sp>
            <p:nvSpPr>
              <p:cNvPr id="143" name="Freeform: Shape 142">
                <a:extLst>
                  <a:ext uri="{FF2B5EF4-FFF2-40B4-BE49-F238E27FC236}">
                    <a16:creationId xmlns:a16="http://schemas.microsoft.com/office/drawing/2014/main" id="{BD56F185-8849-44CD-919D-44134E763670}"/>
                  </a:ext>
                </a:extLst>
              </p:cNvPr>
              <p:cNvSpPr/>
              <p:nvPr/>
            </p:nvSpPr>
            <p:spPr>
              <a:xfrm>
                <a:off x="7093170" y="2611509"/>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ID"/>
              </a:p>
            </p:txBody>
          </p:sp>
          <p:sp>
            <p:nvSpPr>
              <p:cNvPr id="144" name="Freeform: Shape 143">
                <a:extLst>
                  <a:ext uri="{FF2B5EF4-FFF2-40B4-BE49-F238E27FC236}">
                    <a16:creationId xmlns:a16="http://schemas.microsoft.com/office/drawing/2014/main" id="{1FA9C594-ECD3-43A1-B308-A23B3B74661B}"/>
                  </a:ext>
                </a:extLst>
              </p:cNvPr>
              <p:cNvSpPr/>
              <p:nvPr/>
            </p:nvSpPr>
            <p:spPr>
              <a:xfrm>
                <a:off x="7093170" y="2573409"/>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ID"/>
              </a:p>
            </p:txBody>
          </p:sp>
          <p:sp>
            <p:nvSpPr>
              <p:cNvPr id="145" name="Freeform: Shape 144">
                <a:extLst>
                  <a:ext uri="{FF2B5EF4-FFF2-40B4-BE49-F238E27FC236}">
                    <a16:creationId xmlns:a16="http://schemas.microsoft.com/office/drawing/2014/main" id="{886EE04C-AD61-40EB-A994-1E660D2989F2}"/>
                  </a:ext>
                </a:extLst>
              </p:cNvPr>
              <p:cNvSpPr/>
              <p:nvPr/>
            </p:nvSpPr>
            <p:spPr>
              <a:xfrm>
                <a:off x="7093170" y="2535309"/>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ID"/>
              </a:p>
            </p:txBody>
          </p:sp>
          <p:sp>
            <p:nvSpPr>
              <p:cNvPr id="146" name="Freeform: Shape 145">
                <a:extLst>
                  <a:ext uri="{FF2B5EF4-FFF2-40B4-BE49-F238E27FC236}">
                    <a16:creationId xmlns:a16="http://schemas.microsoft.com/office/drawing/2014/main" id="{7FF60AB2-1BBB-494B-AFBE-AE95121262AA}"/>
                  </a:ext>
                </a:extLst>
              </p:cNvPr>
              <p:cNvSpPr/>
              <p:nvPr/>
            </p:nvSpPr>
            <p:spPr>
              <a:xfrm>
                <a:off x="7093170" y="2363859"/>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47" name="Freeform: Shape 146">
                <a:extLst>
                  <a:ext uri="{FF2B5EF4-FFF2-40B4-BE49-F238E27FC236}">
                    <a16:creationId xmlns:a16="http://schemas.microsoft.com/office/drawing/2014/main" id="{93102293-3A3A-4560-8F01-7C7C879BD561}"/>
                  </a:ext>
                </a:extLst>
              </p:cNvPr>
              <p:cNvSpPr/>
              <p:nvPr/>
            </p:nvSpPr>
            <p:spPr>
              <a:xfrm>
                <a:off x="7093170" y="2401959"/>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48" name="Freeform: Shape 147">
                <a:extLst>
                  <a:ext uri="{FF2B5EF4-FFF2-40B4-BE49-F238E27FC236}">
                    <a16:creationId xmlns:a16="http://schemas.microsoft.com/office/drawing/2014/main" id="{9F4103B5-9D16-485B-95E9-F4F6924C4A53}"/>
                  </a:ext>
                </a:extLst>
              </p:cNvPr>
              <p:cNvSpPr/>
              <p:nvPr/>
            </p:nvSpPr>
            <p:spPr>
              <a:xfrm>
                <a:off x="7093170" y="2440059"/>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grpSp>
        <p:sp>
          <p:nvSpPr>
            <p:cNvPr id="149" name="TextBox 148">
              <a:extLst>
                <a:ext uri="{FF2B5EF4-FFF2-40B4-BE49-F238E27FC236}">
                  <a16:creationId xmlns:a16="http://schemas.microsoft.com/office/drawing/2014/main" id="{28A0166D-BA19-4711-B97A-BA7DE2173C9B}"/>
                </a:ext>
              </a:extLst>
            </p:cNvPr>
            <p:cNvSpPr txBox="1"/>
            <p:nvPr/>
          </p:nvSpPr>
          <p:spPr>
            <a:xfrm>
              <a:off x="9605362" y="1239882"/>
              <a:ext cx="1398077" cy="307777"/>
            </a:xfrm>
            <a:prstGeom prst="rect">
              <a:avLst/>
            </a:prstGeom>
            <a:noFill/>
          </p:spPr>
          <p:txBody>
            <a:bodyPr wrap="square" rtlCol="0">
              <a:spAutoFit/>
            </a:bodyPr>
            <a:lstStyle/>
            <a:p>
              <a:pPr algn="ctr"/>
              <a:r>
                <a:rPr lang="en-US" sz="1400" dirty="0"/>
                <a:t>Accounting</a:t>
              </a:r>
              <a:endParaRPr lang="en-US" sz="1600" dirty="0"/>
            </a:p>
          </p:txBody>
        </p:sp>
        <p:sp>
          <p:nvSpPr>
            <p:cNvPr id="150" name="TextBox 149">
              <a:extLst>
                <a:ext uri="{FF2B5EF4-FFF2-40B4-BE49-F238E27FC236}">
                  <a16:creationId xmlns:a16="http://schemas.microsoft.com/office/drawing/2014/main" id="{5C45E70E-B3BE-4D19-ABA1-26B1E4924C88}"/>
                </a:ext>
              </a:extLst>
            </p:cNvPr>
            <p:cNvSpPr txBox="1"/>
            <p:nvPr/>
          </p:nvSpPr>
          <p:spPr>
            <a:xfrm>
              <a:off x="11062343" y="2430831"/>
              <a:ext cx="1032130" cy="307777"/>
            </a:xfrm>
            <a:prstGeom prst="rect">
              <a:avLst/>
            </a:prstGeom>
            <a:noFill/>
          </p:spPr>
          <p:txBody>
            <a:bodyPr wrap="square" rtlCol="0">
              <a:spAutoFit/>
            </a:bodyPr>
            <a:lstStyle/>
            <a:p>
              <a:pPr algn="ctr"/>
              <a:r>
                <a:rPr lang="en-US" sz="1400" dirty="0"/>
                <a:t>Lending</a:t>
              </a:r>
              <a:endParaRPr lang="en-US" sz="1800" dirty="0"/>
            </a:p>
          </p:txBody>
        </p:sp>
        <p:sp>
          <p:nvSpPr>
            <p:cNvPr id="151" name="TextBox 150">
              <a:extLst>
                <a:ext uri="{FF2B5EF4-FFF2-40B4-BE49-F238E27FC236}">
                  <a16:creationId xmlns:a16="http://schemas.microsoft.com/office/drawing/2014/main" id="{818F10A8-92A5-4823-A0A7-BC95CD2AF932}"/>
                </a:ext>
              </a:extLst>
            </p:cNvPr>
            <p:cNvSpPr txBox="1"/>
            <p:nvPr/>
          </p:nvSpPr>
          <p:spPr>
            <a:xfrm>
              <a:off x="9877053" y="3839095"/>
              <a:ext cx="1032130" cy="307777"/>
            </a:xfrm>
            <a:prstGeom prst="rect">
              <a:avLst/>
            </a:prstGeom>
            <a:noFill/>
          </p:spPr>
          <p:txBody>
            <a:bodyPr wrap="square" rtlCol="0">
              <a:spAutoFit/>
            </a:bodyPr>
            <a:lstStyle/>
            <a:p>
              <a:pPr algn="ctr"/>
              <a:r>
                <a:rPr lang="en-US" sz="1400" dirty="0"/>
                <a:t>Audit</a:t>
              </a:r>
              <a:endParaRPr lang="en-US" sz="1800" dirty="0"/>
            </a:p>
          </p:txBody>
        </p:sp>
        <p:grpSp>
          <p:nvGrpSpPr>
            <p:cNvPr id="97" name="Group 96">
              <a:extLst>
                <a:ext uri="{FF2B5EF4-FFF2-40B4-BE49-F238E27FC236}">
                  <a16:creationId xmlns:a16="http://schemas.microsoft.com/office/drawing/2014/main" id="{63F573D3-ADB9-45C3-92DA-36B4F93C5C67}"/>
                </a:ext>
              </a:extLst>
            </p:cNvPr>
            <p:cNvGrpSpPr/>
            <p:nvPr/>
          </p:nvGrpSpPr>
          <p:grpSpPr>
            <a:xfrm>
              <a:off x="10223414" y="3401255"/>
              <a:ext cx="434359" cy="370667"/>
              <a:chOff x="9278334" y="4243162"/>
              <a:chExt cx="643595" cy="642998"/>
            </a:xfrm>
          </p:grpSpPr>
          <p:grpSp>
            <p:nvGrpSpPr>
              <p:cNvPr id="53" name="Graphic 28">
                <a:extLst>
                  <a:ext uri="{FF2B5EF4-FFF2-40B4-BE49-F238E27FC236}">
                    <a16:creationId xmlns:a16="http://schemas.microsoft.com/office/drawing/2014/main" id="{C21B5369-68F9-462B-BEA4-B24A0B1B35AE}"/>
                  </a:ext>
                </a:extLst>
              </p:cNvPr>
              <p:cNvGrpSpPr/>
              <p:nvPr/>
            </p:nvGrpSpPr>
            <p:grpSpPr>
              <a:xfrm>
                <a:off x="9278334" y="4243162"/>
                <a:ext cx="643595" cy="642998"/>
                <a:chOff x="8655710" y="3760917"/>
                <a:chExt cx="904761" cy="903922"/>
              </a:xfrm>
              <a:solidFill>
                <a:srgbClr val="00B0F0"/>
              </a:solidFill>
            </p:grpSpPr>
            <p:sp>
              <p:nvSpPr>
                <p:cNvPr id="54" name="Freeform: Shape 53">
                  <a:extLst>
                    <a:ext uri="{FF2B5EF4-FFF2-40B4-BE49-F238E27FC236}">
                      <a16:creationId xmlns:a16="http://schemas.microsoft.com/office/drawing/2014/main" id="{58961068-CB72-4FA7-BE0E-37AAC82C5134}"/>
                    </a:ext>
                  </a:extLst>
                </p:cNvPr>
                <p:cNvSpPr/>
                <p:nvPr/>
              </p:nvSpPr>
              <p:spPr>
                <a:xfrm>
                  <a:off x="8655710" y="3760917"/>
                  <a:ext cx="746760" cy="903922"/>
                </a:xfrm>
                <a:custGeom>
                  <a:avLst/>
                  <a:gdLst>
                    <a:gd name="connsiteX0" fmla="*/ 724853 w 746760"/>
                    <a:gd name="connsiteY0" fmla="*/ 580073 h 903922"/>
                    <a:gd name="connsiteX1" fmla="*/ 703898 w 746760"/>
                    <a:gd name="connsiteY1" fmla="*/ 601028 h 903922"/>
                    <a:gd name="connsiteX2" fmla="*/ 703898 w 746760"/>
                    <a:gd name="connsiteY2" fmla="*/ 720090 h 903922"/>
                    <a:gd name="connsiteX3" fmla="*/ 694373 w 746760"/>
                    <a:gd name="connsiteY3" fmla="*/ 729615 h 903922"/>
                    <a:gd name="connsiteX4" fmla="*/ 182880 w 746760"/>
                    <a:gd name="connsiteY4" fmla="*/ 729615 h 903922"/>
                    <a:gd name="connsiteX5" fmla="*/ 173355 w 746760"/>
                    <a:gd name="connsiteY5" fmla="*/ 720090 h 903922"/>
                    <a:gd name="connsiteX6" fmla="*/ 173355 w 746760"/>
                    <a:gd name="connsiteY6" fmla="*/ 50483 h 903922"/>
                    <a:gd name="connsiteX7" fmla="*/ 182880 w 746760"/>
                    <a:gd name="connsiteY7" fmla="*/ 40958 h 903922"/>
                    <a:gd name="connsiteX8" fmla="*/ 695325 w 746760"/>
                    <a:gd name="connsiteY8" fmla="*/ 40958 h 903922"/>
                    <a:gd name="connsiteX9" fmla="*/ 704850 w 746760"/>
                    <a:gd name="connsiteY9" fmla="*/ 50483 h 903922"/>
                    <a:gd name="connsiteX10" fmla="*/ 704850 w 746760"/>
                    <a:gd name="connsiteY10" fmla="*/ 150495 h 903922"/>
                    <a:gd name="connsiteX11" fmla="*/ 725805 w 746760"/>
                    <a:gd name="connsiteY11" fmla="*/ 171450 h 903922"/>
                    <a:gd name="connsiteX12" fmla="*/ 746760 w 746760"/>
                    <a:gd name="connsiteY12" fmla="*/ 150495 h 903922"/>
                    <a:gd name="connsiteX13" fmla="*/ 746760 w 746760"/>
                    <a:gd name="connsiteY13" fmla="*/ 50483 h 903922"/>
                    <a:gd name="connsiteX14" fmla="*/ 696278 w 746760"/>
                    <a:gd name="connsiteY14" fmla="*/ 0 h 903922"/>
                    <a:gd name="connsiteX15" fmla="*/ 182880 w 746760"/>
                    <a:gd name="connsiteY15" fmla="*/ 0 h 903922"/>
                    <a:gd name="connsiteX16" fmla="*/ 132398 w 746760"/>
                    <a:gd name="connsiteY16" fmla="*/ 50483 h 903922"/>
                    <a:gd name="connsiteX17" fmla="*/ 132398 w 746760"/>
                    <a:gd name="connsiteY17" fmla="*/ 133350 h 903922"/>
                    <a:gd name="connsiteX18" fmla="*/ 50483 w 746760"/>
                    <a:gd name="connsiteY18" fmla="*/ 133350 h 903922"/>
                    <a:gd name="connsiteX19" fmla="*/ 0 w 746760"/>
                    <a:gd name="connsiteY19" fmla="*/ 183833 h 903922"/>
                    <a:gd name="connsiteX20" fmla="*/ 0 w 746760"/>
                    <a:gd name="connsiteY20" fmla="*/ 853440 h 903922"/>
                    <a:gd name="connsiteX21" fmla="*/ 50483 w 746760"/>
                    <a:gd name="connsiteY21" fmla="*/ 903923 h 903922"/>
                    <a:gd name="connsiteX22" fmla="*/ 562928 w 746760"/>
                    <a:gd name="connsiteY22" fmla="*/ 903923 h 903922"/>
                    <a:gd name="connsiteX23" fmla="*/ 613410 w 746760"/>
                    <a:gd name="connsiteY23" fmla="*/ 853440 h 903922"/>
                    <a:gd name="connsiteX24" fmla="*/ 613410 w 746760"/>
                    <a:gd name="connsiteY24" fmla="*/ 770573 h 903922"/>
                    <a:gd name="connsiteX25" fmla="*/ 696278 w 746760"/>
                    <a:gd name="connsiteY25" fmla="*/ 770573 h 903922"/>
                    <a:gd name="connsiteX26" fmla="*/ 746760 w 746760"/>
                    <a:gd name="connsiteY26" fmla="*/ 720090 h 903922"/>
                    <a:gd name="connsiteX27" fmla="*/ 746760 w 746760"/>
                    <a:gd name="connsiteY27" fmla="*/ 601028 h 903922"/>
                    <a:gd name="connsiteX28" fmla="*/ 724853 w 746760"/>
                    <a:gd name="connsiteY28" fmla="*/ 580073 h 903922"/>
                    <a:gd name="connsiteX29" fmla="*/ 572453 w 746760"/>
                    <a:gd name="connsiteY29" fmla="*/ 852488 h 903922"/>
                    <a:gd name="connsiteX30" fmla="*/ 562928 w 746760"/>
                    <a:gd name="connsiteY30" fmla="*/ 861060 h 903922"/>
                    <a:gd name="connsiteX31" fmla="*/ 50483 w 746760"/>
                    <a:gd name="connsiteY31" fmla="*/ 861060 h 903922"/>
                    <a:gd name="connsiteX32" fmla="*/ 41910 w 746760"/>
                    <a:gd name="connsiteY32" fmla="*/ 852488 h 903922"/>
                    <a:gd name="connsiteX33" fmla="*/ 41910 w 746760"/>
                    <a:gd name="connsiteY33" fmla="*/ 182880 h 903922"/>
                    <a:gd name="connsiteX34" fmla="*/ 50483 w 746760"/>
                    <a:gd name="connsiteY34" fmla="*/ 174308 h 903922"/>
                    <a:gd name="connsiteX35" fmla="*/ 133350 w 746760"/>
                    <a:gd name="connsiteY35" fmla="*/ 174308 h 903922"/>
                    <a:gd name="connsiteX36" fmla="*/ 133350 w 746760"/>
                    <a:gd name="connsiteY36" fmla="*/ 720090 h 903922"/>
                    <a:gd name="connsiteX37" fmla="*/ 183833 w 746760"/>
                    <a:gd name="connsiteY37" fmla="*/ 770573 h 903922"/>
                    <a:gd name="connsiteX38" fmla="*/ 573405 w 746760"/>
                    <a:gd name="connsiteY38" fmla="*/ 770573 h 903922"/>
                    <a:gd name="connsiteX39" fmla="*/ 573405 w 746760"/>
                    <a:gd name="connsiteY39" fmla="*/ 852488 h 90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46760" h="903922">
                      <a:moveTo>
                        <a:pt x="724853" y="580073"/>
                      </a:moveTo>
                      <a:cubicBezTo>
                        <a:pt x="713423" y="580073"/>
                        <a:pt x="703898" y="589598"/>
                        <a:pt x="703898" y="601028"/>
                      </a:cubicBezTo>
                      <a:lnTo>
                        <a:pt x="703898" y="720090"/>
                      </a:lnTo>
                      <a:cubicBezTo>
                        <a:pt x="703898" y="724853"/>
                        <a:pt x="700088" y="729615"/>
                        <a:pt x="694373" y="729615"/>
                      </a:cubicBezTo>
                      <a:lnTo>
                        <a:pt x="182880" y="729615"/>
                      </a:lnTo>
                      <a:cubicBezTo>
                        <a:pt x="178118" y="729615"/>
                        <a:pt x="173355" y="725805"/>
                        <a:pt x="173355" y="720090"/>
                      </a:cubicBezTo>
                      <a:lnTo>
                        <a:pt x="173355" y="50483"/>
                      </a:lnTo>
                      <a:cubicBezTo>
                        <a:pt x="173355" y="45720"/>
                        <a:pt x="177165" y="40958"/>
                        <a:pt x="182880" y="40958"/>
                      </a:cubicBezTo>
                      <a:lnTo>
                        <a:pt x="695325" y="40958"/>
                      </a:lnTo>
                      <a:cubicBezTo>
                        <a:pt x="700088" y="40958"/>
                        <a:pt x="704850" y="44768"/>
                        <a:pt x="704850" y="50483"/>
                      </a:cubicBezTo>
                      <a:lnTo>
                        <a:pt x="704850" y="150495"/>
                      </a:lnTo>
                      <a:cubicBezTo>
                        <a:pt x="704850" y="161925"/>
                        <a:pt x="714375" y="171450"/>
                        <a:pt x="725805" y="171450"/>
                      </a:cubicBezTo>
                      <a:cubicBezTo>
                        <a:pt x="737235" y="171450"/>
                        <a:pt x="746760" y="161925"/>
                        <a:pt x="746760" y="150495"/>
                      </a:cubicBezTo>
                      <a:lnTo>
                        <a:pt x="746760" y="50483"/>
                      </a:lnTo>
                      <a:cubicBezTo>
                        <a:pt x="746760" y="22860"/>
                        <a:pt x="723900" y="0"/>
                        <a:pt x="696278" y="0"/>
                      </a:cubicBezTo>
                      <a:lnTo>
                        <a:pt x="182880" y="0"/>
                      </a:lnTo>
                      <a:cubicBezTo>
                        <a:pt x="155258" y="0"/>
                        <a:pt x="132398" y="22860"/>
                        <a:pt x="132398" y="50483"/>
                      </a:cubicBezTo>
                      <a:lnTo>
                        <a:pt x="132398" y="133350"/>
                      </a:lnTo>
                      <a:lnTo>
                        <a:pt x="50483" y="133350"/>
                      </a:lnTo>
                      <a:cubicBezTo>
                        <a:pt x="22860" y="133350"/>
                        <a:pt x="0" y="156210"/>
                        <a:pt x="0" y="183833"/>
                      </a:cubicBezTo>
                      <a:lnTo>
                        <a:pt x="0" y="853440"/>
                      </a:lnTo>
                      <a:cubicBezTo>
                        <a:pt x="0" y="881063"/>
                        <a:pt x="22860" y="903923"/>
                        <a:pt x="50483" y="903923"/>
                      </a:cubicBezTo>
                      <a:lnTo>
                        <a:pt x="562928" y="903923"/>
                      </a:lnTo>
                      <a:cubicBezTo>
                        <a:pt x="590550" y="903923"/>
                        <a:pt x="613410" y="881063"/>
                        <a:pt x="613410" y="853440"/>
                      </a:cubicBezTo>
                      <a:lnTo>
                        <a:pt x="613410" y="770573"/>
                      </a:lnTo>
                      <a:lnTo>
                        <a:pt x="696278" y="770573"/>
                      </a:lnTo>
                      <a:cubicBezTo>
                        <a:pt x="723900" y="770573"/>
                        <a:pt x="746760" y="747713"/>
                        <a:pt x="746760" y="720090"/>
                      </a:cubicBezTo>
                      <a:lnTo>
                        <a:pt x="746760" y="601028"/>
                      </a:lnTo>
                      <a:cubicBezTo>
                        <a:pt x="745808" y="589598"/>
                        <a:pt x="736283" y="580073"/>
                        <a:pt x="724853" y="580073"/>
                      </a:cubicBezTo>
                      <a:close/>
                      <a:moveTo>
                        <a:pt x="572453" y="852488"/>
                      </a:moveTo>
                      <a:cubicBezTo>
                        <a:pt x="572453" y="857250"/>
                        <a:pt x="568643" y="861060"/>
                        <a:pt x="562928" y="861060"/>
                      </a:cubicBezTo>
                      <a:lnTo>
                        <a:pt x="50483" y="861060"/>
                      </a:lnTo>
                      <a:cubicBezTo>
                        <a:pt x="45720" y="861060"/>
                        <a:pt x="41910" y="857250"/>
                        <a:pt x="41910" y="852488"/>
                      </a:cubicBezTo>
                      <a:lnTo>
                        <a:pt x="41910" y="182880"/>
                      </a:lnTo>
                      <a:cubicBezTo>
                        <a:pt x="41910" y="178118"/>
                        <a:pt x="45720" y="174308"/>
                        <a:pt x="50483" y="174308"/>
                      </a:cubicBezTo>
                      <a:lnTo>
                        <a:pt x="133350" y="174308"/>
                      </a:lnTo>
                      <a:lnTo>
                        <a:pt x="133350" y="720090"/>
                      </a:lnTo>
                      <a:cubicBezTo>
                        <a:pt x="133350" y="747713"/>
                        <a:pt x="156210" y="770573"/>
                        <a:pt x="183833" y="770573"/>
                      </a:cubicBezTo>
                      <a:lnTo>
                        <a:pt x="573405" y="770573"/>
                      </a:lnTo>
                      <a:lnTo>
                        <a:pt x="573405" y="852488"/>
                      </a:lnTo>
                      <a:close/>
                    </a:path>
                  </a:pathLst>
                </a:custGeom>
                <a:grpFill/>
                <a:ln w="9525" cap="flat">
                  <a:noFill/>
                  <a:prstDash val="solid"/>
                  <a:miter/>
                </a:ln>
              </p:spPr>
              <p:txBody>
                <a:bodyPr rtlCol="0" anchor="ctr"/>
                <a:lstStyle/>
                <a:p>
                  <a:endParaRPr lang="en-ID"/>
                </a:p>
              </p:txBody>
            </p:sp>
            <p:sp>
              <p:nvSpPr>
                <p:cNvPr id="55" name="Freeform: Shape 54">
                  <a:extLst>
                    <a:ext uri="{FF2B5EF4-FFF2-40B4-BE49-F238E27FC236}">
                      <a16:creationId xmlns:a16="http://schemas.microsoft.com/office/drawing/2014/main" id="{9C7F6F9E-6C20-47AB-BC99-35D9DBDA7606}"/>
                    </a:ext>
                  </a:extLst>
                </p:cNvPr>
                <p:cNvSpPr/>
                <p:nvPr/>
              </p:nvSpPr>
              <p:spPr>
                <a:xfrm>
                  <a:off x="8913838" y="3900935"/>
                  <a:ext cx="158115" cy="158115"/>
                </a:xfrm>
                <a:custGeom>
                  <a:avLst/>
                  <a:gdLst>
                    <a:gd name="connsiteX0" fmla="*/ 74295 w 158115"/>
                    <a:gd name="connsiteY0" fmla="*/ 0 h 158115"/>
                    <a:gd name="connsiteX1" fmla="*/ 0 w 158115"/>
                    <a:gd name="connsiteY1" fmla="*/ 79058 h 158115"/>
                    <a:gd name="connsiteX2" fmla="*/ 80010 w 158115"/>
                    <a:gd name="connsiteY2" fmla="*/ 158115 h 158115"/>
                    <a:gd name="connsiteX3" fmla="*/ 158115 w 158115"/>
                    <a:gd name="connsiteY3" fmla="*/ 83820 h 158115"/>
                    <a:gd name="connsiteX4" fmla="*/ 153353 w 158115"/>
                    <a:gd name="connsiteY4" fmla="*/ 79058 h 158115"/>
                    <a:gd name="connsiteX5" fmla="*/ 83820 w 158115"/>
                    <a:gd name="connsiteY5" fmla="*/ 79058 h 158115"/>
                    <a:gd name="connsiteX6" fmla="*/ 79058 w 158115"/>
                    <a:gd name="connsiteY6" fmla="*/ 74295 h 158115"/>
                    <a:gd name="connsiteX7" fmla="*/ 79058 w 158115"/>
                    <a:gd name="connsiteY7" fmla="*/ 4763 h 158115"/>
                    <a:gd name="connsiteX8" fmla="*/ 74295 w 158115"/>
                    <a:gd name="connsiteY8"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115" h="158115">
                      <a:moveTo>
                        <a:pt x="74295" y="0"/>
                      </a:moveTo>
                      <a:cubicBezTo>
                        <a:pt x="33337" y="2858"/>
                        <a:pt x="0" y="37148"/>
                        <a:pt x="0" y="79058"/>
                      </a:cubicBezTo>
                      <a:cubicBezTo>
                        <a:pt x="0" y="121920"/>
                        <a:pt x="37147" y="158115"/>
                        <a:pt x="80010" y="158115"/>
                      </a:cubicBezTo>
                      <a:cubicBezTo>
                        <a:pt x="121920" y="158115"/>
                        <a:pt x="155258" y="124778"/>
                        <a:pt x="158115" y="83820"/>
                      </a:cubicBezTo>
                      <a:cubicBezTo>
                        <a:pt x="158115" y="80963"/>
                        <a:pt x="156210" y="79058"/>
                        <a:pt x="153353" y="79058"/>
                      </a:cubicBezTo>
                      <a:lnTo>
                        <a:pt x="83820" y="79058"/>
                      </a:lnTo>
                      <a:cubicBezTo>
                        <a:pt x="80962" y="79058"/>
                        <a:pt x="79058" y="77153"/>
                        <a:pt x="79058" y="74295"/>
                      </a:cubicBezTo>
                      <a:lnTo>
                        <a:pt x="79058" y="4763"/>
                      </a:lnTo>
                      <a:cubicBezTo>
                        <a:pt x="79058" y="1905"/>
                        <a:pt x="76200" y="0"/>
                        <a:pt x="74295" y="0"/>
                      </a:cubicBezTo>
                      <a:close/>
                    </a:path>
                  </a:pathLst>
                </a:custGeom>
                <a:grpFill/>
                <a:ln w="9525" cap="flat">
                  <a:noFill/>
                  <a:prstDash val="solid"/>
                  <a:miter/>
                </a:ln>
              </p:spPr>
              <p:txBody>
                <a:bodyPr rtlCol="0" anchor="ctr"/>
                <a:lstStyle/>
                <a:p>
                  <a:endParaRPr lang="en-ID"/>
                </a:p>
              </p:txBody>
            </p:sp>
            <p:sp>
              <p:nvSpPr>
                <p:cNvPr id="56" name="Freeform: Shape 55">
                  <a:extLst>
                    <a:ext uri="{FF2B5EF4-FFF2-40B4-BE49-F238E27FC236}">
                      <a16:creationId xmlns:a16="http://schemas.microsoft.com/office/drawing/2014/main" id="{DA8F3C13-72E1-45D5-81DA-734AA4CB0B2A}"/>
                    </a:ext>
                  </a:extLst>
                </p:cNvPr>
                <p:cNvSpPr/>
                <p:nvPr/>
              </p:nvSpPr>
              <p:spPr>
                <a:xfrm>
                  <a:off x="9021470" y="3872360"/>
                  <a:ext cx="79057" cy="79057"/>
                </a:xfrm>
                <a:custGeom>
                  <a:avLst/>
                  <a:gdLst>
                    <a:gd name="connsiteX0" fmla="*/ 74295 w 79057"/>
                    <a:gd name="connsiteY0" fmla="*/ 79058 h 79057"/>
                    <a:gd name="connsiteX1" fmla="*/ 79057 w 79057"/>
                    <a:gd name="connsiteY1" fmla="*/ 74295 h 79057"/>
                    <a:gd name="connsiteX2" fmla="*/ 4763 w 79057"/>
                    <a:gd name="connsiteY2" fmla="*/ 0 h 79057"/>
                    <a:gd name="connsiteX3" fmla="*/ 0 w 79057"/>
                    <a:gd name="connsiteY3" fmla="*/ 4763 h 79057"/>
                    <a:gd name="connsiteX4" fmla="*/ 0 w 79057"/>
                    <a:gd name="connsiteY4" fmla="*/ 74295 h 79057"/>
                    <a:gd name="connsiteX5" fmla="*/ 4763 w 79057"/>
                    <a:gd name="connsiteY5" fmla="*/ 79058 h 79057"/>
                    <a:gd name="connsiteX6" fmla="*/ 74295 w 79057"/>
                    <a:gd name="connsiteY6" fmla="*/ 79058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7" h="79057">
                      <a:moveTo>
                        <a:pt x="74295" y="79058"/>
                      </a:moveTo>
                      <a:cubicBezTo>
                        <a:pt x="77152" y="79058"/>
                        <a:pt x="79057" y="77152"/>
                        <a:pt x="79057" y="74295"/>
                      </a:cubicBezTo>
                      <a:cubicBezTo>
                        <a:pt x="76200" y="34290"/>
                        <a:pt x="44767" y="2858"/>
                        <a:pt x="4763" y="0"/>
                      </a:cubicBezTo>
                      <a:cubicBezTo>
                        <a:pt x="1905" y="0"/>
                        <a:pt x="0" y="1905"/>
                        <a:pt x="0" y="4763"/>
                      </a:cubicBezTo>
                      <a:lnTo>
                        <a:pt x="0" y="74295"/>
                      </a:lnTo>
                      <a:cubicBezTo>
                        <a:pt x="0" y="77152"/>
                        <a:pt x="1905" y="79058"/>
                        <a:pt x="4763" y="79058"/>
                      </a:cubicBezTo>
                      <a:lnTo>
                        <a:pt x="74295" y="79058"/>
                      </a:lnTo>
                      <a:close/>
                    </a:path>
                  </a:pathLst>
                </a:custGeom>
                <a:grpFill/>
                <a:ln w="9525" cap="flat">
                  <a:noFill/>
                  <a:prstDash val="solid"/>
                  <a:miter/>
                </a:ln>
              </p:spPr>
              <p:txBody>
                <a:bodyPr rtlCol="0" anchor="ctr"/>
                <a:lstStyle/>
                <a:p>
                  <a:endParaRPr lang="en-ID"/>
                </a:p>
              </p:txBody>
            </p:sp>
            <p:sp>
              <p:nvSpPr>
                <p:cNvPr id="59" name="Freeform: Shape 58">
                  <a:extLst>
                    <a:ext uri="{FF2B5EF4-FFF2-40B4-BE49-F238E27FC236}">
                      <a16:creationId xmlns:a16="http://schemas.microsoft.com/office/drawing/2014/main" id="{59BCFAB6-E631-4A20-839E-BB77163839BA}"/>
                    </a:ext>
                  </a:extLst>
                </p:cNvPr>
                <p:cNvSpPr/>
                <p:nvPr/>
              </p:nvSpPr>
              <p:spPr>
                <a:xfrm>
                  <a:off x="8910028" y="4242883"/>
                  <a:ext cx="220027" cy="41909"/>
                </a:xfrm>
                <a:custGeom>
                  <a:avLst/>
                  <a:gdLst>
                    <a:gd name="connsiteX0" fmla="*/ 199072 w 220027"/>
                    <a:gd name="connsiteY0" fmla="*/ 0 h 41909"/>
                    <a:gd name="connsiteX1" fmla="*/ 20955 w 220027"/>
                    <a:gd name="connsiteY1" fmla="*/ 0 h 41909"/>
                    <a:gd name="connsiteX2" fmla="*/ 0 w 220027"/>
                    <a:gd name="connsiteY2" fmla="*/ 20955 h 41909"/>
                    <a:gd name="connsiteX3" fmla="*/ 20955 w 220027"/>
                    <a:gd name="connsiteY3" fmla="*/ 41910 h 41909"/>
                    <a:gd name="connsiteX4" fmla="*/ 199072 w 220027"/>
                    <a:gd name="connsiteY4" fmla="*/ 41910 h 41909"/>
                    <a:gd name="connsiteX5" fmla="*/ 220027 w 220027"/>
                    <a:gd name="connsiteY5" fmla="*/ 20955 h 41909"/>
                    <a:gd name="connsiteX6" fmla="*/ 199072 w 220027"/>
                    <a:gd name="connsiteY6" fmla="*/ 0 h 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027" h="41909">
                      <a:moveTo>
                        <a:pt x="199072" y="0"/>
                      </a:moveTo>
                      <a:lnTo>
                        <a:pt x="20955" y="0"/>
                      </a:lnTo>
                      <a:cubicBezTo>
                        <a:pt x="9525" y="0"/>
                        <a:pt x="0" y="9525"/>
                        <a:pt x="0" y="20955"/>
                      </a:cubicBezTo>
                      <a:cubicBezTo>
                        <a:pt x="0" y="32385"/>
                        <a:pt x="9525" y="41910"/>
                        <a:pt x="20955" y="41910"/>
                      </a:cubicBezTo>
                      <a:lnTo>
                        <a:pt x="199072" y="41910"/>
                      </a:lnTo>
                      <a:cubicBezTo>
                        <a:pt x="210502" y="41910"/>
                        <a:pt x="220027" y="32385"/>
                        <a:pt x="220027" y="20955"/>
                      </a:cubicBezTo>
                      <a:cubicBezTo>
                        <a:pt x="220027" y="9525"/>
                        <a:pt x="210502" y="0"/>
                        <a:pt x="199072" y="0"/>
                      </a:cubicBezTo>
                      <a:close/>
                    </a:path>
                  </a:pathLst>
                </a:custGeom>
                <a:grpFill/>
                <a:ln w="9525" cap="flat">
                  <a:noFill/>
                  <a:prstDash val="solid"/>
                  <a:miter/>
                </a:ln>
              </p:spPr>
              <p:txBody>
                <a:bodyPr rtlCol="0" anchor="ctr"/>
                <a:lstStyle/>
                <a:p>
                  <a:endParaRPr lang="en-ID"/>
                </a:p>
              </p:txBody>
            </p:sp>
            <p:sp>
              <p:nvSpPr>
                <p:cNvPr id="61" name="Freeform: Shape 60">
                  <a:extLst>
                    <a:ext uri="{FF2B5EF4-FFF2-40B4-BE49-F238E27FC236}">
                      <a16:creationId xmlns:a16="http://schemas.microsoft.com/office/drawing/2014/main" id="{70B2A71F-FC01-4BF4-9DBA-2CEE6576AF45}"/>
                    </a:ext>
                  </a:extLst>
                </p:cNvPr>
                <p:cNvSpPr/>
                <p:nvPr/>
              </p:nvSpPr>
              <p:spPr>
                <a:xfrm>
                  <a:off x="8910028" y="4366707"/>
                  <a:ext cx="370522" cy="41910"/>
                </a:xfrm>
                <a:custGeom>
                  <a:avLst/>
                  <a:gdLst>
                    <a:gd name="connsiteX0" fmla="*/ 0 w 370522"/>
                    <a:gd name="connsiteY0" fmla="*/ 20955 h 41910"/>
                    <a:gd name="connsiteX1" fmla="*/ 20955 w 370522"/>
                    <a:gd name="connsiteY1" fmla="*/ 41910 h 41910"/>
                    <a:gd name="connsiteX2" fmla="*/ 349568 w 370522"/>
                    <a:gd name="connsiteY2" fmla="*/ 41910 h 41910"/>
                    <a:gd name="connsiteX3" fmla="*/ 370522 w 370522"/>
                    <a:gd name="connsiteY3" fmla="*/ 20955 h 41910"/>
                    <a:gd name="connsiteX4" fmla="*/ 349568 w 370522"/>
                    <a:gd name="connsiteY4" fmla="*/ 0 h 41910"/>
                    <a:gd name="connsiteX5" fmla="*/ 20955 w 370522"/>
                    <a:gd name="connsiteY5" fmla="*/ 0 h 41910"/>
                    <a:gd name="connsiteX6" fmla="*/ 0 w 370522"/>
                    <a:gd name="connsiteY6" fmla="*/ 20955 h 4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0522" h="41910">
                      <a:moveTo>
                        <a:pt x="0" y="20955"/>
                      </a:moveTo>
                      <a:cubicBezTo>
                        <a:pt x="0" y="32385"/>
                        <a:pt x="9525" y="41910"/>
                        <a:pt x="20955" y="41910"/>
                      </a:cubicBezTo>
                      <a:lnTo>
                        <a:pt x="349568" y="41910"/>
                      </a:lnTo>
                      <a:cubicBezTo>
                        <a:pt x="360997" y="41910"/>
                        <a:pt x="370522" y="32385"/>
                        <a:pt x="370522" y="20955"/>
                      </a:cubicBezTo>
                      <a:cubicBezTo>
                        <a:pt x="370522" y="9525"/>
                        <a:pt x="360997" y="0"/>
                        <a:pt x="349568" y="0"/>
                      </a:cubicBezTo>
                      <a:lnTo>
                        <a:pt x="20955" y="0"/>
                      </a:lnTo>
                      <a:cubicBezTo>
                        <a:pt x="9525" y="0"/>
                        <a:pt x="0" y="9525"/>
                        <a:pt x="0" y="20955"/>
                      </a:cubicBezTo>
                      <a:close/>
                    </a:path>
                  </a:pathLst>
                </a:custGeom>
                <a:grpFill/>
                <a:ln w="9525" cap="flat">
                  <a:noFill/>
                  <a:prstDash val="solid"/>
                  <a:miter/>
                </a:ln>
              </p:spPr>
              <p:txBody>
                <a:bodyPr rtlCol="0" anchor="ctr"/>
                <a:lstStyle/>
                <a:p>
                  <a:endParaRPr lang="en-ID"/>
                </a:p>
              </p:txBody>
            </p:sp>
            <p:sp>
              <p:nvSpPr>
                <p:cNvPr id="62" name="Freeform: Shape 61">
                  <a:extLst>
                    <a:ext uri="{FF2B5EF4-FFF2-40B4-BE49-F238E27FC236}">
                      <a16:creationId xmlns:a16="http://schemas.microsoft.com/office/drawing/2014/main" id="{FB6CEB94-8676-4D77-8CFE-452F73C19C8B}"/>
                    </a:ext>
                  </a:extLst>
                </p:cNvPr>
                <p:cNvSpPr/>
                <p:nvPr/>
              </p:nvSpPr>
              <p:spPr>
                <a:xfrm>
                  <a:off x="8910028" y="4119058"/>
                  <a:ext cx="182880" cy="41909"/>
                </a:xfrm>
                <a:custGeom>
                  <a:avLst/>
                  <a:gdLst>
                    <a:gd name="connsiteX0" fmla="*/ 20955 w 182880"/>
                    <a:gd name="connsiteY0" fmla="*/ 41910 h 41909"/>
                    <a:gd name="connsiteX1" fmla="*/ 161925 w 182880"/>
                    <a:gd name="connsiteY1" fmla="*/ 41910 h 41909"/>
                    <a:gd name="connsiteX2" fmla="*/ 182880 w 182880"/>
                    <a:gd name="connsiteY2" fmla="*/ 20955 h 41909"/>
                    <a:gd name="connsiteX3" fmla="*/ 161925 w 182880"/>
                    <a:gd name="connsiteY3" fmla="*/ 0 h 41909"/>
                    <a:gd name="connsiteX4" fmla="*/ 20955 w 182880"/>
                    <a:gd name="connsiteY4" fmla="*/ 0 h 41909"/>
                    <a:gd name="connsiteX5" fmla="*/ 0 w 182880"/>
                    <a:gd name="connsiteY5" fmla="*/ 20955 h 41909"/>
                    <a:gd name="connsiteX6" fmla="*/ 20955 w 182880"/>
                    <a:gd name="connsiteY6" fmla="*/ 41910 h 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880" h="41909">
                      <a:moveTo>
                        <a:pt x="20955" y="41910"/>
                      </a:moveTo>
                      <a:lnTo>
                        <a:pt x="161925" y="41910"/>
                      </a:lnTo>
                      <a:cubicBezTo>
                        <a:pt x="173355" y="41910"/>
                        <a:pt x="182880" y="32385"/>
                        <a:pt x="182880" y="20955"/>
                      </a:cubicBezTo>
                      <a:cubicBezTo>
                        <a:pt x="182880" y="9525"/>
                        <a:pt x="173355" y="0"/>
                        <a:pt x="161925" y="0"/>
                      </a:cubicBezTo>
                      <a:lnTo>
                        <a:pt x="20955" y="0"/>
                      </a:lnTo>
                      <a:cubicBezTo>
                        <a:pt x="9525" y="0"/>
                        <a:pt x="0" y="9525"/>
                        <a:pt x="0" y="20955"/>
                      </a:cubicBezTo>
                      <a:cubicBezTo>
                        <a:pt x="0" y="32385"/>
                        <a:pt x="9525" y="41910"/>
                        <a:pt x="20955" y="41910"/>
                      </a:cubicBezTo>
                      <a:close/>
                    </a:path>
                  </a:pathLst>
                </a:custGeom>
                <a:grpFill/>
                <a:ln w="9525" cap="flat">
                  <a:noFill/>
                  <a:prstDash val="solid"/>
                  <a:miter/>
                </a:ln>
              </p:spPr>
              <p:txBody>
                <a:bodyPr rtlCol="0" anchor="ctr"/>
                <a:lstStyle/>
                <a:p>
                  <a:endParaRPr lang="en-ID"/>
                </a:p>
              </p:txBody>
            </p:sp>
            <p:sp>
              <p:nvSpPr>
                <p:cNvPr id="70" name="Freeform: Shape 69">
                  <a:extLst>
                    <a:ext uri="{FF2B5EF4-FFF2-40B4-BE49-F238E27FC236}">
                      <a16:creationId xmlns:a16="http://schemas.microsoft.com/office/drawing/2014/main" id="{893EA643-63D3-4EB1-BBDE-822C4C33FD59}"/>
                    </a:ext>
                  </a:extLst>
                </p:cNvPr>
                <p:cNvSpPr/>
                <p:nvPr/>
              </p:nvSpPr>
              <p:spPr>
                <a:xfrm>
                  <a:off x="9154820" y="3966658"/>
                  <a:ext cx="405651" cy="405765"/>
                </a:xfrm>
                <a:custGeom>
                  <a:avLst/>
                  <a:gdLst>
                    <a:gd name="connsiteX0" fmla="*/ 400050 w 405651"/>
                    <a:gd name="connsiteY0" fmla="*/ 370522 h 405765"/>
                    <a:gd name="connsiteX1" fmla="*/ 304800 w 405651"/>
                    <a:gd name="connsiteY1" fmla="*/ 275272 h 405765"/>
                    <a:gd name="connsiteX2" fmla="*/ 340995 w 405651"/>
                    <a:gd name="connsiteY2" fmla="*/ 170497 h 405765"/>
                    <a:gd name="connsiteX3" fmla="*/ 170498 w 405651"/>
                    <a:gd name="connsiteY3" fmla="*/ 0 h 405765"/>
                    <a:gd name="connsiteX4" fmla="*/ 0 w 405651"/>
                    <a:gd name="connsiteY4" fmla="*/ 170497 h 405765"/>
                    <a:gd name="connsiteX5" fmla="*/ 170498 w 405651"/>
                    <a:gd name="connsiteY5" fmla="*/ 340995 h 405765"/>
                    <a:gd name="connsiteX6" fmla="*/ 275273 w 405651"/>
                    <a:gd name="connsiteY6" fmla="*/ 304800 h 405765"/>
                    <a:gd name="connsiteX7" fmla="*/ 370523 w 405651"/>
                    <a:gd name="connsiteY7" fmla="*/ 400050 h 405765"/>
                    <a:gd name="connsiteX8" fmla="*/ 384810 w 405651"/>
                    <a:gd name="connsiteY8" fmla="*/ 405765 h 405765"/>
                    <a:gd name="connsiteX9" fmla="*/ 399098 w 405651"/>
                    <a:gd name="connsiteY9" fmla="*/ 400050 h 405765"/>
                    <a:gd name="connsiteX10" fmla="*/ 400050 w 405651"/>
                    <a:gd name="connsiteY10" fmla="*/ 370522 h 405765"/>
                    <a:gd name="connsiteX11" fmla="*/ 40957 w 405651"/>
                    <a:gd name="connsiteY11" fmla="*/ 170497 h 405765"/>
                    <a:gd name="connsiteX12" fmla="*/ 170498 w 405651"/>
                    <a:gd name="connsiteY12" fmla="*/ 40957 h 405765"/>
                    <a:gd name="connsiteX13" fmla="*/ 300038 w 405651"/>
                    <a:gd name="connsiteY13" fmla="*/ 170497 h 405765"/>
                    <a:gd name="connsiteX14" fmla="*/ 170498 w 405651"/>
                    <a:gd name="connsiteY14" fmla="*/ 300038 h 405765"/>
                    <a:gd name="connsiteX15" fmla="*/ 40957 w 405651"/>
                    <a:gd name="connsiteY15" fmla="*/ 170497 h 40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5651" h="405765">
                      <a:moveTo>
                        <a:pt x="400050" y="370522"/>
                      </a:moveTo>
                      <a:lnTo>
                        <a:pt x="304800" y="275272"/>
                      </a:lnTo>
                      <a:cubicBezTo>
                        <a:pt x="327660" y="246697"/>
                        <a:pt x="340995" y="209550"/>
                        <a:pt x="340995" y="170497"/>
                      </a:cubicBezTo>
                      <a:cubicBezTo>
                        <a:pt x="340995" y="76200"/>
                        <a:pt x="264795" y="0"/>
                        <a:pt x="170498" y="0"/>
                      </a:cubicBezTo>
                      <a:cubicBezTo>
                        <a:pt x="76200" y="0"/>
                        <a:pt x="0" y="76200"/>
                        <a:pt x="0" y="170497"/>
                      </a:cubicBezTo>
                      <a:cubicBezTo>
                        <a:pt x="0" y="264795"/>
                        <a:pt x="76200" y="340995"/>
                        <a:pt x="170498" y="340995"/>
                      </a:cubicBezTo>
                      <a:cubicBezTo>
                        <a:pt x="210502" y="340995"/>
                        <a:pt x="246698" y="327660"/>
                        <a:pt x="275273" y="304800"/>
                      </a:cubicBezTo>
                      <a:lnTo>
                        <a:pt x="370523" y="400050"/>
                      </a:lnTo>
                      <a:cubicBezTo>
                        <a:pt x="374332" y="403860"/>
                        <a:pt x="380048" y="405765"/>
                        <a:pt x="384810" y="405765"/>
                      </a:cubicBezTo>
                      <a:cubicBezTo>
                        <a:pt x="389573" y="405765"/>
                        <a:pt x="395288" y="403860"/>
                        <a:pt x="399098" y="400050"/>
                      </a:cubicBezTo>
                      <a:cubicBezTo>
                        <a:pt x="407670" y="391478"/>
                        <a:pt x="407670" y="379095"/>
                        <a:pt x="400050" y="370522"/>
                      </a:cubicBezTo>
                      <a:close/>
                      <a:moveTo>
                        <a:pt x="40957" y="170497"/>
                      </a:moveTo>
                      <a:cubicBezTo>
                        <a:pt x="40957" y="99060"/>
                        <a:pt x="99060" y="40957"/>
                        <a:pt x="170498" y="40957"/>
                      </a:cubicBezTo>
                      <a:cubicBezTo>
                        <a:pt x="241935" y="40957"/>
                        <a:pt x="300038" y="99060"/>
                        <a:pt x="300038" y="170497"/>
                      </a:cubicBezTo>
                      <a:cubicBezTo>
                        <a:pt x="300038" y="241935"/>
                        <a:pt x="241935" y="300038"/>
                        <a:pt x="170498" y="300038"/>
                      </a:cubicBezTo>
                      <a:cubicBezTo>
                        <a:pt x="99060" y="300038"/>
                        <a:pt x="40957" y="241935"/>
                        <a:pt x="40957" y="170497"/>
                      </a:cubicBezTo>
                      <a:close/>
                    </a:path>
                  </a:pathLst>
                </a:custGeom>
                <a:grpFill/>
                <a:ln w="9525" cap="flat">
                  <a:noFill/>
                  <a:prstDash val="solid"/>
                  <a:miter/>
                </a:ln>
              </p:spPr>
              <p:txBody>
                <a:bodyPr rtlCol="0" anchor="ctr"/>
                <a:lstStyle/>
                <a:p>
                  <a:endParaRPr lang="en-ID"/>
                </a:p>
              </p:txBody>
            </p:sp>
          </p:grpSp>
          <p:sp>
            <p:nvSpPr>
              <p:cNvPr id="163" name="Freeform: Shape 162">
                <a:extLst>
                  <a:ext uri="{FF2B5EF4-FFF2-40B4-BE49-F238E27FC236}">
                    <a16:creationId xmlns:a16="http://schemas.microsoft.com/office/drawing/2014/main" id="{03BA6459-06B0-42FC-9333-9C3DF2FE80F4}"/>
                  </a:ext>
                </a:extLst>
              </p:cNvPr>
              <p:cNvSpPr/>
              <p:nvPr/>
            </p:nvSpPr>
            <p:spPr>
              <a:xfrm>
                <a:off x="9714834" y="4439059"/>
                <a:ext cx="80248" cy="153483"/>
              </a:xfrm>
              <a:custGeom>
                <a:avLst/>
                <a:gdLst>
                  <a:gd name="connsiteX0" fmla="*/ 77583 w 137949"/>
                  <a:gd name="connsiteY0" fmla="*/ 111443 h 263842"/>
                  <a:gd name="connsiteX1" fmla="*/ 59485 w 137949"/>
                  <a:gd name="connsiteY1" fmla="*/ 111443 h 263842"/>
                  <a:gd name="connsiteX2" fmla="*/ 44245 w 137949"/>
                  <a:gd name="connsiteY2" fmla="*/ 104775 h 263842"/>
                  <a:gd name="connsiteX3" fmla="*/ 39483 w 137949"/>
                  <a:gd name="connsiteY3" fmla="*/ 88582 h 263842"/>
                  <a:gd name="connsiteX4" fmla="*/ 61390 w 137949"/>
                  <a:gd name="connsiteY4" fmla="*/ 70485 h 263842"/>
                  <a:gd name="connsiteX5" fmla="*/ 83298 w 137949"/>
                  <a:gd name="connsiteY5" fmla="*/ 70485 h 263842"/>
                  <a:gd name="connsiteX6" fmla="*/ 95680 w 137949"/>
                  <a:gd name="connsiteY6" fmla="*/ 80963 h 263842"/>
                  <a:gd name="connsiteX7" fmla="*/ 104253 w 137949"/>
                  <a:gd name="connsiteY7" fmla="*/ 87630 h 263842"/>
                  <a:gd name="connsiteX8" fmla="*/ 129018 w 137949"/>
                  <a:gd name="connsiteY8" fmla="*/ 87630 h 263842"/>
                  <a:gd name="connsiteX9" fmla="*/ 135685 w 137949"/>
                  <a:gd name="connsiteY9" fmla="*/ 84772 h 263842"/>
                  <a:gd name="connsiteX10" fmla="*/ 137590 w 137949"/>
                  <a:gd name="connsiteY10" fmla="*/ 78105 h 263842"/>
                  <a:gd name="connsiteX11" fmla="*/ 90918 w 137949"/>
                  <a:gd name="connsiteY11" fmla="*/ 29527 h 263842"/>
                  <a:gd name="connsiteX12" fmla="*/ 90918 w 137949"/>
                  <a:gd name="connsiteY12" fmla="*/ 8572 h 263842"/>
                  <a:gd name="connsiteX13" fmla="*/ 82345 w 137949"/>
                  <a:gd name="connsiteY13" fmla="*/ 0 h 263842"/>
                  <a:gd name="connsiteX14" fmla="*/ 58533 w 137949"/>
                  <a:gd name="connsiteY14" fmla="*/ 0 h 263842"/>
                  <a:gd name="connsiteX15" fmla="*/ 49960 w 137949"/>
                  <a:gd name="connsiteY15" fmla="*/ 8572 h 263842"/>
                  <a:gd name="connsiteX16" fmla="*/ 49960 w 137949"/>
                  <a:gd name="connsiteY16" fmla="*/ 29527 h 263842"/>
                  <a:gd name="connsiteX17" fmla="*/ 430 w 137949"/>
                  <a:gd name="connsiteY17" fmla="*/ 96202 h 263842"/>
                  <a:gd name="connsiteX18" fmla="*/ 64248 w 137949"/>
                  <a:gd name="connsiteY18" fmla="*/ 151447 h 263842"/>
                  <a:gd name="connsiteX19" fmla="*/ 80440 w 137949"/>
                  <a:gd name="connsiteY19" fmla="*/ 151447 h 263842"/>
                  <a:gd name="connsiteX20" fmla="*/ 95680 w 137949"/>
                  <a:gd name="connsiteY20" fmla="*/ 158115 h 263842"/>
                  <a:gd name="connsiteX21" fmla="*/ 100443 w 137949"/>
                  <a:gd name="connsiteY21" fmla="*/ 174308 h 263842"/>
                  <a:gd name="connsiteX22" fmla="*/ 76630 w 137949"/>
                  <a:gd name="connsiteY22" fmla="*/ 193358 h 263842"/>
                  <a:gd name="connsiteX23" fmla="*/ 54723 w 137949"/>
                  <a:gd name="connsiteY23" fmla="*/ 193358 h 263842"/>
                  <a:gd name="connsiteX24" fmla="*/ 42340 w 137949"/>
                  <a:gd name="connsiteY24" fmla="*/ 182880 h 263842"/>
                  <a:gd name="connsiteX25" fmla="*/ 33768 w 137949"/>
                  <a:gd name="connsiteY25" fmla="*/ 176213 h 263842"/>
                  <a:gd name="connsiteX26" fmla="*/ 9955 w 137949"/>
                  <a:gd name="connsiteY26" fmla="*/ 176213 h 263842"/>
                  <a:gd name="connsiteX27" fmla="*/ 3288 w 137949"/>
                  <a:gd name="connsiteY27" fmla="*/ 179070 h 263842"/>
                  <a:gd name="connsiteX28" fmla="*/ 430 w 137949"/>
                  <a:gd name="connsiteY28" fmla="*/ 185738 h 263842"/>
                  <a:gd name="connsiteX29" fmla="*/ 47103 w 137949"/>
                  <a:gd name="connsiteY29" fmla="*/ 234315 h 263842"/>
                  <a:gd name="connsiteX30" fmla="*/ 47103 w 137949"/>
                  <a:gd name="connsiteY30" fmla="*/ 255270 h 263842"/>
                  <a:gd name="connsiteX31" fmla="*/ 55675 w 137949"/>
                  <a:gd name="connsiteY31" fmla="*/ 263843 h 263842"/>
                  <a:gd name="connsiteX32" fmla="*/ 79488 w 137949"/>
                  <a:gd name="connsiteY32" fmla="*/ 263843 h 263842"/>
                  <a:gd name="connsiteX33" fmla="*/ 88060 w 137949"/>
                  <a:gd name="connsiteY33" fmla="*/ 255270 h 263842"/>
                  <a:gd name="connsiteX34" fmla="*/ 88060 w 137949"/>
                  <a:gd name="connsiteY34" fmla="*/ 233363 h 263842"/>
                  <a:gd name="connsiteX35" fmla="*/ 137590 w 137949"/>
                  <a:gd name="connsiteY35" fmla="*/ 179070 h 263842"/>
                  <a:gd name="connsiteX36" fmla="*/ 121398 w 137949"/>
                  <a:gd name="connsiteY36" fmla="*/ 131445 h 263842"/>
                  <a:gd name="connsiteX37" fmla="*/ 77583 w 137949"/>
                  <a:gd name="connsiteY37" fmla="*/ 111443 h 263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37949" h="263842">
                    <a:moveTo>
                      <a:pt x="77583" y="111443"/>
                    </a:moveTo>
                    <a:lnTo>
                      <a:pt x="59485" y="111443"/>
                    </a:lnTo>
                    <a:cubicBezTo>
                      <a:pt x="53770" y="111443"/>
                      <a:pt x="48055" y="108585"/>
                      <a:pt x="44245" y="104775"/>
                    </a:cubicBezTo>
                    <a:cubicBezTo>
                      <a:pt x="40435" y="100013"/>
                      <a:pt x="38530" y="95250"/>
                      <a:pt x="39483" y="88582"/>
                    </a:cubicBezTo>
                    <a:cubicBezTo>
                      <a:pt x="40435" y="78105"/>
                      <a:pt x="49960" y="70485"/>
                      <a:pt x="61390" y="70485"/>
                    </a:cubicBezTo>
                    <a:lnTo>
                      <a:pt x="83298" y="70485"/>
                    </a:lnTo>
                    <a:cubicBezTo>
                      <a:pt x="89013" y="70485"/>
                      <a:pt x="94728" y="75247"/>
                      <a:pt x="95680" y="80963"/>
                    </a:cubicBezTo>
                    <a:cubicBezTo>
                      <a:pt x="96633" y="84772"/>
                      <a:pt x="100443" y="87630"/>
                      <a:pt x="104253" y="87630"/>
                    </a:cubicBezTo>
                    <a:lnTo>
                      <a:pt x="129018" y="87630"/>
                    </a:lnTo>
                    <a:cubicBezTo>
                      <a:pt x="131875" y="87630"/>
                      <a:pt x="133780" y="86677"/>
                      <a:pt x="135685" y="84772"/>
                    </a:cubicBezTo>
                    <a:cubicBezTo>
                      <a:pt x="137590" y="82868"/>
                      <a:pt x="137590" y="80963"/>
                      <a:pt x="137590" y="78105"/>
                    </a:cubicBezTo>
                    <a:cubicBezTo>
                      <a:pt x="134733" y="52388"/>
                      <a:pt x="115683" y="33338"/>
                      <a:pt x="90918" y="29527"/>
                    </a:cubicBezTo>
                    <a:lnTo>
                      <a:pt x="90918" y="8572"/>
                    </a:lnTo>
                    <a:cubicBezTo>
                      <a:pt x="90918" y="3810"/>
                      <a:pt x="87108" y="0"/>
                      <a:pt x="82345" y="0"/>
                    </a:cubicBezTo>
                    <a:lnTo>
                      <a:pt x="58533" y="0"/>
                    </a:lnTo>
                    <a:cubicBezTo>
                      <a:pt x="53770" y="0"/>
                      <a:pt x="49960" y="3810"/>
                      <a:pt x="49960" y="8572"/>
                    </a:cubicBezTo>
                    <a:lnTo>
                      <a:pt x="49960" y="29527"/>
                    </a:lnTo>
                    <a:cubicBezTo>
                      <a:pt x="18528" y="35243"/>
                      <a:pt x="-3380" y="63818"/>
                      <a:pt x="430" y="96202"/>
                    </a:cubicBezTo>
                    <a:cubicBezTo>
                      <a:pt x="3288" y="127635"/>
                      <a:pt x="31863" y="151447"/>
                      <a:pt x="64248" y="151447"/>
                    </a:cubicBezTo>
                    <a:lnTo>
                      <a:pt x="80440" y="151447"/>
                    </a:lnTo>
                    <a:cubicBezTo>
                      <a:pt x="86155" y="151447"/>
                      <a:pt x="91870" y="154305"/>
                      <a:pt x="95680" y="158115"/>
                    </a:cubicBezTo>
                    <a:cubicBezTo>
                      <a:pt x="99490" y="162877"/>
                      <a:pt x="101395" y="167640"/>
                      <a:pt x="100443" y="174308"/>
                    </a:cubicBezTo>
                    <a:cubicBezTo>
                      <a:pt x="97585" y="185738"/>
                      <a:pt x="88060" y="193358"/>
                      <a:pt x="76630" y="193358"/>
                    </a:cubicBezTo>
                    <a:lnTo>
                      <a:pt x="54723" y="193358"/>
                    </a:lnTo>
                    <a:cubicBezTo>
                      <a:pt x="49008" y="193358"/>
                      <a:pt x="43293" y="188595"/>
                      <a:pt x="42340" y="182880"/>
                    </a:cubicBezTo>
                    <a:cubicBezTo>
                      <a:pt x="41388" y="179070"/>
                      <a:pt x="37578" y="176213"/>
                      <a:pt x="33768" y="176213"/>
                    </a:cubicBezTo>
                    <a:lnTo>
                      <a:pt x="9955" y="176213"/>
                    </a:lnTo>
                    <a:cubicBezTo>
                      <a:pt x="7098" y="176213"/>
                      <a:pt x="5193" y="177165"/>
                      <a:pt x="3288" y="179070"/>
                    </a:cubicBezTo>
                    <a:cubicBezTo>
                      <a:pt x="1383" y="180975"/>
                      <a:pt x="430" y="183833"/>
                      <a:pt x="430" y="185738"/>
                    </a:cubicBezTo>
                    <a:cubicBezTo>
                      <a:pt x="3288" y="211455"/>
                      <a:pt x="22338" y="230505"/>
                      <a:pt x="47103" y="234315"/>
                    </a:cubicBezTo>
                    <a:lnTo>
                      <a:pt x="47103" y="255270"/>
                    </a:lnTo>
                    <a:cubicBezTo>
                      <a:pt x="47103" y="260033"/>
                      <a:pt x="50913" y="263843"/>
                      <a:pt x="55675" y="263843"/>
                    </a:cubicBezTo>
                    <a:lnTo>
                      <a:pt x="79488" y="263843"/>
                    </a:lnTo>
                    <a:cubicBezTo>
                      <a:pt x="84250" y="263843"/>
                      <a:pt x="88060" y="260033"/>
                      <a:pt x="88060" y="255270"/>
                    </a:cubicBezTo>
                    <a:lnTo>
                      <a:pt x="88060" y="233363"/>
                    </a:lnTo>
                    <a:cubicBezTo>
                      <a:pt x="114730" y="227647"/>
                      <a:pt x="135685" y="205740"/>
                      <a:pt x="137590" y="179070"/>
                    </a:cubicBezTo>
                    <a:cubicBezTo>
                      <a:pt x="139495" y="160972"/>
                      <a:pt x="133780" y="144780"/>
                      <a:pt x="121398" y="131445"/>
                    </a:cubicBezTo>
                    <a:cubicBezTo>
                      <a:pt x="111873" y="119063"/>
                      <a:pt x="95680" y="111443"/>
                      <a:pt x="77583" y="111443"/>
                    </a:cubicBezTo>
                    <a:close/>
                  </a:path>
                </a:pathLst>
              </a:custGeom>
              <a:solidFill>
                <a:srgbClr val="00B0F0"/>
              </a:solidFill>
              <a:ln w="9525" cap="flat">
                <a:noFill/>
                <a:prstDash val="solid"/>
                <a:miter/>
              </a:ln>
            </p:spPr>
            <p:txBody>
              <a:bodyPr rtlCol="0" anchor="ctr"/>
              <a:lstStyle/>
              <a:p>
                <a:endParaRPr lang="en-ID"/>
              </a:p>
            </p:txBody>
          </p:sp>
        </p:grpSp>
      </p:grpSp>
      <p:sp>
        <p:nvSpPr>
          <p:cNvPr id="2" name="Title 1">
            <a:extLst>
              <a:ext uri="{FF2B5EF4-FFF2-40B4-BE49-F238E27FC236}">
                <a16:creationId xmlns:a16="http://schemas.microsoft.com/office/drawing/2014/main" id="{BEBB8C20-4EF3-4CD9-A1BF-EE9C0E53B2F8}"/>
              </a:ext>
            </a:extLst>
          </p:cNvPr>
          <p:cNvSpPr>
            <a:spLocks noGrp="1"/>
          </p:cNvSpPr>
          <p:nvPr>
            <p:ph type="title"/>
          </p:nvPr>
        </p:nvSpPr>
        <p:spPr>
          <a:xfrm>
            <a:off x="377191" y="59490"/>
            <a:ext cx="10971372" cy="798397"/>
          </a:xfrm>
        </p:spPr>
        <p:txBody>
          <a:bodyPr/>
          <a:lstStyle/>
          <a:p>
            <a:r>
              <a:rPr lang="en-US" dirty="0"/>
              <a:t>The Growth opportunity . . .  Diversify + Regulatory change</a:t>
            </a:r>
          </a:p>
        </p:txBody>
      </p:sp>
      <p:sp>
        <p:nvSpPr>
          <p:cNvPr id="4" name="Slide Number Placeholder 3">
            <a:extLst>
              <a:ext uri="{FF2B5EF4-FFF2-40B4-BE49-F238E27FC236}">
                <a16:creationId xmlns:a16="http://schemas.microsoft.com/office/drawing/2014/main" id="{75F6D971-4277-425C-A3F6-0BF96CA82BE3}"/>
              </a:ext>
            </a:extLst>
          </p:cNvPr>
          <p:cNvSpPr>
            <a:spLocks noGrp="1"/>
          </p:cNvSpPr>
          <p:nvPr>
            <p:ph type="sldNum" sz="quarter" idx="4"/>
          </p:nvPr>
        </p:nvSpPr>
        <p:spPr/>
        <p:txBody>
          <a:bodyPr/>
          <a:lstStyle/>
          <a:p>
            <a:fld id="{45B4EEE1-F3A5-4F92-8C13-26FA1C14643B}" type="slidenum">
              <a:rPr lang="en-US" smtClean="0"/>
              <a:pPr/>
              <a:t>13</a:t>
            </a:fld>
            <a:endParaRPr lang="en-US" dirty="0"/>
          </a:p>
        </p:txBody>
      </p:sp>
      <p:grpSp>
        <p:nvGrpSpPr>
          <p:cNvPr id="9" name="Group 8">
            <a:extLst>
              <a:ext uri="{FF2B5EF4-FFF2-40B4-BE49-F238E27FC236}">
                <a16:creationId xmlns:a16="http://schemas.microsoft.com/office/drawing/2014/main" id="{5A0529D9-7856-4A16-9BD9-7243D1E678CC}"/>
              </a:ext>
            </a:extLst>
          </p:cNvPr>
          <p:cNvGrpSpPr/>
          <p:nvPr/>
        </p:nvGrpSpPr>
        <p:grpSpPr>
          <a:xfrm>
            <a:off x="4627078" y="1767785"/>
            <a:ext cx="2956560" cy="1748789"/>
            <a:chOff x="4871105" y="876103"/>
            <a:chExt cx="2956560" cy="1748789"/>
          </a:xfrm>
        </p:grpSpPr>
        <p:grpSp>
          <p:nvGrpSpPr>
            <p:cNvPr id="3" name="Group 2">
              <a:extLst>
                <a:ext uri="{FF2B5EF4-FFF2-40B4-BE49-F238E27FC236}">
                  <a16:creationId xmlns:a16="http://schemas.microsoft.com/office/drawing/2014/main" id="{7C53D3C0-E369-4FC1-B11D-3AFE33F823B0}"/>
                </a:ext>
              </a:extLst>
            </p:cNvPr>
            <p:cNvGrpSpPr/>
            <p:nvPr/>
          </p:nvGrpSpPr>
          <p:grpSpPr>
            <a:xfrm>
              <a:off x="4871105" y="876103"/>
              <a:ext cx="2956560" cy="1748789"/>
              <a:chOff x="4871105" y="876103"/>
              <a:chExt cx="2956560" cy="1748789"/>
            </a:xfrm>
          </p:grpSpPr>
          <p:sp>
            <p:nvSpPr>
              <p:cNvPr id="10" name="TextBox 9">
                <a:extLst>
                  <a:ext uri="{FF2B5EF4-FFF2-40B4-BE49-F238E27FC236}">
                    <a16:creationId xmlns:a16="http://schemas.microsoft.com/office/drawing/2014/main" id="{E99C92D8-3CA5-4A96-A00C-98549D6EB204}"/>
                  </a:ext>
                </a:extLst>
              </p:cNvPr>
              <p:cNvSpPr txBox="1"/>
              <p:nvPr/>
            </p:nvSpPr>
            <p:spPr>
              <a:xfrm>
                <a:off x="4871105" y="1917006"/>
                <a:ext cx="2956560" cy="707886"/>
              </a:xfrm>
              <a:prstGeom prst="rect">
                <a:avLst/>
              </a:prstGeom>
              <a:noFill/>
            </p:spPr>
            <p:txBody>
              <a:bodyPr wrap="square" rtlCol="0">
                <a:spAutoFit/>
              </a:bodyPr>
              <a:lstStyle/>
              <a:p>
                <a:pPr algn="ctr"/>
                <a:r>
                  <a:rPr lang="en-US" sz="2000" b="1" dirty="0">
                    <a:solidFill>
                      <a:srgbClr val="1F497D"/>
                    </a:solidFill>
                  </a:rPr>
                  <a:t>SISS Data Service</a:t>
                </a:r>
                <a:br>
                  <a:rPr lang="en-US" sz="2000" dirty="0">
                    <a:solidFill>
                      <a:srgbClr val="1F497D"/>
                    </a:solidFill>
                  </a:rPr>
                </a:br>
                <a:endParaRPr lang="en-US" sz="2000" dirty="0">
                  <a:solidFill>
                    <a:srgbClr val="1F497D"/>
                  </a:solidFill>
                </a:endParaRPr>
              </a:p>
            </p:txBody>
          </p:sp>
          <p:grpSp>
            <p:nvGrpSpPr>
              <p:cNvPr id="47" name="Group 46">
                <a:extLst>
                  <a:ext uri="{FF2B5EF4-FFF2-40B4-BE49-F238E27FC236}">
                    <a16:creationId xmlns:a16="http://schemas.microsoft.com/office/drawing/2014/main" id="{AC58832C-3A4A-4130-8074-DB9DC8E270B1}"/>
                  </a:ext>
                </a:extLst>
              </p:cNvPr>
              <p:cNvGrpSpPr/>
              <p:nvPr/>
            </p:nvGrpSpPr>
            <p:grpSpPr>
              <a:xfrm>
                <a:off x="5723300" y="876103"/>
                <a:ext cx="1240416" cy="1048206"/>
                <a:chOff x="-2019011" y="3693909"/>
                <a:chExt cx="812031" cy="801007"/>
              </a:xfrm>
              <a:solidFill>
                <a:srgbClr val="00B0F0"/>
              </a:solidFill>
            </p:grpSpPr>
            <p:sp>
              <p:nvSpPr>
                <p:cNvPr id="48" name="Freeform: Shape 47">
                  <a:extLst>
                    <a:ext uri="{FF2B5EF4-FFF2-40B4-BE49-F238E27FC236}">
                      <a16:creationId xmlns:a16="http://schemas.microsoft.com/office/drawing/2014/main" id="{6EFE712C-E18B-4AA8-896C-0C9FDD855C02}"/>
                    </a:ext>
                  </a:extLst>
                </p:cNvPr>
                <p:cNvSpPr/>
                <p:nvPr/>
              </p:nvSpPr>
              <p:spPr>
                <a:xfrm>
                  <a:off x="-2019011" y="3693909"/>
                  <a:ext cx="812031" cy="572980"/>
                </a:xfrm>
                <a:custGeom>
                  <a:avLst/>
                  <a:gdLst>
                    <a:gd name="connsiteX0" fmla="*/ 181073 w 812031"/>
                    <a:gd name="connsiteY0" fmla="*/ 572980 h 572980"/>
                    <a:gd name="connsiteX1" fmla="*/ 285848 w 812031"/>
                    <a:gd name="connsiteY1" fmla="*/ 572980 h 572980"/>
                    <a:gd name="connsiteX2" fmla="*/ 314423 w 812031"/>
                    <a:gd name="connsiteY2" fmla="*/ 544405 h 572980"/>
                    <a:gd name="connsiteX3" fmla="*/ 285848 w 812031"/>
                    <a:gd name="connsiteY3" fmla="*/ 515830 h 572980"/>
                    <a:gd name="connsiteX4" fmla="*/ 181073 w 812031"/>
                    <a:gd name="connsiteY4" fmla="*/ 515830 h 572980"/>
                    <a:gd name="connsiteX5" fmla="*/ 58010 w 812031"/>
                    <a:gd name="connsiteY5" fmla="*/ 392767 h 572980"/>
                    <a:gd name="connsiteX6" fmla="*/ 181073 w 812031"/>
                    <a:gd name="connsiteY6" fmla="*/ 269704 h 572980"/>
                    <a:gd name="connsiteX7" fmla="*/ 203838 w 812031"/>
                    <a:gd name="connsiteY7" fmla="*/ 269704 h 572980"/>
                    <a:gd name="connsiteX8" fmla="*/ 232413 w 812031"/>
                    <a:gd name="connsiteY8" fmla="*/ 243796 h 572980"/>
                    <a:gd name="connsiteX9" fmla="*/ 441201 w 812031"/>
                    <a:gd name="connsiteY9" fmla="*/ 57392 h 572980"/>
                    <a:gd name="connsiteX10" fmla="*/ 650274 w 812031"/>
                    <a:gd name="connsiteY10" fmla="*/ 250178 h 572980"/>
                    <a:gd name="connsiteX11" fmla="*/ 669896 w 812031"/>
                    <a:gd name="connsiteY11" fmla="*/ 275610 h 572980"/>
                    <a:gd name="connsiteX12" fmla="*/ 748919 w 812031"/>
                    <a:gd name="connsiteY12" fmla="*/ 430521 h 572980"/>
                    <a:gd name="connsiteX13" fmla="*/ 631796 w 812031"/>
                    <a:gd name="connsiteY13" fmla="*/ 515544 h 572980"/>
                    <a:gd name="connsiteX14" fmla="*/ 527021 w 812031"/>
                    <a:gd name="connsiteY14" fmla="*/ 515544 h 572980"/>
                    <a:gd name="connsiteX15" fmla="*/ 498446 w 812031"/>
                    <a:gd name="connsiteY15" fmla="*/ 544119 h 572980"/>
                    <a:gd name="connsiteX16" fmla="*/ 527021 w 812031"/>
                    <a:gd name="connsiteY16" fmla="*/ 572694 h 572980"/>
                    <a:gd name="connsiteX17" fmla="*/ 631796 w 812031"/>
                    <a:gd name="connsiteY17" fmla="*/ 572694 h 572980"/>
                    <a:gd name="connsiteX18" fmla="*/ 812032 w 812031"/>
                    <a:gd name="connsiteY18" fmla="*/ 392695 h 572980"/>
                    <a:gd name="connsiteX19" fmla="*/ 705710 w 812031"/>
                    <a:gd name="connsiteY19" fmla="*/ 228270 h 572980"/>
                    <a:gd name="connsiteX20" fmla="*/ 401735 w 812031"/>
                    <a:gd name="connsiteY20" fmla="*/ 2941 h 572980"/>
                    <a:gd name="connsiteX21" fmla="*/ 179263 w 812031"/>
                    <a:gd name="connsiteY21" fmla="*/ 212364 h 572980"/>
                    <a:gd name="connsiteX22" fmla="*/ 3 w 812031"/>
                    <a:gd name="connsiteY22" fmla="*/ 393529 h 572980"/>
                    <a:gd name="connsiteX23" fmla="*/ 181168 w 812031"/>
                    <a:gd name="connsiteY23" fmla="*/ 572790 h 57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12031" h="572980">
                      <a:moveTo>
                        <a:pt x="181073" y="572980"/>
                      </a:moveTo>
                      <a:lnTo>
                        <a:pt x="285848" y="572980"/>
                      </a:lnTo>
                      <a:cubicBezTo>
                        <a:pt x="301630" y="572980"/>
                        <a:pt x="314423" y="560187"/>
                        <a:pt x="314423" y="544405"/>
                      </a:cubicBezTo>
                      <a:cubicBezTo>
                        <a:pt x="314423" y="528623"/>
                        <a:pt x="301630" y="515830"/>
                        <a:pt x="285848" y="515830"/>
                      </a:cubicBezTo>
                      <a:lnTo>
                        <a:pt x="181073" y="515830"/>
                      </a:lnTo>
                      <a:cubicBezTo>
                        <a:pt x="113107" y="515830"/>
                        <a:pt x="58010" y="460733"/>
                        <a:pt x="58010" y="392767"/>
                      </a:cubicBezTo>
                      <a:cubicBezTo>
                        <a:pt x="58010" y="324802"/>
                        <a:pt x="113107" y="269704"/>
                        <a:pt x="181073" y="269704"/>
                      </a:cubicBezTo>
                      <a:lnTo>
                        <a:pt x="203838" y="269704"/>
                      </a:lnTo>
                      <a:cubicBezTo>
                        <a:pt x="218634" y="269769"/>
                        <a:pt x="231031" y="258527"/>
                        <a:pt x="232413" y="243796"/>
                      </a:cubicBezTo>
                      <a:cubicBezTo>
                        <a:pt x="241938" y="139021"/>
                        <a:pt x="333949" y="57392"/>
                        <a:pt x="441201" y="57392"/>
                      </a:cubicBezTo>
                      <a:cubicBezTo>
                        <a:pt x="550795" y="56546"/>
                        <a:pt x="642249" y="140875"/>
                        <a:pt x="650274" y="250178"/>
                      </a:cubicBezTo>
                      <a:cubicBezTo>
                        <a:pt x="650980" y="261876"/>
                        <a:pt x="658758" y="271959"/>
                        <a:pt x="669896" y="275610"/>
                      </a:cubicBezTo>
                      <a:cubicBezTo>
                        <a:pt x="734495" y="296566"/>
                        <a:pt x="769875" y="365922"/>
                        <a:pt x="748919" y="430521"/>
                      </a:cubicBezTo>
                      <a:cubicBezTo>
                        <a:pt x="732456" y="481269"/>
                        <a:pt x="685147" y="515612"/>
                        <a:pt x="631796" y="515544"/>
                      </a:cubicBezTo>
                      <a:lnTo>
                        <a:pt x="527021" y="515544"/>
                      </a:lnTo>
                      <a:cubicBezTo>
                        <a:pt x="511239" y="515544"/>
                        <a:pt x="498446" y="528337"/>
                        <a:pt x="498446" y="544119"/>
                      </a:cubicBezTo>
                      <a:cubicBezTo>
                        <a:pt x="498446" y="559901"/>
                        <a:pt x="511239" y="572694"/>
                        <a:pt x="527021" y="572694"/>
                      </a:cubicBezTo>
                      <a:lnTo>
                        <a:pt x="631796" y="572694"/>
                      </a:lnTo>
                      <a:cubicBezTo>
                        <a:pt x="731272" y="572759"/>
                        <a:pt x="811966" y="492171"/>
                        <a:pt x="812032" y="392695"/>
                      </a:cubicBezTo>
                      <a:cubicBezTo>
                        <a:pt x="812078" y="321727"/>
                        <a:pt x="770447" y="257346"/>
                        <a:pt x="705710" y="228270"/>
                      </a:cubicBezTo>
                      <a:cubicBezTo>
                        <a:pt x="683993" y="82107"/>
                        <a:pt x="547899" y="-18776"/>
                        <a:pt x="401735" y="2941"/>
                      </a:cubicBezTo>
                      <a:cubicBezTo>
                        <a:pt x="291092" y="19381"/>
                        <a:pt x="202353" y="102915"/>
                        <a:pt x="179263" y="212364"/>
                      </a:cubicBezTo>
                      <a:cubicBezTo>
                        <a:pt x="79734" y="212889"/>
                        <a:pt x="-523" y="294001"/>
                        <a:pt x="3" y="393529"/>
                      </a:cubicBezTo>
                      <a:cubicBezTo>
                        <a:pt x="529" y="493058"/>
                        <a:pt x="81639" y="573315"/>
                        <a:pt x="181168" y="572790"/>
                      </a:cubicBezTo>
                      <a:close/>
                    </a:path>
                  </a:pathLst>
                </a:custGeom>
                <a:grpFill/>
                <a:ln w="9525" cap="flat">
                  <a:noFill/>
                  <a:prstDash val="solid"/>
                  <a:miter/>
                </a:ln>
              </p:spPr>
              <p:txBody>
                <a:bodyPr rtlCol="0" anchor="ctr"/>
                <a:lstStyle/>
                <a:p>
                  <a:endParaRPr lang="en-ID" sz="2000">
                    <a:solidFill>
                      <a:srgbClr val="1F497D"/>
                    </a:solidFill>
                  </a:endParaRPr>
                </a:p>
              </p:txBody>
            </p:sp>
            <p:sp>
              <p:nvSpPr>
                <p:cNvPr id="49" name="Freeform: Shape 48">
                  <a:extLst>
                    <a:ext uri="{FF2B5EF4-FFF2-40B4-BE49-F238E27FC236}">
                      <a16:creationId xmlns:a16="http://schemas.microsoft.com/office/drawing/2014/main" id="{8763DD11-12FE-4A10-BD6A-2176885006E7}"/>
                    </a:ext>
                  </a:extLst>
                </p:cNvPr>
                <p:cNvSpPr/>
                <p:nvPr/>
              </p:nvSpPr>
              <p:spPr>
                <a:xfrm flipV="1">
                  <a:off x="-1761871" y="4083160"/>
                  <a:ext cx="298400" cy="411756"/>
                </a:xfrm>
                <a:custGeom>
                  <a:avLst/>
                  <a:gdLst>
                    <a:gd name="connsiteX0" fmla="*/ 149200 w 298400"/>
                    <a:gd name="connsiteY0" fmla="*/ 411757 h 411756"/>
                    <a:gd name="connsiteX1" fmla="*/ 177775 w 298400"/>
                    <a:gd name="connsiteY1" fmla="*/ 383182 h 411756"/>
                    <a:gd name="connsiteX2" fmla="*/ 177775 w 298400"/>
                    <a:gd name="connsiteY2" fmla="*/ 94765 h 411756"/>
                    <a:gd name="connsiteX3" fmla="*/ 250641 w 298400"/>
                    <a:gd name="connsiteY3" fmla="*/ 163631 h 411756"/>
                    <a:gd name="connsiteX4" fmla="*/ 291003 w 298400"/>
                    <a:gd name="connsiteY4" fmla="*/ 161636 h 411756"/>
                    <a:gd name="connsiteX5" fmla="*/ 289884 w 298400"/>
                    <a:gd name="connsiteY5" fmla="*/ 122102 h 411756"/>
                    <a:gd name="connsiteX6" fmla="*/ 168822 w 298400"/>
                    <a:gd name="connsiteY6" fmla="*/ 7802 h 411756"/>
                    <a:gd name="connsiteX7" fmla="*/ 129578 w 298400"/>
                    <a:gd name="connsiteY7" fmla="*/ 7802 h 411756"/>
                    <a:gd name="connsiteX8" fmla="*/ 8516 w 298400"/>
                    <a:gd name="connsiteY8" fmla="*/ 122102 h 411756"/>
                    <a:gd name="connsiteX9" fmla="*/ 8224 w 298400"/>
                    <a:gd name="connsiteY9" fmla="*/ 162511 h 411756"/>
                    <a:gd name="connsiteX10" fmla="*/ 47759 w 298400"/>
                    <a:gd name="connsiteY10" fmla="*/ 163631 h 411756"/>
                    <a:gd name="connsiteX11" fmla="*/ 120625 w 298400"/>
                    <a:gd name="connsiteY11" fmla="*/ 94765 h 411756"/>
                    <a:gd name="connsiteX12" fmla="*/ 120625 w 298400"/>
                    <a:gd name="connsiteY12" fmla="*/ 383182 h 411756"/>
                    <a:gd name="connsiteX13" fmla="*/ 149200 w 298400"/>
                    <a:gd name="connsiteY13" fmla="*/ 411757 h 41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8400" h="411756">
                      <a:moveTo>
                        <a:pt x="149200" y="411757"/>
                      </a:moveTo>
                      <a:cubicBezTo>
                        <a:pt x="164982" y="411757"/>
                        <a:pt x="177775" y="398964"/>
                        <a:pt x="177775" y="383182"/>
                      </a:cubicBezTo>
                      <a:lnTo>
                        <a:pt x="177775" y="94765"/>
                      </a:lnTo>
                      <a:lnTo>
                        <a:pt x="250641" y="163631"/>
                      </a:lnTo>
                      <a:cubicBezTo>
                        <a:pt x="262338" y="174225"/>
                        <a:pt x="280409" y="173333"/>
                        <a:pt x="291003" y="161636"/>
                      </a:cubicBezTo>
                      <a:cubicBezTo>
                        <a:pt x="301284" y="150287"/>
                        <a:pt x="300790" y="132852"/>
                        <a:pt x="289884" y="122102"/>
                      </a:cubicBezTo>
                      <a:lnTo>
                        <a:pt x="168822" y="7802"/>
                      </a:lnTo>
                      <a:cubicBezTo>
                        <a:pt x="157809" y="-2601"/>
                        <a:pt x="140591" y="-2601"/>
                        <a:pt x="129578" y="7802"/>
                      </a:cubicBezTo>
                      <a:lnTo>
                        <a:pt x="8516" y="122102"/>
                      </a:lnTo>
                      <a:cubicBezTo>
                        <a:pt x="-2724" y="133180"/>
                        <a:pt x="-2854" y="151272"/>
                        <a:pt x="8224" y="162511"/>
                      </a:cubicBezTo>
                      <a:cubicBezTo>
                        <a:pt x="18974" y="173418"/>
                        <a:pt x="36410" y="173911"/>
                        <a:pt x="47759" y="163631"/>
                      </a:cubicBezTo>
                      <a:lnTo>
                        <a:pt x="120625" y="94765"/>
                      </a:lnTo>
                      <a:lnTo>
                        <a:pt x="120625" y="383182"/>
                      </a:lnTo>
                      <a:cubicBezTo>
                        <a:pt x="120625" y="398964"/>
                        <a:pt x="133418" y="411757"/>
                        <a:pt x="149200" y="411757"/>
                      </a:cubicBezTo>
                      <a:close/>
                    </a:path>
                  </a:pathLst>
                </a:custGeom>
                <a:grpFill/>
                <a:ln w="9525" cap="flat">
                  <a:noFill/>
                  <a:prstDash val="solid"/>
                  <a:miter/>
                </a:ln>
              </p:spPr>
              <p:txBody>
                <a:bodyPr rtlCol="0" anchor="ctr"/>
                <a:lstStyle/>
                <a:p>
                  <a:endParaRPr lang="en-ID" sz="2000">
                    <a:solidFill>
                      <a:srgbClr val="1F497D"/>
                    </a:solidFill>
                  </a:endParaRPr>
                </a:p>
              </p:txBody>
            </p:sp>
          </p:grpSp>
        </p:grpSp>
        <p:sp>
          <p:nvSpPr>
            <p:cNvPr id="52" name="TextBox 51">
              <a:extLst>
                <a:ext uri="{FF2B5EF4-FFF2-40B4-BE49-F238E27FC236}">
                  <a16:creationId xmlns:a16="http://schemas.microsoft.com/office/drawing/2014/main" id="{3EC13EE2-95B5-459B-9386-188F31452E15}"/>
                </a:ext>
              </a:extLst>
            </p:cNvPr>
            <p:cNvSpPr txBox="1"/>
            <p:nvPr/>
          </p:nvSpPr>
          <p:spPr bwMode="auto">
            <a:xfrm>
              <a:off x="5926806" y="1144362"/>
              <a:ext cx="905820" cy="262252"/>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100" dirty="0">
                  <a:solidFill>
                    <a:srgbClr val="1F497D"/>
                  </a:solidFill>
                  <a:latin typeface="+mj-lt"/>
                </a:rPr>
                <a:t>Platform</a:t>
              </a:r>
            </a:p>
          </p:txBody>
        </p:sp>
      </p:grpSp>
      <p:grpSp>
        <p:nvGrpSpPr>
          <p:cNvPr id="8" name="Group 7">
            <a:extLst>
              <a:ext uri="{FF2B5EF4-FFF2-40B4-BE49-F238E27FC236}">
                <a16:creationId xmlns:a16="http://schemas.microsoft.com/office/drawing/2014/main" id="{11874593-8D0A-4FD2-8DBD-5D647C33082D}"/>
              </a:ext>
            </a:extLst>
          </p:cNvPr>
          <p:cNvGrpSpPr/>
          <p:nvPr/>
        </p:nvGrpSpPr>
        <p:grpSpPr>
          <a:xfrm>
            <a:off x="40180" y="986534"/>
            <a:ext cx="3369065" cy="2780626"/>
            <a:chOff x="40180" y="986534"/>
            <a:chExt cx="3369065" cy="2780626"/>
          </a:xfrm>
        </p:grpSpPr>
        <p:sp>
          <p:nvSpPr>
            <p:cNvPr id="155" name="Oval 154">
              <a:extLst>
                <a:ext uri="{FF2B5EF4-FFF2-40B4-BE49-F238E27FC236}">
                  <a16:creationId xmlns:a16="http://schemas.microsoft.com/office/drawing/2014/main" id="{3E94BDBB-9242-4809-BE66-A253C467B23D}"/>
                </a:ext>
              </a:extLst>
            </p:cNvPr>
            <p:cNvSpPr/>
            <p:nvPr/>
          </p:nvSpPr>
          <p:spPr>
            <a:xfrm>
              <a:off x="328733" y="986534"/>
              <a:ext cx="2859890" cy="2650808"/>
            </a:xfrm>
            <a:prstGeom prst="ellipse">
              <a:avLst/>
            </a:prstGeom>
            <a:gradFill flip="none" rotWithShape="1">
              <a:gsLst>
                <a:gs pos="0">
                  <a:srgbClr val="0070C0">
                    <a:alpha val="0"/>
                  </a:srgbClr>
                </a:gs>
                <a:gs pos="63000">
                  <a:srgbClr val="B3EBFF"/>
                </a:gs>
                <a:gs pos="43000">
                  <a:srgbClr val="00B0F0">
                    <a:lumMod val="41000"/>
                    <a:lumOff val="59000"/>
                    <a:alpha val="4000"/>
                  </a:srgbClr>
                </a:gs>
                <a:gs pos="62840">
                  <a:srgbClr val="CBF1FF">
                    <a:alpha val="73000"/>
                  </a:srgbClr>
                </a:gs>
                <a:gs pos="70000">
                  <a:schemeClr val="bg1">
                    <a:alpha val="0"/>
                  </a:schemeClr>
                </a:gs>
              </a:gsLst>
              <a:path path="circle">
                <a:fillToRect l="50000" t="50000" r="50000" b="50000"/>
              </a:path>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Gothic" panose="020B0502020202020204" pitchFamily="34" charset="0"/>
                <a:ea typeface="+mn-ea"/>
                <a:cs typeface="+mn-cs"/>
              </a:endParaRPr>
            </a:p>
          </p:txBody>
        </p:sp>
        <p:sp>
          <p:nvSpPr>
            <p:cNvPr id="6" name="TextBox 5">
              <a:extLst>
                <a:ext uri="{FF2B5EF4-FFF2-40B4-BE49-F238E27FC236}">
                  <a16:creationId xmlns:a16="http://schemas.microsoft.com/office/drawing/2014/main" id="{F5CB7DDE-3093-43C6-91AA-24268E5CA328}"/>
                </a:ext>
              </a:extLst>
            </p:cNvPr>
            <p:cNvSpPr txBox="1"/>
            <p:nvPr/>
          </p:nvSpPr>
          <p:spPr>
            <a:xfrm>
              <a:off x="1114012" y="2719033"/>
              <a:ext cx="1228800" cy="400110"/>
            </a:xfrm>
            <a:prstGeom prst="rect">
              <a:avLst/>
            </a:prstGeom>
            <a:noFill/>
          </p:spPr>
          <p:txBody>
            <a:bodyPr wrap="square" rtlCol="0">
              <a:spAutoFit/>
            </a:bodyPr>
            <a:lstStyle/>
            <a:p>
              <a:pPr algn="ctr"/>
              <a:r>
                <a:rPr lang="en-US" sz="2000" b="1" dirty="0">
                  <a:solidFill>
                    <a:srgbClr val="1F497D"/>
                  </a:solidFill>
                </a:rPr>
                <a:t>Banks</a:t>
              </a:r>
              <a:endParaRPr lang="en-US" sz="1400" b="1" dirty="0">
                <a:solidFill>
                  <a:srgbClr val="1F497D"/>
                </a:solidFill>
              </a:endParaRPr>
            </a:p>
          </p:txBody>
        </p:sp>
        <p:grpSp>
          <p:nvGrpSpPr>
            <p:cNvPr id="30" name="Graphic 24">
              <a:extLst>
                <a:ext uri="{FF2B5EF4-FFF2-40B4-BE49-F238E27FC236}">
                  <a16:creationId xmlns:a16="http://schemas.microsoft.com/office/drawing/2014/main" id="{4B4BCCB5-E3D8-4A2B-B854-7A2A9E71B123}"/>
                </a:ext>
              </a:extLst>
            </p:cNvPr>
            <p:cNvGrpSpPr/>
            <p:nvPr/>
          </p:nvGrpSpPr>
          <p:grpSpPr>
            <a:xfrm>
              <a:off x="1307312" y="1832969"/>
              <a:ext cx="868082" cy="1045844"/>
              <a:chOff x="297927" y="2377881"/>
              <a:chExt cx="952500" cy="1190625"/>
            </a:xfrm>
            <a:solidFill>
              <a:srgbClr val="00B0F0"/>
            </a:solidFill>
          </p:grpSpPr>
          <p:sp>
            <p:nvSpPr>
              <p:cNvPr id="31" name="Freeform: Shape 30">
                <a:extLst>
                  <a:ext uri="{FF2B5EF4-FFF2-40B4-BE49-F238E27FC236}">
                    <a16:creationId xmlns:a16="http://schemas.microsoft.com/office/drawing/2014/main" id="{575420EA-3A85-4D45-B1C8-9752A12ECFAA}"/>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endParaRPr lang="en-ID" b="1" dirty="0">
                  <a:solidFill>
                    <a:srgbClr val="1F497D"/>
                  </a:solidFill>
                </a:endParaRPr>
              </a:p>
            </p:txBody>
          </p:sp>
          <p:sp>
            <p:nvSpPr>
              <p:cNvPr id="32" name="Freeform: Shape 31">
                <a:extLst>
                  <a:ext uri="{FF2B5EF4-FFF2-40B4-BE49-F238E27FC236}">
                    <a16:creationId xmlns:a16="http://schemas.microsoft.com/office/drawing/2014/main" id="{51425875-09C3-4708-981D-71415513041E}"/>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endParaRPr lang="en-ID" b="1">
                  <a:solidFill>
                    <a:srgbClr val="1F497D"/>
                  </a:solidFill>
                </a:endParaRPr>
              </a:p>
            </p:txBody>
          </p:sp>
        </p:grpSp>
        <p:grpSp>
          <p:nvGrpSpPr>
            <p:cNvPr id="60" name="Graphic 5">
              <a:extLst>
                <a:ext uri="{FF2B5EF4-FFF2-40B4-BE49-F238E27FC236}">
                  <a16:creationId xmlns:a16="http://schemas.microsoft.com/office/drawing/2014/main" id="{0024998A-D213-4D41-8C83-36ECAF8AE505}"/>
                </a:ext>
              </a:extLst>
            </p:cNvPr>
            <p:cNvGrpSpPr/>
            <p:nvPr/>
          </p:nvGrpSpPr>
          <p:grpSpPr>
            <a:xfrm>
              <a:off x="2524957" y="2853438"/>
              <a:ext cx="428123" cy="412241"/>
              <a:chOff x="8101328" y="2126653"/>
              <a:chExt cx="590550" cy="590550"/>
            </a:xfrm>
            <a:solidFill>
              <a:srgbClr val="00B0F0"/>
            </a:solidFill>
          </p:grpSpPr>
          <p:sp>
            <p:nvSpPr>
              <p:cNvPr id="63" name="Freeform: Shape 62">
                <a:extLst>
                  <a:ext uri="{FF2B5EF4-FFF2-40B4-BE49-F238E27FC236}">
                    <a16:creationId xmlns:a16="http://schemas.microsoft.com/office/drawing/2014/main" id="{FF8F7FEA-2191-4673-B75D-CB8F224362E9}"/>
                  </a:ext>
                </a:extLst>
              </p:cNvPr>
              <p:cNvSpPr/>
              <p:nvPr/>
            </p:nvSpPr>
            <p:spPr>
              <a:xfrm>
                <a:off x="8244203" y="2326678"/>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6"/>
                      <a:pt x="14786" y="19050"/>
                      <a:pt x="9525" y="19050"/>
                    </a:cubicBezTo>
                    <a:cubicBezTo>
                      <a:pt x="4264" y="19050"/>
                      <a:pt x="0" y="14786"/>
                      <a:pt x="0" y="9525"/>
                    </a:cubicBezTo>
                    <a:cubicBezTo>
                      <a:pt x="0" y="4264"/>
                      <a:pt x="4264" y="0"/>
                      <a:pt x="9525" y="0"/>
                    </a:cubicBezTo>
                    <a:cubicBezTo>
                      <a:pt x="14786" y="0"/>
                      <a:pt x="19050" y="4264"/>
                      <a:pt x="19050" y="9525"/>
                    </a:cubicBezTo>
                    <a:close/>
                  </a:path>
                </a:pathLst>
              </a:custGeom>
              <a:grpFill/>
              <a:ln w="9525" cap="flat">
                <a:noFill/>
                <a:prstDash val="solid"/>
                <a:miter/>
              </a:ln>
            </p:spPr>
            <p:txBody>
              <a:bodyPr rtlCol="0" anchor="ctr"/>
              <a:lstStyle/>
              <a:p>
                <a:endParaRPr lang="en-ID"/>
              </a:p>
            </p:txBody>
          </p:sp>
          <p:sp>
            <p:nvSpPr>
              <p:cNvPr id="64" name="Freeform: Shape 63">
                <a:extLst>
                  <a:ext uri="{FF2B5EF4-FFF2-40B4-BE49-F238E27FC236}">
                    <a16:creationId xmlns:a16="http://schemas.microsoft.com/office/drawing/2014/main" id="{127C65B1-F5F9-402E-8A31-01EC9E9C6C01}"/>
                  </a:ext>
                </a:extLst>
              </p:cNvPr>
              <p:cNvSpPr/>
              <p:nvPr/>
            </p:nvSpPr>
            <p:spPr>
              <a:xfrm>
                <a:off x="8339453" y="2326678"/>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6"/>
                      <a:pt x="14786" y="19050"/>
                      <a:pt x="9525" y="19050"/>
                    </a:cubicBezTo>
                    <a:cubicBezTo>
                      <a:pt x="4264" y="19050"/>
                      <a:pt x="0" y="14786"/>
                      <a:pt x="0" y="9525"/>
                    </a:cubicBezTo>
                    <a:cubicBezTo>
                      <a:pt x="0" y="4264"/>
                      <a:pt x="4264" y="0"/>
                      <a:pt x="9525" y="0"/>
                    </a:cubicBezTo>
                    <a:cubicBezTo>
                      <a:pt x="14786" y="0"/>
                      <a:pt x="19050" y="4264"/>
                      <a:pt x="19050" y="9525"/>
                    </a:cubicBezTo>
                    <a:close/>
                  </a:path>
                </a:pathLst>
              </a:custGeom>
              <a:grpFill/>
              <a:ln w="9525" cap="flat">
                <a:noFill/>
                <a:prstDash val="solid"/>
                <a:miter/>
              </a:ln>
            </p:spPr>
            <p:txBody>
              <a:bodyPr rtlCol="0" anchor="ctr"/>
              <a:lstStyle/>
              <a:p>
                <a:endParaRPr lang="en-ID"/>
              </a:p>
            </p:txBody>
          </p:sp>
          <p:sp>
            <p:nvSpPr>
              <p:cNvPr id="65" name="Freeform: Shape 64">
                <a:extLst>
                  <a:ext uri="{FF2B5EF4-FFF2-40B4-BE49-F238E27FC236}">
                    <a16:creationId xmlns:a16="http://schemas.microsoft.com/office/drawing/2014/main" id="{9A3C2F6E-2961-401E-9937-E23D4B051582}"/>
                  </a:ext>
                </a:extLst>
              </p:cNvPr>
              <p:cNvSpPr/>
              <p:nvPr/>
            </p:nvSpPr>
            <p:spPr>
              <a:xfrm>
                <a:off x="8263253" y="2393353"/>
                <a:ext cx="76200" cy="38100"/>
              </a:xfrm>
              <a:custGeom>
                <a:avLst/>
                <a:gdLst>
                  <a:gd name="connsiteX0" fmla="*/ 38100 w 76200"/>
                  <a:gd name="connsiteY0" fmla="*/ 38100 h 38100"/>
                  <a:gd name="connsiteX1" fmla="*/ 76200 w 76200"/>
                  <a:gd name="connsiteY1" fmla="*/ 0 h 38100"/>
                  <a:gd name="connsiteX2" fmla="*/ 57150 w 76200"/>
                  <a:gd name="connsiteY2" fmla="*/ 0 h 38100"/>
                  <a:gd name="connsiteX3" fmla="*/ 38100 w 76200"/>
                  <a:gd name="connsiteY3" fmla="*/ 19050 h 38100"/>
                  <a:gd name="connsiteX4" fmla="*/ 19050 w 76200"/>
                  <a:gd name="connsiteY4" fmla="*/ 0 h 38100"/>
                  <a:gd name="connsiteX5" fmla="*/ 0 w 76200"/>
                  <a:gd name="connsiteY5" fmla="*/ 0 h 38100"/>
                  <a:gd name="connsiteX6" fmla="*/ 38100 w 76200"/>
                  <a:gd name="connsiteY6" fmla="*/ 3810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38100">
                    <a:moveTo>
                      <a:pt x="38100" y="38100"/>
                    </a:moveTo>
                    <a:cubicBezTo>
                      <a:pt x="59112" y="38100"/>
                      <a:pt x="76200" y="21012"/>
                      <a:pt x="76200" y="0"/>
                    </a:cubicBezTo>
                    <a:lnTo>
                      <a:pt x="57150" y="0"/>
                    </a:lnTo>
                    <a:cubicBezTo>
                      <a:pt x="57150" y="10506"/>
                      <a:pt x="48606" y="19050"/>
                      <a:pt x="38100" y="19050"/>
                    </a:cubicBezTo>
                    <a:cubicBezTo>
                      <a:pt x="27594" y="19050"/>
                      <a:pt x="19050" y="10506"/>
                      <a:pt x="19050" y="0"/>
                    </a:cubicBezTo>
                    <a:lnTo>
                      <a:pt x="0" y="0"/>
                    </a:lnTo>
                    <a:cubicBezTo>
                      <a:pt x="0" y="21012"/>
                      <a:pt x="17088" y="38100"/>
                      <a:pt x="38100" y="38100"/>
                    </a:cubicBezTo>
                    <a:close/>
                  </a:path>
                </a:pathLst>
              </a:custGeom>
              <a:grpFill/>
              <a:ln w="9525" cap="flat">
                <a:noFill/>
                <a:prstDash val="solid"/>
                <a:miter/>
              </a:ln>
            </p:spPr>
            <p:txBody>
              <a:bodyPr rtlCol="0" anchor="ctr"/>
              <a:lstStyle/>
              <a:p>
                <a:endParaRPr lang="en-ID"/>
              </a:p>
            </p:txBody>
          </p:sp>
          <p:sp>
            <p:nvSpPr>
              <p:cNvPr id="66" name="Freeform: Shape 65">
                <a:extLst>
                  <a:ext uri="{FF2B5EF4-FFF2-40B4-BE49-F238E27FC236}">
                    <a16:creationId xmlns:a16="http://schemas.microsoft.com/office/drawing/2014/main" id="{58C047F2-7D9C-4EA0-A168-2F1F8AFBCC24}"/>
                  </a:ext>
                </a:extLst>
              </p:cNvPr>
              <p:cNvSpPr/>
              <p:nvPr/>
            </p:nvSpPr>
            <p:spPr>
              <a:xfrm>
                <a:off x="8101328" y="2126653"/>
                <a:ext cx="590550" cy="590550"/>
              </a:xfrm>
              <a:custGeom>
                <a:avLst/>
                <a:gdLst>
                  <a:gd name="connsiteX0" fmla="*/ 533400 w 590550"/>
                  <a:gd name="connsiteY0" fmla="*/ 476250 h 590550"/>
                  <a:gd name="connsiteX1" fmla="*/ 514350 w 590550"/>
                  <a:gd name="connsiteY1" fmla="*/ 476250 h 590550"/>
                  <a:gd name="connsiteX2" fmla="*/ 514350 w 590550"/>
                  <a:gd name="connsiteY2" fmla="*/ 266700 h 590550"/>
                  <a:gd name="connsiteX3" fmla="*/ 457200 w 590550"/>
                  <a:gd name="connsiteY3" fmla="*/ 266700 h 590550"/>
                  <a:gd name="connsiteX4" fmla="*/ 457200 w 590550"/>
                  <a:gd name="connsiteY4" fmla="*/ 476250 h 590550"/>
                  <a:gd name="connsiteX5" fmla="*/ 438150 w 590550"/>
                  <a:gd name="connsiteY5" fmla="*/ 476250 h 590550"/>
                  <a:gd name="connsiteX6" fmla="*/ 438150 w 590550"/>
                  <a:gd name="connsiteY6" fmla="*/ 304800 h 590550"/>
                  <a:gd name="connsiteX7" fmla="*/ 381000 w 590550"/>
                  <a:gd name="connsiteY7" fmla="*/ 304800 h 590550"/>
                  <a:gd name="connsiteX8" fmla="*/ 381000 w 590550"/>
                  <a:gd name="connsiteY8" fmla="*/ 404098 h 590550"/>
                  <a:gd name="connsiteX9" fmla="*/ 354463 w 590550"/>
                  <a:gd name="connsiteY9" fmla="*/ 387525 h 590550"/>
                  <a:gd name="connsiteX10" fmla="*/ 257175 w 590550"/>
                  <a:gd name="connsiteY10" fmla="*/ 355082 h 590550"/>
                  <a:gd name="connsiteX11" fmla="*/ 257175 w 590550"/>
                  <a:gd name="connsiteY11" fmla="*/ 335432 h 590550"/>
                  <a:gd name="connsiteX12" fmla="*/ 271663 w 590550"/>
                  <a:gd name="connsiteY12" fmla="*/ 324098 h 590550"/>
                  <a:gd name="connsiteX13" fmla="*/ 303057 w 590550"/>
                  <a:gd name="connsiteY13" fmla="*/ 265909 h 590550"/>
                  <a:gd name="connsiteX14" fmla="*/ 342900 w 590550"/>
                  <a:gd name="connsiteY14" fmla="*/ 219075 h 590550"/>
                  <a:gd name="connsiteX15" fmla="*/ 342900 w 590550"/>
                  <a:gd name="connsiteY15" fmla="*/ 142875 h 590550"/>
                  <a:gd name="connsiteX16" fmla="*/ 200025 w 590550"/>
                  <a:gd name="connsiteY16" fmla="*/ 0 h 590550"/>
                  <a:gd name="connsiteX17" fmla="*/ 57150 w 590550"/>
                  <a:gd name="connsiteY17" fmla="*/ 142875 h 590550"/>
                  <a:gd name="connsiteX18" fmla="*/ 57150 w 590550"/>
                  <a:gd name="connsiteY18" fmla="*/ 219075 h 590550"/>
                  <a:gd name="connsiteX19" fmla="*/ 97374 w 590550"/>
                  <a:gd name="connsiteY19" fmla="*/ 265919 h 590550"/>
                  <a:gd name="connsiteX20" fmla="*/ 142875 w 590550"/>
                  <a:gd name="connsiteY20" fmla="*/ 334880 h 590550"/>
                  <a:gd name="connsiteX21" fmla="*/ 142875 w 590550"/>
                  <a:gd name="connsiteY21" fmla="*/ 355092 h 590550"/>
                  <a:gd name="connsiteX22" fmla="*/ 45587 w 590550"/>
                  <a:gd name="connsiteY22" fmla="*/ 387525 h 590550"/>
                  <a:gd name="connsiteX23" fmla="*/ 0 w 590550"/>
                  <a:gd name="connsiteY23" fmla="*/ 450761 h 590550"/>
                  <a:gd name="connsiteX24" fmla="*/ 0 w 590550"/>
                  <a:gd name="connsiteY24" fmla="*/ 590550 h 590550"/>
                  <a:gd name="connsiteX25" fmla="*/ 400050 w 590550"/>
                  <a:gd name="connsiteY25" fmla="*/ 590550 h 590550"/>
                  <a:gd name="connsiteX26" fmla="*/ 400050 w 590550"/>
                  <a:gd name="connsiteY26" fmla="*/ 495300 h 590550"/>
                  <a:gd name="connsiteX27" fmla="*/ 590550 w 590550"/>
                  <a:gd name="connsiteY27" fmla="*/ 495300 h 590550"/>
                  <a:gd name="connsiteX28" fmla="*/ 590550 w 590550"/>
                  <a:gd name="connsiteY28" fmla="*/ 485775 h 590550"/>
                  <a:gd name="connsiteX29" fmla="*/ 590550 w 590550"/>
                  <a:gd name="connsiteY29" fmla="*/ 476250 h 590550"/>
                  <a:gd name="connsiteX30" fmla="*/ 590550 w 590550"/>
                  <a:gd name="connsiteY30" fmla="*/ 228600 h 590550"/>
                  <a:gd name="connsiteX31" fmla="*/ 533400 w 590550"/>
                  <a:gd name="connsiteY31" fmla="*/ 228600 h 590550"/>
                  <a:gd name="connsiteX32" fmla="*/ 533400 w 590550"/>
                  <a:gd name="connsiteY32" fmla="*/ 476250 h 590550"/>
                  <a:gd name="connsiteX33" fmla="*/ 304800 w 590550"/>
                  <a:gd name="connsiteY33" fmla="*/ 245821 h 590550"/>
                  <a:gd name="connsiteX34" fmla="*/ 304800 w 590550"/>
                  <a:gd name="connsiteY34" fmla="*/ 200025 h 590550"/>
                  <a:gd name="connsiteX35" fmla="*/ 303990 w 590550"/>
                  <a:gd name="connsiteY35" fmla="*/ 192005 h 590550"/>
                  <a:gd name="connsiteX36" fmla="*/ 323850 w 590550"/>
                  <a:gd name="connsiteY36" fmla="*/ 219075 h 590550"/>
                  <a:gd name="connsiteX37" fmla="*/ 304800 w 590550"/>
                  <a:gd name="connsiteY37" fmla="*/ 245821 h 590550"/>
                  <a:gd name="connsiteX38" fmla="*/ 76200 w 590550"/>
                  <a:gd name="connsiteY38" fmla="*/ 219075 h 590550"/>
                  <a:gd name="connsiteX39" fmla="*/ 95250 w 590550"/>
                  <a:gd name="connsiteY39" fmla="*/ 192253 h 590550"/>
                  <a:gd name="connsiteX40" fmla="*/ 95250 w 590550"/>
                  <a:gd name="connsiteY40" fmla="*/ 244383 h 590550"/>
                  <a:gd name="connsiteX41" fmla="*/ 95326 w 590550"/>
                  <a:gd name="connsiteY41" fmla="*/ 245916 h 590550"/>
                  <a:gd name="connsiteX42" fmla="*/ 76200 w 590550"/>
                  <a:gd name="connsiteY42" fmla="*/ 219075 h 590550"/>
                  <a:gd name="connsiteX43" fmla="*/ 96079 w 590550"/>
                  <a:gd name="connsiteY43" fmla="*/ 172326 h 590550"/>
                  <a:gd name="connsiteX44" fmla="*/ 76200 w 590550"/>
                  <a:gd name="connsiteY44" fmla="*/ 181223 h 590550"/>
                  <a:gd name="connsiteX45" fmla="*/ 76200 w 590550"/>
                  <a:gd name="connsiteY45" fmla="*/ 142875 h 590550"/>
                  <a:gd name="connsiteX46" fmla="*/ 200025 w 590550"/>
                  <a:gd name="connsiteY46" fmla="*/ 19050 h 590550"/>
                  <a:gd name="connsiteX47" fmla="*/ 323850 w 590550"/>
                  <a:gd name="connsiteY47" fmla="*/ 142875 h 590550"/>
                  <a:gd name="connsiteX48" fmla="*/ 323850 w 590550"/>
                  <a:gd name="connsiteY48" fmla="*/ 181223 h 590550"/>
                  <a:gd name="connsiteX49" fmla="*/ 295275 w 590550"/>
                  <a:gd name="connsiteY49" fmla="*/ 171450 h 590550"/>
                  <a:gd name="connsiteX50" fmla="*/ 295027 w 590550"/>
                  <a:gd name="connsiteY50" fmla="*/ 171450 h 590550"/>
                  <a:gd name="connsiteX51" fmla="*/ 257175 w 590550"/>
                  <a:gd name="connsiteY51" fmla="*/ 152400 h 590550"/>
                  <a:gd name="connsiteX52" fmla="*/ 228600 w 590550"/>
                  <a:gd name="connsiteY52" fmla="*/ 152400 h 590550"/>
                  <a:gd name="connsiteX53" fmla="*/ 148590 w 590550"/>
                  <a:gd name="connsiteY53" fmla="*/ 125730 h 590550"/>
                  <a:gd name="connsiteX54" fmla="*/ 144961 w 590550"/>
                  <a:gd name="connsiteY54" fmla="*/ 123006 h 590550"/>
                  <a:gd name="connsiteX55" fmla="*/ 140570 w 590550"/>
                  <a:gd name="connsiteY55" fmla="*/ 124111 h 590550"/>
                  <a:gd name="connsiteX56" fmla="*/ 96079 w 590550"/>
                  <a:gd name="connsiteY56" fmla="*/ 172326 h 590550"/>
                  <a:gd name="connsiteX57" fmla="*/ 114300 w 590550"/>
                  <a:gd name="connsiteY57" fmla="*/ 244383 h 590550"/>
                  <a:gd name="connsiteX58" fmla="*/ 114300 w 590550"/>
                  <a:gd name="connsiteY58" fmla="*/ 182147 h 590550"/>
                  <a:gd name="connsiteX59" fmla="*/ 141113 w 590550"/>
                  <a:gd name="connsiteY59" fmla="*/ 143837 h 590550"/>
                  <a:gd name="connsiteX60" fmla="*/ 228600 w 590550"/>
                  <a:gd name="connsiteY60" fmla="*/ 171450 h 590550"/>
                  <a:gd name="connsiteX61" fmla="*/ 257175 w 590550"/>
                  <a:gd name="connsiteY61" fmla="*/ 171450 h 590550"/>
                  <a:gd name="connsiteX62" fmla="*/ 285750 w 590550"/>
                  <a:gd name="connsiteY62" fmla="*/ 200025 h 590550"/>
                  <a:gd name="connsiteX63" fmla="*/ 285750 w 590550"/>
                  <a:gd name="connsiteY63" fmla="*/ 247650 h 590550"/>
                  <a:gd name="connsiteX64" fmla="*/ 258632 w 590550"/>
                  <a:gd name="connsiteY64" fmla="*/ 310201 h 590550"/>
                  <a:gd name="connsiteX65" fmla="*/ 194291 w 590550"/>
                  <a:gd name="connsiteY65" fmla="*/ 333185 h 590550"/>
                  <a:gd name="connsiteX66" fmla="*/ 114300 w 590550"/>
                  <a:gd name="connsiteY66" fmla="*/ 244383 h 590550"/>
                  <a:gd name="connsiteX67" fmla="*/ 238125 w 590550"/>
                  <a:gd name="connsiteY67" fmla="*/ 345310 h 590550"/>
                  <a:gd name="connsiteX68" fmla="*/ 238125 w 590550"/>
                  <a:gd name="connsiteY68" fmla="*/ 357369 h 590550"/>
                  <a:gd name="connsiteX69" fmla="*/ 200025 w 590550"/>
                  <a:gd name="connsiteY69" fmla="*/ 387858 h 590550"/>
                  <a:gd name="connsiteX70" fmla="*/ 161925 w 590550"/>
                  <a:gd name="connsiteY70" fmla="*/ 357369 h 590550"/>
                  <a:gd name="connsiteX71" fmla="*/ 161925 w 590550"/>
                  <a:gd name="connsiteY71" fmla="*/ 345043 h 590550"/>
                  <a:gd name="connsiteX72" fmla="*/ 193072 w 590550"/>
                  <a:gd name="connsiteY72" fmla="*/ 352206 h 590550"/>
                  <a:gd name="connsiteX73" fmla="*/ 200111 w 590550"/>
                  <a:gd name="connsiteY73" fmla="*/ 352425 h 590550"/>
                  <a:gd name="connsiteX74" fmla="*/ 238125 w 590550"/>
                  <a:gd name="connsiteY74" fmla="*/ 345310 h 590550"/>
                  <a:gd name="connsiteX75" fmla="*/ 95250 w 590550"/>
                  <a:gd name="connsiteY75" fmla="*/ 571500 h 590550"/>
                  <a:gd name="connsiteX76" fmla="*/ 95250 w 590550"/>
                  <a:gd name="connsiteY76" fmla="*/ 466725 h 590550"/>
                  <a:gd name="connsiteX77" fmla="*/ 76200 w 590550"/>
                  <a:gd name="connsiteY77" fmla="*/ 466725 h 590550"/>
                  <a:gd name="connsiteX78" fmla="*/ 76200 w 590550"/>
                  <a:gd name="connsiteY78" fmla="*/ 571500 h 590550"/>
                  <a:gd name="connsiteX79" fmla="*/ 19050 w 590550"/>
                  <a:gd name="connsiteY79" fmla="*/ 571500 h 590550"/>
                  <a:gd name="connsiteX80" fmla="*/ 19050 w 590550"/>
                  <a:gd name="connsiteY80" fmla="*/ 450761 h 590550"/>
                  <a:gd name="connsiteX81" fmla="*/ 51616 w 590550"/>
                  <a:gd name="connsiteY81" fmla="*/ 405584 h 590550"/>
                  <a:gd name="connsiteX82" fmla="*/ 119063 w 590550"/>
                  <a:gd name="connsiteY82" fmla="*/ 383105 h 590550"/>
                  <a:gd name="connsiteX83" fmla="*/ 139408 w 590550"/>
                  <a:gd name="connsiteY83" fmla="*/ 571500 h 590550"/>
                  <a:gd name="connsiteX84" fmla="*/ 95250 w 590550"/>
                  <a:gd name="connsiteY84" fmla="*/ 571500 h 590550"/>
                  <a:gd name="connsiteX85" fmla="*/ 137551 w 590550"/>
                  <a:gd name="connsiteY85" fmla="*/ 376942 h 590550"/>
                  <a:gd name="connsiteX86" fmla="*/ 150495 w 590550"/>
                  <a:gd name="connsiteY86" fmla="*/ 372628 h 590550"/>
                  <a:gd name="connsiteX87" fmla="*/ 185195 w 590550"/>
                  <a:gd name="connsiteY87" fmla="*/ 400374 h 590550"/>
                  <a:gd name="connsiteX88" fmla="*/ 143980 w 590550"/>
                  <a:gd name="connsiteY88" fmla="*/ 436436 h 590550"/>
                  <a:gd name="connsiteX89" fmla="*/ 137551 w 590550"/>
                  <a:gd name="connsiteY89" fmla="*/ 376942 h 590550"/>
                  <a:gd name="connsiteX90" fmla="*/ 162630 w 590550"/>
                  <a:gd name="connsiteY90" fmla="*/ 571500 h 590550"/>
                  <a:gd name="connsiteX91" fmla="*/ 158572 w 590550"/>
                  <a:gd name="connsiteY91" fmla="*/ 571500 h 590550"/>
                  <a:gd name="connsiteX92" fmla="*/ 146475 w 590550"/>
                  <a:gd name="connsiteY92" fmla="*/ 459562 h 590550"/>
                  <a:gd name="connsiteX93" fmla="*/ 162744 w 590550"/>
                  <a:gd name="connsiteY93" fmla="*/ 445322 h 590550"/>
                  <a:gd name="connsiteX94" fmla="*/ 171240 w 590550"/>
                  <a:gd name="connsiteY94" fmla="*/ 459486 h 590550"/>
                  <a:gd name="connsiteX95" fmla="*/ 162630 w 590550"/>
                  <a:gd name="connsiteY95" fmla="*/ 571500 h 590550"/>
                  <a:gd name="connsiteX96" fmla="*/ 181737 w 590550"/>
                  <a:gd name="connsiteY96" fmla="*/ 571500 h 590550"/>
                  <a:gd name="connsiteX97" fmla="*/ 189795 w 590550"/>
                  <a:gd name="connsiteY97" fmla="*/ 466725 h 590550"/>
                  <a:gd name="connsiteX98" fmla="*/ 210255 w 590550"/>
                  <a:gd name="connsiteY98" fmla="*/ 466725 h 590550"/>
                  <a:gd name="connsiteX99" fmla="*/ 218313 w 590550"/>
                  <a:gd name="connsiteY99" fmla="*/ 571500 h 590550"/>
                  <a:gd name="connsiteX100" fmla="*/ 181737 w 590550"/>
                  <a:gd name="connsiteY100" fmla="*/ 571500 h 590550"/>
                  <a:gd name="connsiteX101" fmla="*/ 213684 w 590550"/>
                  <a:gd name="connsiteY101" fmla="*/ 447675 h 590550"/>
                  <a:gd name="connsiteX102" fmla="*/ 186376 w 590550"/>
                  <a:gd name="connsiteY102" fmla="*/ 447675 h 590550"/>
                  <a:gd name="connsiteX103" fmla="*/ 177317 w 590550"/>
                  <a:gd name="connsiteY103" fmla="*/ 432578 h 590550"/>
                  <a:gd name="connsiteX104" fmla="*/ 200025 w 590550"/>
                  <a:gd name="connsiteY104" fmla="*/ 412709 h 590550"/>
                  <a:gd name="connsiteX105" fmla="*/ 222733 w 590550"/>
                  <a:gd name="connsiteY105" fmla="*/ 432578 h 590550"/>
                  <a:gd name="connsiteX106" fmla="*/ 213684 w 590550"/>
                  <a:gd name="connsiteY106" fmla="*/ 447675 h 590550"/>
                  <a:gd name="connsiteX107" fmla="*/ 241478 w 590550"/>
                  <a:gd name="connsiteY107" fmla="*/ 571500 h 590550"/>
                  <a:gd name="connsiteX108" fmla="*/ 237420 w 590550"/>
                  <a:gd name="connsiteY108" fmla="*/ 571500 h 590550"/>
                  <a:gd name="connsiteX109" fmla="*/ 228800 w 590550"/>
                  <a:gd name="connsiteY109" fmla="*/ 459496 h 590550"/>
                  <a:gd name="connsiteX110" fmla="*/ 237296 w 590550"/>
                  <a:gd name="connsiteY110" fmla="*/ 445332 h 590550"/>
                  <a:gd name="connsiteX111" fmla="*/ 253565 w 590550"/>
                  <a:gd name="connsiteY111" fmla="*/ 459572 h 590550"/>
                  <a:gd name="connsiteX112" fmla="*/ 241478 w 590550"/>
                  <a:gd name="connsiteY112" fmla="*/ 571500 h 590550"/>
                  <a:gd name="connsiteX113" fmla="*/ 214865 w 590550"/>
                  <a:gd name="connsiteY113" fmla="*/ 400374 h 590550"/>
                  <a:gd name="connsiteX114" fmla="*/ 249565 w 590550"/>
                  <a:gd name="connsiteY114" fmla="*/ 372628 h 590550"/>
                  <a:gd name="connsiteX115" fmla="*/ 262509 w 590550"/>
                  <a:gd name="connsiteY115" fmla="*/ 376942 h 590550"/>
                  <a:gd name="connsiteX116" fmla="*/ 256080 w 590550"/>
                  <a:gd name="connsiteY116" fmla="*/ 436445 h 590550"/>
                  <a:gd name="connsiteX117" fmla="*/ 214865 w 590550"/>
                  <a:gd name="connsiteY117" fmla="*/ 400374 h 590550"/>
                  <a:gd name="connsiteX118" fmla="*/ 381000 w 590550"/>
                  <a:gd name="connsiteY118" fmla="*/ 474907 h 590550"/>
                  <a:gd name="connsiteX119" fmla="*/ 381000 w 590550"/>
                  <a:gd name="connsiteY119" fmla="*/ 571500 h 590550"/>
                  <a:gd name="connsiteX120" fmla="*/ 323850 w 590550"/>
                  <a:gd name="connsiteY120" fmla="*/ 571500 h 590550"/>
                  <a:gd name="connsiteX121" fmla="*/ 323850 w 590550"/>
                  <a:gd name="connsiteY121" fmla="*/ 466725 h 590550"/>
                  <a:gd name="connsiteX122" fmla="*/ 304800 w 590550"/>
                  <a:gd name="connsiteY122" fmla="*/ 466725 h 590550"/>
                  <a:gd name="connsiteX123" fmla="*/ 304800 w 590550"/>
                  <a:gd name="connsiteY123" fmla="*/ 571500 h 590550"/>
                  <a:gd name="connsiteX124" fmla="*/ 260642 w 590550"/>
                  <a:gd name="connsiteY124" fmla="*/ 571500 h 590550"/>
                  <a:gd name="connsiteX125" fmla="*/ 280997 w 590550"/>
                  <a:gd name="connsiteY125" fmla="*/ 383105 h 590550"/>
                  <a:gd name="connsiteX126" fmla="*/ 348444 w 590550"/>
                  <a:gd name="connsiteY126" fmla="*/ 405584 h 590550"/>
                  <a:gd name="connsiteX127" fmla="*/ 381000 w 590550"/>
                  <a:gd name="connsiteY127" fmla="*/ 450761 h 590550"/>
                  <a:gd name="connsiteX128" fmla="*/ 381000 w 590550"/>
                  <a:gd name="connsiteY128" fmla="*/ 474907 h 590550"/>
                  <a:gd name="connsiteX129" fmla="*/ 419100 w 590550"/>
                  <a:gd name="connsiteY129" fmla="*/ 476250 h 590550"/>
                  <a:gd name="connsiteX130" fmla="*/ 400050 w 590550"/>
                  <a:gd name="connsiteY130" fmla="*/ 476250 h 590550"/>
                  <a:gd name="connsiteX131" fmla="*/ 400050 w 590550"/>
                  <a:gd name="connsiteY131" fmla="*/ 474907 h 590550"/>
                  <a:gd name="connsiteX132" fmla="*/ 400050 w 590550"/>
                  <a:gd name="connsiteY132" fmla="*/ 450761 h 590550"/>
                  <a:gd name="connsiteX133" fmla="*/ 400050 w 590550"/>
                  <a:gd name="connsiteY133" fmla="*/ 323850 h 590550"/>
                  <a:gd name="connsiteX134" fmla="*/ 419100 w 590550"/>
                  <a:gd name="connsiteY134" fmla="*/ 323850 h 590550"/>
                  <a:gd name="connsiteX135" fmla="*/ 419100 w 590550"/>
                  <a:gd name="connsiteY135" fmla="*/ 476250 h 590550"/>
                  <a:gd name="connsiteX136" fmla="*/ 495300 w 590550"/>
                  <a:gd name="connsiteY136" fmla="*/ 476250 h 590550"/>
                  <a:gd name="connsiteX137" fmla="*/ 476250 w 590550"/>
                  <a:gd name="connsiteY137" fmla="*/ 476250 h 590550"/>
                  <a:gd name="connsiteX138" fmla="*/ 476250 w 590550"/>
                  <a:gd name="connsiteY138" fmla="*/ 285750 h 590550"/>
                  <a:gd name="connsiteX139" fmla="*/ 495300 w 590550"/>
                  <a:gd name="connsiteY139" fmla="*/ 285750 h 590550"/>
                  <a:gd name="connsiteX140" fmla="*/ 495300 w 590550"/>
                  <a:gd name="connsiteY140" fmla="*/ 476250 h 590550"/>
                  <a:gd name="connsiteX141" fmla="*/ 552450 w 590550"/>
                  <a:gd name="connsiteY141" fmla="*/ 247650 h 590550"/>
                  <a:gd name="connsiteX142" fmla="*/ 571500 w 590550"/>
                  <a:gd name="connsiteY142" fmla="*/ 247650 h 590550"/>
                  <a:gd name="connsiteX143" fmla="*/ 571500 w 590550"/>
                  <a:gd name="connsiteY143" fmla="*/ 476250 h 590550"/>
                  <a:gd name="connsiteX144" fmla="*/ 552450 w 590550"/>
                  <a:gd name="connsiteY144" fmla="*/ 476250 h 590550"/>
                  <a:gd name="connsiteX145" fmla="*/ 552450 w 590550"/>
                  <a:gd name="connsiteY145" fmla="*/ 247650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550" h="590550">
                    <a:moveTo>
                      <a:pt x="533400" y="476250"/>
                    </a:moveTo>
                    <a:lnTo>
                      <a:pt x="514350" y="476250"/>
                    </a:lnTo>
                    <a:lnTo>
                      <a:pt x="514350" y="266700"/>
                    </a:lnTo>
                    <a:lnTo>
                      <a:pt x="457200" y="266700"/>
                    </a:lnTo>
                    <a:lnTo>
                      <a:pt x="457200" y="476250"/>
                    </a:lnTo>
                    <a:lnTo>
                      <a:pt x="438150" y="476250"/>
                    </a:lnTo>
                    <a:lnTo>
                      <a:pt x="438150" y="304800"/>
                    </a:lnTo>
                    <a:lnTo>
                      <a:pt x="381000" y="304800"/>
                    </a:lnTo>
                    <a:lnTo>
                      <a:pt x="381000" y="404098"/>
                    </a:lnTo>
                    <a:cubicBezTo>
                      <a:pt x="373761" y="396716"/>
                      <a:pt x="364750" y="390944"/>
                      <a:pt x="354463" y="387525"/>
                    </a:cubicBezTo>
                    <a:lnTo>
                      <a:pt x="257175" y="355082"/>
                    </a:lnTo>
                    <a:lnTo>
                      <a:pt x="257175" y="335432"/>
                    </a:lnTo>
                    <a:cubicBezTo>
                      <a:pt x="262261" y="332099"/>
                      <a:pt x="267129" y="328355"/>
                      <a:pt x="271663" y="324098"/>
                    </a:cubicBezTo>
                    <a:cubicBezTo>
                      <a:pt x="288227" y="308572"/>
                      <a:pt x="299114" y="288007"/>
                      <a:pt x="303057" y="265909"/>
                    </a:cubicBezTo>
                    <a:cubicBezTo>
                      <a:pt x="325612" y="262166"/>
                      <a:pt x="342900" y="242668"/>
                      <a:pt x="342900" y="219075"/>
                    </a:cubicBezTo>
                    <a:lnTo>
                      <a:pt x="342900" y="142875"/>
                    </a:lnTo>
                    <a:cubicBezTo>
                      <a:pt x="342900" y="64094"/>
                      <a:pt x="278806" y="0"/>
                      <a:pt x="200025" y="0"/>
                    </a:cubicBezTo>
                    <a:cubicBezTo>
                      <a:pt x="121244" y="0"/>
                      <a:pt x="57150" y="64094"/>
                      <a:pt x="57150" y="142875"/>
                    </a:cubicBezTo>
                    <a:lnTo>
                      <a:pt x="57150" y="219075"/>
                    </a:lnTo>
                    <a:cubicBezTo>
                      <a:pt x="57150" y="242678"/>
                      <a:pt x="74457" y="262185"/>
                      <a:pt x="97374" y="265919"/>
                    </a:cubicBezTo>
                    <a:cubicBezTo>
                      <a:pt x="103032" y="294637"/>
                      <a:pt x="119786" y="319297"/>
                      <a:pt x="142875" y="334880"/>
                    </a:cubicBezTo>
                    <a:lnTo>
                      <a:pt x="142875" y="355092"/>
                    </a:lnTo>
                    <a:lnTo>
                      <a:pt x="45587" y="387525"/>
                    </a:lnTo>
                    <a:cubicBezTo>
                      <a:pt x="18326" y="396602"/>
                      <a:pt x="0" y="422024"/>
                      <a:pt x="0" y="450761"/>
                    </a:cubicBezTo>
                    <a:lnTo>
                      <a:pt x="0" y="590550"/>
                    </a:lnTo>
                    <a:lnTo>
                      <a:pt x="400050" y="590550"/>
                    </a:lnTo>
                    <a:lnTo>
                      <a:pt x="400050" y="495300"/>
                    </a:lnTo>
                    <a:lnTo>
                      <a:pt x="590550" y="495300"/>
                    </a:lnTo>
                    <a:lnTo>
                      <a:pt x="590550" y="485775"/>
                    </a:lnTo>
                    <a:lnTo>
                      <a:pt x="590550" y="476250"/>
                    </a:lnTo>
                    <a:lnTo>
                      <a:pt x="590550" y="228600"/>
                    </a:lnTo>
                    <a:lnTo>
                      <a:pt x="533400" y="228600"/>
                    </a:lnTo>
                    <a:lnTo>
                      <a:pt x="533400" y="476250"/>
                    </a:lnTo>
                    <a:close/>
                    <a:moveTo>
                      <a:pt x="304800" y="245821"/>
                    </a:moveTo>
                    <a:lnTo>
                      <a:pt x="304800" y="200025"/>
                    </a:lnTo>
                    <a:cubicBezTo>
                      <a:pt x="304800" y="197282"/>
                      <a:pt x="304438" y="194624"/>
                      <a:pt x="303990" y="192005"/>
                    </a:cubicBezTo>
                    <a:cubicBezTo>
                      <a:pt x="315468" y="195710"/>
                      <a:pt x="323850" y="206378"/>
                      <a:pt x="323850" y="219075"/>
                    </a:cubicBezTo>
                    <a:cubicBezTo>
                      <a:pt x="323850" y="231391"/>
                      <a:pt x="315973" y="241811"/>
                      <a:pt x="304800" y="245821"/>
                    </a:cubicBezTo>
                    <a:close/>
                    <a:moveTo>
                      <a:pt x="76200" y="219075"/>
                    </a:moveTo>
                    <a:cubicBezTo>
                      <a:pt x="76200" y="206673"/>
                      <a:pt x="84191" y="196196"/>
                      <a:pt x="95250" y="192253"/>
                    </a:cubicBezTo>
                    <a:lnTo>
                      <a:pt x="95250" y="244383"/>
                    </a:lnTo>
                    <a:cubicBezTo>
                      <a:pt x="95250" y="244897"/>
                      <a:pt x="95317" y="245402"/>
                      <a:pt x="95326" y="245916"/>
                    </a:cubicBezTo>
                    <a:cubicBezTo>
                      <a:pt x="84220" y="241992"/>
                      <a:pt x="76200" y="231505"/>
                      <a:pt x="76200" y="219075"/>
                    </a:cubicBezTo>
                    <a:close/>
                    <a:moveTo>
                      <a:pt x="96079" y="172326"/>
                    </a:moveTo>
                    <a:cubicBezTo>
                      <a:pt x="88687" y="173707"/>
                      <a:pt x="81972" y="176851"/>
                      <a:pt x="76200" y="181223"/>
                    </a:cubicBezTo>
                    <a:lnTo>
                      <a:pt x="76200" y="142875"/>
                    </a:lnTo>
                    <a:cubicBezTo>
                      <a:pt x="76200" y="74600"/>
                      <a:pt x="131750" y="19050"/>
                      <a:pt x="200025" y="19050"/>
                    </a:cubicBezTo>
                    <a:cubicBezTo>
                      <a:pt x="268300" y="19050"/>
                      <a:pt x="323850" y="74600"/>
                      <a:pt x="323850" y="142875"/>
                    </a:cubicBezTo>
                    <a:lnTo>
                      <a:pt x="323850" y="181223"/>
                    </a:lnTo>
                    <a:cubicBezTo>
                      <a:pt x="315868" y="175174"/>
                      <a:pt x="306038" y="171450"/>
                      <a:pt x="295275" y="171450"/>
                    </a:cubicBezTo>
                    <a:lnTo>
                      <a:pt x="295027" y="171450"/>
                    </a:lnTo>
                    <a:cubicBezTo>
                      <a:pt x="286322" y="159953"/>
                      <a:pt x="272663" y="152400"/>
                      <a:pt x="257175" y="152400"/>
                    </a:cubicBezTo>
                    <a:lnTo>
                      <a:pt x="228600" y="152400"/>
                    </a:lnTo>
                    <a:cubicBezTo>
                      <a:pt x="199939" y="152400"/>
                      <a:pt x="171526" y="142932"/>
                      <a:pt x="148590" y="125730"/>
                    </a:cubicBezTo>
                    <a:lnTo>
                      <a:pt x="144961" y="123006"/>
                    </a:lnTo>
                    <a:lnTo>
                      <a:pt x="140570" y="124111"/>
                    </a:lnTo>
                    <a:cubicBezTo>
                      <a:pt x="117119" y="129978"/>
                      <a:pt x="99917" y="149123"/>
                      <a:pt x="96079" y="172326"/>
                    </a:cubicBezTo>
                    <a:close/>
                    <a:moveTo>
                      <a:pt x="114300" y="244383"/>
                    </a:moveTo>
                    <a:lnTo>
                      <a:pt x="114300" y="182147"/>
                    </a:lnTo>
                    <a:cubicBezTo>
                      <a:pt x="114300" y="164840"/>
                      <a:pt x="125139" y="149638"/>
                      <a:pt x="141113" y="143837"/>
                    </a:cubicBezTo>
                    <a:cubicBezTo>
                      <a:pt x="166602" y="161677"/>
                      <a:pt x="197472" y="171450"/>
                      <a:pt x="228600" y="171450"/>
                    </a:cubicBezTo>
                    <a:lnTo>
                      <a:pt x="257175" y="171450"/>
                    </a:lnTo>
                    <a:cubicBezTo>
                      <a:pt x="272929" y="171450"/>
                      <a:pt x="285750" y="184271"/>
                      <a:pt x="285750" y="200025"/>
                    </a:cubicBezTo>
                    <a:lnTo>
                      <a:pt x="285750" y="247650"/>
                    </a:lnTo>
                    <a:cubicBezTo>
                      <a:pt x="285750" y="271605"/>
                      <a:pt x="276120" y="293818"/>
                      <a:pt x="258632" y="310201"/>
                    </a:cubicBezTo>
                    <a:cubicBezTo>
                      <a:pt x="241154" y="326574"/>
                      <a:pt x="218332" y="334775"/>
                      <a:pt x="194291" y="333185"/>
                    </a:cubicBezTo>
                    <a:cubicBezTo>
                      <a:pt x="149438" y="330279"/>
                      <a:pt x="114300" y="291275"/>
                      <a:pt x="114300" y="244383"/>
                    </a:cubicBezTo>
                    <a:close/>
                    <a:moveTo>
                      <a:pt x="238125" y="345310"/>
                    </a:moveTo>
                    <a:lnTo>
                      <a:pt x="238125" y="357369"/>
                    </a:lnTo>
                    <a:lnTo>
                      <a:pt x="200025" y="387858"/>
                    </a:lnTo>
                    <a:lnTo>
                      <a:pt x="161925" y="357369"/>
                    </a:lnTo>
                    <a:lnTo>
                      <a:pt x="161925" y="345043"/>
                    </a:lnTo>
                    <a:cubicBezTo>
                      <a:pt x="171679" y="348967"/>
                      <a:pt x="182118" y="351492"/>
                      <a:pt x="193072" y="352206"/>
                    </a:cubicBezTo>
                    <a:cubicBezTo>
                      <a:pt x="195434" y="352349"/>
                      <a:pt x="197777" y="352425"/>
                      <a:pt x="200111" y="352425"/>
                    </a:cubicBezTo>
                    <a:cubicBezTo>
                      <a:pt x="213322" y="352425"/>
                      <a:pt x="226152" y="349987"/>
                      <a:pt x="238125" y="345310"/>
                    </a:cubicBezTo>
                    <a:close/>
                    <a:moveTo>
                      <a:pt x="95250" y="571500"/>
                    </a:moveTo>
                    <a:lnTo>
                      <a:pt x="95250" y="466725"/>
                    </a:lnTo>
                    <a:lnTo>
                      <a:pt x="76200" y="466725"/>
                    </a:lnTo>
                    <a:lnTo>
                      <a:pt x="76200" y="571500"/>
                    </a:lnTo>
                    <a:lnTo>
                      <a:pt x="19050" y="571500"/>
                    </a:lnTo>
                    <a:lnTo>
                      <a:pt x="19050" y="450761"/>
                    </a:lnTo>
                    <a:cubicBezTo>
                      <a:pt x="19050" y="430235"/>
                      <a:pt x="32137" y="412071"/>
                      <a:pt x="51616" y="405584"/>
                    </a:cubicBezTo>
                    <a:lnTo>
                      <a:pt x="119063" y="383105"/>
                    </a:lnTo>
                    <a:lnTo>
                      <a:pt x="139408" y="571500"/>
                    </a:lnTo>
                    <a:lnTo>
                      <a:pt x="95250" y="571500"/>
                    </a:lnTo>
                    <a:close/>
                    <a:moveTo>
                      <a:pt x="137551" y="376942"/>
                    </a:moveTo>
                    <a:lnTo>
                      <a:pt x="150495" y="372628"/>
                    </a:lnTo>
                    <a:lnTo>
                      <a:pt x="185195" y="400374"/>
                    </a:lnTo>
                    <a:lnTo>
                      <a:pt x="143980" y="436436"/>
                    </a:lnTo>
                    <a:lnTo>
                      <a:pt x="137551" y="376942"/>
                    </a:lnTo>
                    <a:close/>
                    <a:moveTo>
                      <a:pt x="162630" y="571500"/>
                    </a:moveTo>
                    <a:lnTo>
                      <a:pt x="158572" y="571500"/>
                    </a:lnTo>
                    <a:lnTo>
                      <a:pt x="146475" y="459562"/>
                    </a:lnTo>
                    <a:lnTo>
                      <a:pt x="162744" y="445322"/>
                    </a:lnTo>
                    <a:lnTo>
                      <a:pt x="171240" y="459486"/>
                    </a:lnTo>
                    <a:lnTo>
                      <a:pt x="162630" y="571500"/>
                    </a:lnTo>
                    <a:close/>
                    <a:moveTo>
                      <a:pt x="181737" y="571500"/>
                    </a:moveTo>
                    <a:lnTo>
                      <a:pt x="189795" y="466725"/>
                    </a:lnTo>
                    <a:lnTo>
                      <a:pt x="210255" y="466725"/>
                    </a:lnTo>
                    <a:lnTo>
                      <a:pt x="218313" y="571500"/>
                    </a:lnTo>
                    <a:lnTo>
                      <a:pt x="181737" y="571500"/>
                    </a:lnTo>
                    <a:close/>
                    <a:moveTo>
                      <a:pt x="213684" y="447675"/>
                    </a:moveTo>
                    <a:lnTo>
                      <a:pt x="186376" y="447675"/>
                    </a:lnTo>
                    <a:lnTo>
                      <a:pt x="177317" y="432578"/>
                    </a:lnTo>
                    <a:lnTo>
                      <a:pt x="200025" y="412709"/>
                    </a:lnTo>
                    <a:lnTo>
                      <a:pt x="222733" y="432578"/>
                    </a:lnTo>
                    <a:lnTo>
                      <a:pt x="213684" y="447675"/>
                    </a:lnTo>
                    <a:close/>
                    <a:moveTo>
                      <a:pt x="241478" y="571500"/>
                    </a:moveTo>
                    <a:lnTo>
                      <a:pt x="237420" y="571500"/>
                    </a:lnTo>
                    <a:lnTo>
                      <a:pt x="228800" y="459496"/>
                    </a:lnTo>
                    <a:lnTo>
                      <a:pt x="237296" y="445332"/>
                    </a:lnTo>
                    <a:lnTo>
                      <a:pt x="253565" y="459572"/>
                    </a:lnTo>
                    <a:lnTo>
                      <a:pt x="241478" y="571500"/>
                    </a:lnTo>
                    <a:close/>
                    <a:moveTo>
                      <a:pt x="214865" y="400374"/>
                    </a:moveTo>
                    <a:lnTo>
                      <a:pt x="249565" y="372628"/>
                    </a:lnTo>
                    <a:lnTo>
                      <a:pt x="262509" y="376942"/>
                    </a:lnTo>
                    <a:lnTo>
                      <a:pt x="256080" y="436445"/>
                    </a:lnTo>
                    <a:lnTo>
                      <a:pt x="214865" y="400374"/>
                    </a:lnTo>
                    <a:close/>
                    <a:moveTo>
                      <a:pt x="381000" y="474907"/>
                    </a:moveTo>
                    <a:lnTo>
                      <a:pt x="381000" y="571500"/>
                    </a:lnTo>
                    <a:lnTo>
                      <a:pt x="323850" y="571500"/>
                    </a:lnTo>
                    <a:lnTo>
                      <a:pt x="323850" y="466725"/>
                    </a:lnTo>
                    <a:lnTo>
                      <a:pt x="304800" y="466725"/>
                    </a:lnTo>
                    <a:lnTo>
                      <a:pt x="304800" y="571500"/>
                    </a:lnTo>
                    <a:lnTo>
                      <a:pt x="260642" y="571500"/>
                    </a:lnTo>
                    <a:lnTo>
                      <a:pt x="280997" y="383105"/>
                    </a:lnTo>
                    <a:lnTo>
                      <a:pt x="348444" y="405584"/>
                    </a:lnTo>
                    <a:cubicBezTo>
                      <a:pt x="367913" y="412080"/>
                      <a:pt x="381000" y="430235"/>
                      <a:pt x="381000" y="450761"/>
                    </a:cubicBezTo>
                    <a:lnTo>
                      <a:pt x="381000" y="474907"/>
                    </a:lnTo>
                    <a:close/>
                    <a:moveTo>
                      <a:pt x="419100" y="476250"/>
                    </a:moveTo>
                    <a:lnTo>
                      <a:pt x="400050" y="476250"/>
                    </a:lnTo>
                    <a:lnTo>
                      <a:pt x="400050" y="474907"/>
                    </a:lnTo>
                    <a:lnTo>
                      <a:pt x="400050" y="450761"/>
                    </a:lnTo>
                    <a:lnTo>
                      <a:pt x="400050" y="323850"/>
                    </a:lnTo>
                    <a:lnTo>
                      <a:pt x="419100" y="323850"/>
                    </a:lnTo>
                    <a:lnTo>
                      <a:pt x="419100" y="476250"/>
                    </a:lnTo>
                    <a:close/>
                    <a:moveTo>
                      <a:pt x="495300" y="476250"/>
                    </a:moveTo>
                    <a:lnTo>
                      <a:pt x="476250" y="476250"/>
                    </a:lnTo>
                    <a:lnTo>
                      <a:pt x="476250" y="285750"/>
                    </a:lnTo>
                    <a:lnTo>
                      <a:pt x="495300" y="285750"/>
                    </a:lnTo>
                    <a:lnTo>
                      <a:pt x="495300" y="476250"/>
                    </a:lnTo>
                    <a:close/>
                    <a:moveTo>
                      <a:pt x="552450" y="247650"/>
                    </a:moveTo>
                    <a:lnTo>
                      <a:pt x="571500" y="247650"/>
                    </a:lnTo>
                    <a:lnTo>
                      <a:pt x="571500" y="476250"/>
                    </a:lnTo>
                    <a:lnTo>
                      <a:pt x="552450" y="476250"/>
                    </a:lnTo>
                    <a:lnTo>
                      <a:pt x="552450" y="247650"/>
                    </a:lnTo>
                    <a:close/>
                  </a:path>
                </a:pathLst>
              </a:custGeom>
              <a:grpFill/>
              <a:ln w="9525" cap="flat">
                <a:noFill/>
                <a:prstDash val="solid"/>
                <a:miter/>
              </a:ln>
            </p:spPr>
            <p:txBody>
              <a:bodyPr rtlCol="0" anchor="ctr"/>
              <a:lstStyle/>
              <a:p>
                <a:endParaRPr lang="en-ID"/>
              </a:p>
            </p:txBody>
          </p:sp>
          <p:sp>
            <p:nvSpPr>
              <p:cNvPr id="67" name="Freeform: Shape 66">
                <a:extLst>
                  <a:ext uri="{FF2B5EF4-FFF2-40B4-BE49-F238E27FC236}">
                    <a16:creationId xmlns:a16="http://schemas.microsoft.com/office/drawing/2014/main" id="{83F8CC67-626B-4B9B-A37C-9A3CD45FCFC8}"/>
                  </a:ext>
                </a:extLst>
              </p:cNvPr>
              <p:cNvSpPr/>
              <p:nvPr/>
            </p:nvSpPr>
            <p:spPr>
              <a:xfrm>
                <a:off x="8558528" y="2164753"/>
                <a:ext cx="57150" cy="133350"/>
              </a:xfrm>
              <a:custGeom>
                <a:avLst/>
                <a:gdLst>
                  <a:gd name="connsiteX0" fmla="*/ 28575 w 57150"/>
                  <a:gd name="connsiteY0" fmla="*/ 95250 h 133350"/>
                  <a:gd name="connsiteX1" fmla="*/ 19050 w 57150"/>
                  <a:gd name="connsiteY1" fmla="*/ 85725 h 133350"/>
                  <a:gd name="connsiteX2" fmla="*/ 0 w 57150"/>
                  <a:gd name="connsiteY2" fmla="*/ 85725 h 133350"/>
                  <a:gd name="connsiteX3" fmla="*/ 19050 w 57150"/>
                  <a:gd name="connsiteY3" fmla="*/ 112547 h 133350"/>
                  <a:gd name="connsiteX4" fmla="*/ 19050 w 57150"/>
                  <a:gd name="connsiteY4" fmla="*/ 133350 h 133350"/>
                  <a:gd name="connsiteX5" fmla="*/ 38100 w 57150"/>
                  <a:gd name="connsiteY5" fmla="*/ 133350 h 133350"/>
                  <a:gd name="connsiteX6" fmla="*/ 38100 w 57150"/>
                  <a:gd name="connsiteY6" fmla="*/ 112547 h 133350"/>
                  <a:gd name="connsiteX7" fmla="*/ 57150 w 57150"/>
                  <a:gd name="connsiteY7" fmla="*/ 85725 h 133350"/>
                  <a:gd name="connsiteX8" fmla="*/ 28575 w 57150"/>
                  <a:gd name="connsiteY8" fmla="*/ 57150 h 133350"/>
                  <a:gd name="connsiteX9" fmla="*/ 19050 w 57150"/>
                  <a:gd name="connsiteY9" fmla="*/ 47625 h 133350"/>
                  <a:gd name="connsiteX10" fmla="*/ 28575 w 57150"/>
                  <a:gd name="connsiteY10" fmla="*/ 38100 h 133350"/>
                  <a:gd name="connsiteX11" fmla="*/ 38100 w 57150"/>
                  <a:gd name="connsiteY11" fmla="*/ 47625 h 133350"/>
                  <a:gd name="connsiteX12" fmla="*/ 57150 w 57150"/>
                  <a:gd name="connsiteY12" fmla="*/ 47625 h 133350"/>
                  <a:gd name="connsiteX13" fmla="*/ 38100 w 57150"/>
                  <a:gd name="connsiteY13" fmla="*/ 20803 h 133350"/>
                  <a:gd name="connsiteX14" fmla="*/ 38100 w 57150"/>
                  <a:gd name="connsiteY14" fmla="*/ 0 h 133350"/>
                  <a:gd name="connsiteX15" fmla="*/ 19050 w 57150"/>
                  <a:gd name="connsiteY15" fmla="*/ 0 h 133350"/>
                  <a:gd name="connsiteX16" fmla="*/ 19050 w 57150"/>
                  <a:gd name="connsiteY16" fmla="*/ 20803 h 133350"/>
                  <a:gd name="connsiteX17" fmla="*/ 0 w 57150"/>
                  <a:gd name="connsiteY17" fmla="*/ 47625 h 133350"/>
                  <a:gd name="connsiteX18" fmla="*/ 28575 w 57150"/>
                  <a:gd name="connsiteY18" fmla="*/ 76200 h 133350"/>
                  <a:gd name="connsiteX19" fmla="*/ 38100 w 57150"/>
                  <a:gd name="connsiteY19" fmla="*/ 85725 h 133350"/>
                  <a:gd name="connsiteX20" fmla="*/ 28575 w 57150"/>
                  <a:gd name="connsiteY20" fmla="*/ 9525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7150" h="133350">
                    <a:moveTo>
                      <a:pt x="28575" y="95250"/>
                    </a:moveTo>
                    <a:cubicBezTo>
                      <a:pt x="23317" y="95250"/>
                      <a:pt x="19050" y="90983"/>
                      <a:pt x="19050" y="85725"/>
                    </a:cubicBezTo>
                    <a:lnTo>
                      <a:pt x="0" y="85725"/>
                    </a:lnTo>
                    <a:cubicBezTo>
                      <a:pt x="0" y="98127"/>
                      <a:pt x="7991" y="108604"/>
                      <a:pt x="19050" y="112547"/>
                    </a:cubicBezTo>
                    <a:lnTo>
                      <a:pt x="19050" y="133350"/>
                    </a:lnTo>
                    <a:lnTo>
                      <a:pt x="38100" y="133350"/>
                    </a:lnTo>
                    <a:lnTo>
                      <a:pt x="38100" y="112547"/>
                    </a:lnTo>
                    <a:cubicBezTo>
                      <a:pt x="49159" y="108604"/>
                      <a:pt x="57150" y="98127"/>
                      <a:pt x="57150" y="85725"/>
                    </a:cubicBezTo>
                    <a:cubicBezTo>
                      <a:pt x="57150" y="69971"/>
                      <a:pt x="44329" y="57150"/>
                      <a:pt x="28575" y="57150"/>
                    </a:cubicBezTo>
                    <a:cubicBezTo>
                      <a:pt x="23317" y="57150"/>
                      <a:pt x="19050" y="52883"/>
                      <a:pt x="19050" y="47625"/>
                    </a:cubicBezTo>
                    <a:cubicBezTo>
                      <a:pt x="19050" y="42367"/>
                      <a:pt x="23317" y="38100"/>
                      <a:pt x="28575" y="38100"/>
                    </a:cubicBezTo>
                    <a:cubicBezTo>
                      <a:pt x="33833" y="38100"/>
                      <a:pt x="38100" y="42367"/>
                      <a:pt x="38100" y="47625"/>
                    </a:cubicBezTo>
                    <a:lnTo>
                      <a:pt x="57150" y="47625"/>
                    </a:lnTo>
                    <a:cubicBezTo>
                      <a:pt x="57150" y="35223"/>
                      <a:pt x="49159" y="24746"/>
                      <a:pt x="38100" y="20803"/>
                    </a:cubicBezTo>
                    <a:lnTo>
                      <a:pt x="38100" y="0"/>
                    </a:lnTo>
                    <a:lnTo>
                      <a:pt x="19050" y="0"/>
                    </a:lnTo>
                    <a:lnTo>
                      <a:pt x="19050" y="20803"/>
                    </a:lnTo>
                    <a:cubicBezTo>
                      <a:pt x="7991" y="24746"/>
                      <a:pt x="0" y="35223"/>
                      <a:pt x="0" y="47625"/>
                    </a:cubicBezTo>
                    <a:cubicBezTo>
                      <a:pt x="0" y="63379"/>
                      <a:pt x="12821" y="76200"/>
                      <a:pt x="28575" y="76200"/>
                    </a:cubicBezTo>
                    <a:cubicBezTo>
                      <a:pt x="33833" y="76200"/>
                      <a:pt x="38100" y="80467"/>
                      <a:pt x="38100" y="85725"/>
                    </a:cubicBezTo>
                    <a:cubicBezTo>
                      <a:pt x="38100" y="90983"/>
                      <a:pt x="33833" y="95250"/>
                      <a:pt x="28575" y="95250"/>
                    </a:cubicBezTo>
                    <a:close/>
                  </a:path>
                </a:pathLst>
              </a:custGeom>
              <a:grpFill/>
              <a:ln w="9525" cap="flat">
                <a:noFill/>
                <a:prstDash val="solid"/>
                <a:miter/>
              </a:ln>
            </p:spPr>
            <p:txBody>
              <a:bodyPr rtlCol="0" anchor="ctr"/>
              <a:lstStyle/>
              <a:p>
                <a:endParaRPr lang="en-ID"/>
              </a:p>
            </p:txBody>
          </p:sp>
          <p:sp>
            <p:nvSpPr>
              <p:cNvPr id="68" name="Freeform: Shape 67">
                <a:extLst>
                  <a:ext uri="{FF2B5EF4-FFF2-40B4-BE49-F238E27FC236}">
                    <a16:creationId xmlns:a16="http://schemas.microsoft.com/office/drawing/2014/main" id="{969D6A51-2C27-4DB8-890D-72DB9C140E3F}"/>
                  </a:ext>
                </a:extLst>
              </p:cNvPr>
              <p:cNvSpPr/>
              <p:nvPr/>
            </p:nvSpPr>
            <p:spPr>
              <a:xfrm>
                <a:off x="8482328" y="2126653"/>
                <a:ext cx="209550" cy="209550"/>
              </a:xfrm>
              <a:custGeom>
                <a:avLst/>
                <a:gdLst>
                  <a:gd name="connsiteX0" fmla="*/ 104775 w 209550"/>
                  <a:gd name="connsiteY0" fmla="*/ 209550 h 209550"/>
                  <a:gd name="connsiteX1" fmla="*/ 209550 w 209550"/>
                  <a:gd name="connsiteY1" fmla="*/ 104775 h 209550"/>
                  <a:gd name="connsiteX2" fmla="*/ 104775 w 209550"/>
                  <a:gd name="connsiteY2" fmla="*/ 0 h 209550"/>
                  <a:gd name="connsiteX3" fmla="*/ 0 w 209550"/>
                  <a:gd name="connsiteY3" fmla="*/ 104775 h 209550"/>
                  <a:gd name="connsiteX4" fmla="*/ 104775 w 209550"/>
                  <a:gd name="connsiteY4" fmla="*/ 209550 h 209550"/>
                  <a:gd name="connsiteX5" fmla="*/ 104775 w 209550"/>
                  <a:gd name="connsiteY5" fmla="*/ 19050 h 209550"/>
                  <a:gd name="connsiteX6" fmla="*/ 190500 w 209550"/>
                  <a:gd name="connsiteY6" fmla="*/ 104775 h 209550"/>
                  <a:gd name="connsiteX7" fmla="*/ 104775 w 209550"/>
                  <a:gd name="connsiteY7" fmla="*/ 190500 h 209550"/>
                  <a:gd name="connsiteX8" fmla="*/ 19050 w 209550"/>
                  <a:gd name="connsiteY8" fmla="*/ 104775 h 209550"/>
                  <a:gd name="connsiteX9" fmla="*/ 104775 w 209550"/>
                  <a:gd name="connsiteY9" fmla="*/ 1905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9550" h="209550">
                    <a:moveTo>
                      <a:pt x="104775" y="209550"/>
                    </a:moveTo>
                    <a:cubicBezTo>
                      <a:pt x="162544" y="209550"/>
                      <a:pt x="209550" y="162544"/>
                      <a:pt x="209550" y="104775"/>
                    </a:cubicBezTo>
                    <a:cubicBezTo>
                      <a:pt x="209550" y="47006"/>
                      <a:pt x="162544" y="0"/>
                      <a:pt x="104775" y="0"/>
                    </a:cubicBezTo>
                    <a:cubicBezTo>
                      <a:pt x="47006" y="0"/>
                      <a:pt x="0" y="47006"/>
                      <a:pt x="0" y="104775"/>
                    </a:cubicBezTo>
                    <a:cubicBezTo>
                      <a:pt x="0" y="162544"/>
                      <a:pt x="47006" y="209550"/>
                      <a:pt x="104775" y="209550"/>
                    </a:cubicBezTo>
                    <a:close/>
                    <a:moveTo>
                      <a:pt x="104775" y="19050"/>
                    </a:moveTo>
                    <a:cubicBezTo>
                      <a:pt x="152048" y="19050"/>
                      <a:pt x="190500" y="57502"/>
                      <a:pt x="190500" y="104775"/>
                    </a:cubicBezTo>
                    <a:cubicBezTo>
                      <a:pt x="190500" y="152048"/>
                      <a:pt x="152048" y="190500"/>
                      <a:pt x="104775" y="190500"/>
                    </a:cubicBezTo>
                    <a:cubicBezTo>
                      <a:pt x="57502" y="190500"/>
                      <a:pt x="19050" y="152048"/>
                      <a:pt x="19050" y="104775"/>
                    </a:cubicBezTo>
                    <a:cubicBezTo>
                      <a:pt x="19050" y="57502"/>
                      <a:pt x="57502" y="19050"/>
                      <a:pt x="104775" y="19050"/>
                    </a:cubicBezTo>
                    <a:close/>
                  </a:path>
                </a:pathLst>
              </a:custGeom>
              <a:grpFill/>
              <a:ln w="9525" cap="flat">
                <a:noFill/>
                <a:prstDash val="solid"/>
                <a:miter/>
              </a:ln>
            </p:spPr>
            <p:txBody>
              <a:bodyPr rtlCol="0" anchor="ctr"/>
              <a:lstStyle/>
              <a:p>
                <a:endParaRPr lang="en-ID"/>
              </a:p>
            </p:txBody>
          </p:sp>
          <p:sp>
            <p:nvSpPr>
              <p:cNvPr id="71" name="Freeform: Shape 70">
                <a:extLst>
                  <a:ext uri="{FF2B5EF4-FFF2-40B4-BE49-F238E27FC236}">
                    <a16:creationId xmlns:a16="http://schemas.microsoft.com/office/drawing/2014/main" id="{40FCF46D-1CE8-4888-929F-F95826ADBDB5}"/>
                  </a:ext>
                </a:extLst>
              </p:cNvPr>
              <p:cNvSpPr/>
              <p:nvPr/>
            </p:nvSpPr>
            <p:spPr>
              <a:xfrm>
                <a:off x="86728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72" name="Freeform: Shape 71">
                <a:extLst>
                  <a:ext uri="{FF2B5EF4-FFF2-40B4-BE49-F238E27FC236}">
                    <a16:creationId xmlns:a16="http://schemas.microsoft.com/office/drawing/2014/main" id="{E61E07D3-4A73-4B04-AFFF-AE18FAB80368}"/>
                  </a:ext>
                </a:extLst>
              </p:cNvPr>
              <p:cNvSpPr/>
              <p:nvPr/>
            </p:nvSpPr>
            <p:spPr>
              <a:xfrm>
                <a:off x="86347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73" name="Freeform: Shape 72">
                <a:extLst>
                  <a:ext uri="{FF2B5EF4-FFF2-40B4-BE49-F238E27FC236}">
                    <a16:creationId xmlns:a16="http://schemas.microsoft.com/office/drawing/2014/main" id="{7DAB9FA4-9E15-428B-B8EC-02D49E63E24A}"/>
                  </a:ext>
                </a:extLst>
              </p:cNvPr>
              <p:cNvSpPr/>
              <p:nvPr/>
            </p:nvSpPr>
            <p:spPr>
              <a:xfrm>
                <a:off x="85966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74" name="Freeform: Shape 73">
                <a:extLst>
                  <a:ext uri="{FF2B5EF4-FFF2-40B4-BE49-F238E27FC236}">
                    <a16:creationId xmlns:a16="http://schemas.microsoft.com/office/drawing/2014/main" id="{47BCEF12-A25B-4E55-98AA-B4E085D26FEA}"/>
                  </a:ext>
                </a:extLst>
              </p:cNvPr>
              <p:cNvSpPr/>
              <p:nvPr/>
            </p:nvSpPr>
            <p:spPr>
              <a:xfrm>
                <a:off x="85585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75" name="Freeform: Shape 74">
                <a:extLst>
                  <a:ext uri="{FF2B5EF4-FFF2-40B4-BE49-F238E27FC236}">
                    <a16:creationId xmlns:a16="http://schemas.microsoft.com/office/drawing/2014/main" id="{837626B1-BDB9-4FE0-A355-EEE696443108}"/>
                  </a:ext>
                </a:extLst>
              </p:cNvPr>
              <p:cNvSpPr/>
              <p:nvPr/>
            </p:nvSpPr>
            <p:spPr>
              <a:xfrm>
                <a:off x="85204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grpSp>
        <p:grpSp>
          <p:nvGrpSpPr>
            <p:cNvPr id="76" name="Group 75">
              <a:extLst>
                <a:ext uri="{FF2B5EF4-FFF2-40B4-BE49-F238E27FC236}">
                  <a16:creationId xmlns:a16="http://schemas.microsoft.com/office/drawing/2014/main" id="{1B67FCE3-D8C8-4D1E-A120-A8053F7727C7}"/>
                </a:ext>
              </a:extLst>
            </p:cNvPr>
            <p:cNvGrpSpPr/>
            <p:nvPr/>
          </p:nvGrpSpPr>
          <p:grpSpPr>
            <a:xfrm>
              <a:off x="2522085" y="1236346"/>
              <a:ext cx="451633" cy="546171"/>
              <a:chOff x="-1001876" y="5292038"/>
              <a:chExt cx="898157" cy="999021"/>
            </a:xfrm>
            <a:solidFill>
              <a:srgbClr val="00B0F0"/>
            </a:solidFill>
          </p:grpSpPr>
          <p:grpSp>
            <p:nvGrpSpPr>
              <p:cNvPr id="77" name="Graphic 21">
                <a:extLst>
                  <a:ext uri="{FF2B5EF4-FFF2-40B4-BE49-F238E27FC236}">
                    <a16:creationId xmlns:a16="http://schemas.microsoft.com/office/drawing/2014/main" id="{1CE821DD-85BA-410E-828B-2EB0C5056DCC}"/>
                  </a:ext>
                </a:extLst>
              </p:cNvPr>
              <p:cNvGrpSpPr/>
              <p:nvPr/>
            </p:nvGrpSpPr>
            <p:grpSpPr>
              <a:xfrm>
                <a:off x="-961299" y="5690031"/>
                <a:ext cx="857580" cy="601028"/>
                <a:chOff x="-961299" y="5690031"/>
                <a:chExt cx="857580" cy="601028"/>
              </a:xfrm>
              <a:grpFill/>
            </p:grpSpPr>
            <p:sp>
              <p:nvSpPr>
                <p:cNvPr id="79" name="Freeform: Shape 78">
                  <a:extLst>
                    <a:ext uri="{FF2B5EF4-FFF2-40B4-BE49-F238E27FC236}">
                      <a16:creationId xmlns:a16="http://schemas.microsoft.com/office/drawing/2014/main" id="{51E60F15-FC5E-464C-8E6B-B1BCA0EC2D3B}"/>
                    </a:ext>
                  </a:extLst>
                </p:cNvPr>
                <p:cNvSpPr/>
                <p:nvPr/>
              </p:nvSpPr>
              <p:spPr>
                <a:xfrm>
                  <a:off x="-961299" y="6158662"/>
                  <a:ext cx="338468" cy="131445"/>
                </a:xfrm>
                <a:custGeom>
                  <a:avLst/>
                  <a:gdLst>
                    <a:gd name="connsiteX0" fmla="*/ 327808 w 338468"/>
                    <a:gd name="connsiteY0" fmla="*/ 65723 h 131445"/>
                    <a:gd name="connsiteX1" fmla="*/ 273516 w 338468"/>
                    <a:gd name="connsiteY1" fmla="*/ 20955 h 131445"/>
                    <a:gd name="connsiteX2" fmla="*/ 220176 w 338468"/>
                    <a:gd name="connsiteY2" fmla="*/ 0 h 131445"/>
                    <a:gd name="connsiteX3" fmla="*/ 169693 w 338468"/>
                    <a:gd name="connsiteY3" fmla="*/ 50483 h 131445"/>
                    <a:gd name="connsiteX4" fmla="*/ 119211 w 338468"/>
                    <a:gd name="connsiteY4" fmla="*/ 0 h 131445"/>
                    <a:gd name="connsiteX5" fmla="*/ 65871 w 338468"/>
                    <a:gd name="connsiteY5" fmla="*/ 20955 h 131445"/>
                    <a:gd name="connsiteX6" fmla="*/ 11578 w 338468"/>
                    <a:gd name="connsiteY6" fmla="*/ 65723 h 131445"/>
                    <a:gd name="connsiteX7" fmla="*/ 148 w 338468"/>
                    <a:gd name="connsiteY7" fmla="*/ 122873 h 131445"/>
                    <a:gd name="connsiteX8" fmla="*/ 6816 w 338468"/>
                    <a:gd name="connsiteY8" fmla="*/ 131445 h 131445"/>
                    <a:gd name="connsiteX9" fmla="*/ 169693 w 338468"/>
                    <a:gd name="connsiteY9" fmla="*/ 131445 h 131445"/>
                    <a:gd name="connsiteX10" fmla="*/ 331618 w 338468"/>
                    <a:gd name="connsiteY10" fmla="*/ 131445 h 131445"/>
                    <a:gd name="connsiteX11" fmla="*/ 338286 w 338468"/>
                    <a:gd name="connsiteY11" fmla="*/ 122873 h 131445"/>
                    <a:gd name="connsiteX12" fmla="*/ 327808 w 338468"/>
                    <a:gd name="connsiteY12" fmla="*/ 65723 h 131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8468" h="131445">
                      <a:moveTo>
                        <a:pt x="327808" y="65723"/>
                      </a:moveTo>
                      <a:cubicBezTo>
                        <a:pt x="319236" y="40005"/>
                        <a:pt x="296376" y="29527"/>
                        <a:pt x="273516" y="20955"/>
                      </a:cubicBezTo>
                      <a:cubicBezTo>
                        <a:pt x="255418" y="14288"/>
                        <a:pt x="237321" y="6667"/>
                        <a:pt x="220176" y="0"/>
                      </a:cubicBezTo>
                      <a:lnTo>
                        <a:pt x="169693" y="50483"/>
                      </a:lnTo>
                      <a:lnTo>
                        <a:pt x="119211" y="0"/>
                      </a:lnTo>
                      <a:cubicBezTo>
                        <a:pt x="101113" y="6667"/>
                        <a:pt x="83016" y="14288"/>
                        <a:pt x="65871" y="20955"/>
                      </a:cubicBezTo>
                      <a:cubicBezTo>
                        <a:pt x="43011" y="29527"/>
                        <a:pt x="20151" y="40005"/>
                        <a:pt x="11578" y="65723"/>
                      </a:cubicBezTo>
                      <a:cubicBezTo>
                        <a:pt x="9673" y="70485"/>
                        <a:pt x="3006" y="106680"/>
                        <a:pt x="148" y="122873"/>
                      </a:cubicBezTo>
                      <a:cubicBezTo>
                        <a:pt x="-804" y="127635"/>
                        <a:pt x="3006" y="131445"/>
                        <a:pt x="6816" y="131445"/>
                      </a:cubicBezTo>
                      <a:lnTo>
                        <a:pt x="169693" y="131445"/>
                      </a:lnTo>
                      <a:lnTo>
                        <a:pt x="331618" y="131445"/>
                      </a:lnTo>
                      <a:cubicBezTo>
                        <a:pt x="336381" y="131445"/>
                        <a:pt x="339238" y="127635"/>
                        <a:pt x="338286" y="122873"/>
                      </a:cubicBezTo>
                      <a:cubicBezTo>
                        <a:pt x="335428" y="106680"/>
                        <a:pt x="329713" y="70485"/>
                        <a:pt x="327808" y="65723"/>
                      </a:cubicBezTo>
                      <a:close/>
                    </a:path>
                  </a:pathLst>
                </a:custGeom>
                <a:grpFill/>
                <a:ln w="9525" cap="flat">
                  <a:noFill/>
                  <a:prstDash val="solid"/>
                  <a:miter/>
                </a:ln>
              </p:spPr>
              <p:txBody>
                <a:bodyPr rtlCol="0" anchor="ctr"/>
                <a:lstStyle/>
                <a:p>
                  <a:endParaRPr lang="en-ID"/>
                </a:p>
              </p:txBody>
            </p:sp>
            <p:sp>
              <p:nvSpPr>
                <p:cNvPr id="80" name="Freeform: Shape 79">
                  <a:extLst>
                    <a:ext uri="{FF2B5EF4-FFF2-40B4-BE49-F238E27FC236}">
                      <a16:creationId xmlns:a16="http://schemas.microsoft.com/office/drawing/2014/main" id="{4F6977A2-35D1-4454-9E2A-BAB42074B893}"/>
                    </a:ext>
                  </a:extLst>
                </p:cNvPr>
                <p:cNvSpPr/>
                <p:nvPr/>
              </p:nvSpPr>
              <p:spPr>
                <a:xfrm>
                  <a:off x="-443139" y="6158662"/>
                  <a:ext cx="339420" cy="131445"/>
                </a:xfrm>
                <a:custGeom>
                  <a:avLst/>
                  <a:gdLst>
                    <a:gd name="connsiteX0" fmla="*/ 327808 w 339420"/>
                    <a:gd name="connsiteY0" fmla="*/ 65723 h 131445"/>
                    <a:gd name="connsiteX1" fmla="*/ 273516 w 339420"/>
                    <a:gd name="connsiteY1" fmla="*/ 20955 h 131445"/>
                    <a:gd name="connsiteX2" fmla="*/ 220176 w 339420"/>
                    <a:gd name="connsiteY2" fmla="*/ 0 h 131445"/>
                    <a:gd name="connsiteX3" fmla="*/ 169693 w 339420"/>
                    <a:gd name="connsiteY3" fmla="*/ 50483 h 131445"/>
                    <a:gd name="connsiteX4" fmla="*/ 119211 w 339420"/>
                    <a:gd name="connsiteY4" fmla="*/ 0 h 131445"/>
                    <a:gd name="connsiteX5" fmla="*/ 65871 w 339420"/>
                    <a:gd name="connsiteY5" fmla="*/ 20955 h 131445"/>
                    <a:gd name="connsiteX6" fmla="*/ 11578 w 339420"/>
                    <a:gd name="connsiteY6" fmla="*/ 65723 h 131445"/>
                    <a:gd name="connsiteX7" fmla="*/ 148 w 339420"/>
                    <a:gd name="connsiteY7" fmla="*/ 122873 h 131445"/>
                    <a:gd name="connsiteX8" fmla="*/ 6816 w 339420"/>
                    <a:gd name="connsiteY8" fmla="*/ 131445 h 131445"/>
                    <a:gd name="connsiteX9" fmla="*/ 169693 w 339420"/>
                    <a:gd name="connsiteY9" fmla="*/ 131445 h 131445"/>
                    <a:gd name="connsiteX10" fmla="*/ 332571 w 339420"/>
                    <a:gd name="connsiteY10" fmla="*/ 131445 h 131445"/>
                    <a:gd name="connsiteX11" fmla="*/ 339238 w 339420"/>
                    <a:gd name="connsiteY11" fmla="*/ 122873 h 131445"/>
                    <a:gd name="connsiteX12" fmla="*/ 327808 w 339420"/>
                    <a:gd name="connsiteY12" fmla="*/ 65723 h 131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9420" h="131445">
                      <a:moveTo>
                        <a:pt x="327808" y="65723"/>
                      </a:moveTo>
                      <a:cubicBezTo>
                        <a:pt x="319236" y="40005"/>
                        <a:pt x="296376" y="29527"/>
                        <a:pt x="273516" y="20955"/>
                      </a:cubicBezTo>
                      <a:cubicBezTo>
                        <a:pt x="255418" y="14288"/>
                        <a:pt x="237321" y="6667"/>
                        <a:pt x="220176" y="0"/>
                      </a:cubicBezTo>
                      <a:lnTo>
                        <a:pt x="169693" y="50483"/>
                      </a:lnTo>
                      <a:lnTo>
                        <a:pt x="119211" y="0"/>
                      </a:lnTo>
                      <a:cubicBezTo>
                        <a:pt x="101113" y="6667"/>
                        <a:pt x="83016" y="14288"/>
                        <a:pt x="65871" y="20955"/>
                      </a:cubicBezTo>
                      <a:cubicBezTo>
                        <a:pt x="43011" y="29527"/>
                        <a:pt x="20151" y="40005"/>
                        <a:pt x="11578" y="65723"/>
                      </a:cubicBezTo>
                      <a:cubicBezTo>
                        <a:pt x="9673" y="70485"/>
                        <a:pt x="3006" y="106680"/>
                        <a:pt x="148" y="122873"/>
                      </a:cubicBezTo>
                      <a:cubicBezTo>
                        <a:pt x="-804" y="127635"/>
                        <a:pt x="3006" y="131445"/>
                        <a:pt x="6816" y="131445"/>
                      </a:cubicBezTo>
                      <a:lnTo>
                        <a:pt x="169693" y="131445"/>
                      </a:lnTo>
                      <a:lnTo>
                        <a:pt x="332571" y="131445"/>
                      </a:lnTo>
                      <a:cubicBezTo>
                        <a:pt x="337333" y="131445"/>
                        <a:pt x="340191" y="127635"/>
                        <a:pt x="339238" y="122873"/>
                      </a:cubicBezTo>
                      <a:cubicBezTo>
                        <a:pt x="335428" y="106680"/>
                        <a:pt x="328761" y="70485"/>
                        <a:pt x="327808" y="65723"/>
                      </a:cubicBezTo>
                      <a:close/>
                    </a:path>
                  </a:pathLst>
                </a:custGeom>
                <a:grpFill/>
                <a:ln w="9525" cap="flat">
                  <a:noFill/>
                  <a:prstDash val="solid"/>
                  <a:miter/>
                </a:ln>
              </p:spPr>
              <p:txBody>
                <a:bodyPr rtlCol="0" anchor="ctr"/>
                <a:lstStyle/>
                <a:p>
                  <a:endParaRPr lang="en-ID"/>
                </a:p>
              </p:txBody>
            </p:sp>
            <p:sp>
              <p:nvSpPr>
                <p:cNvPr id="81" name="Freeform: Shape 80">
                  <a:extLst>
                    <a:ext uri="{FF2B5EF4-FFF2-40B4-BE49-F238E27FC236}">
                      <a16:creationId xmlns:a16="http://schemas.microsoft.com/office/drawing/2014/main" id="{B50C05CC-CFAC-4B90-A0DA-4D13792E0D82}"/>
                    </a:ext>
                  </a:extLst>
                </p:cNvPr>
                <p:cNvSpPr/>
                <p:nvPr/>
              </p:nvSpPr>
              <p:spPr>
                <a:xfrm>
                  <a:off x="-354080" y="5938634"/>
                  <a:ext cx="157458" cy="193357"/>
                </a:xfrm>
                <a:custGeom>
                  <a:avLst/>
                  <a:gdLst>
                    <a:gd name="connsiteX0" fmla="*/ 625 w 157458"/>
                    <a:gd name="connsiteY0" fmla="*/ 82867 h 193357"/>
                    <a:gd name="connsiteX1" fmla="*/ 11102 w 157458"/>
                    <a:gd name="connsiteY1" fmla="*/ 137160 h 193357"/>
                    <a:gd name="connsiteX2" fmla="*/ 78730 w 157458"/>
                    <a:gd name="connsiteY2" fmla="*/ 193357 h 193357"/>
                    <a:gd name="connsiteX3" fmla="*/ 146357 w 157458"/>
                    <a:gd name="connsiteY3" fmla="*/ 137160 h 193357"/>
                    <a:gd name="connsiteX4" fmla="*/ 156835 w 157458"/>
                    <a:gd name="connsiteY4" fmla="*/ 82867 h 193357"/>
                    <a:gd name="connsiteX5" fmla="*/ 84445 w 157458"/>
                    <a:gd name="connsiteY5" fmla="*/ 0 h 193357"/>
                    <a:gd name="connsiteX6" fmla="*/ 77777 w 157458"/>
                    <a:gd name="connsiteY6" fmla="*/ 0 h 193357"/>
                    <a:gd name="connsiteX7" fmla="*/ 71110 w 157458"/>
                    <a:gd name="connsiteY7" fmla="*/ 0 h 193357"/>
                    <a:gd name="connsiteX8" fmla="*/ 625 w 157458"/>
                    <a:gd name="connsiteY8" fmla="*/ 82867 h 19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458" h="193357">
                      <a:moveTo>
                        <a:pt x="625" y="82867"/>
                      </a:moveTo>
                      <a:lnTo>
                        <a:pt x="11102" y="137160"/>
                      </a:lnTo>
                      <a:cubicBezTo>
                        <a:pt x="17770" y="169545"/>
                        <a:pt x="46345" y="193357"/>
                        <a:pt x="78730" y="193357"/>
                      </a:cubicBezTo>
                      <a:cubicBezTo>
                        <a:pt x="112067" y="193357"/>
                        <a:pt x="140642" y="169545"/>
                        <a:pt x="146357" y="137160"/>
                      </a:cubicBezTo>
                      <a:lnTo>
                        <a:pt x="156835" y="82867"/>
                      </a:lnTo>
                      <a:cubicBezTo>
                        <a:pt x="162550" y="39052"/>
                        <a:pt x="128260" y="0"/>
                        <a:pt x="84445" y="0"/>
                      </a:cubicBezTo>
                      <a:lnTo>
                        <a:pt x="77777" y="0"/>
                      </a:lnTo>
                      <a:lnTo>
                        <a:pt x="71110" y="0"/>
                      </a:lnTo>
                      <a:cubicBezTo>
                        <a:pt x="29200" y="0"/>
                        <a:pt x="-5090" y="39052"/>
                        <a:pt x="625" y="82867"/>
                      </a:cubicBezTo>
                      <a:close/>
                    </a:path>
                  </a:pathLst>
                </a:custGeom>
                <a:grpFill/>
                <a:ln w="9525" cap="flat">
                  <a:noFill/>
                  <a:prstDash val="solid"/>
                  <a:miter/>
                </a:ln>
              </p:spPr>
              <p:txBody>
                <a:bodyPr rtlCol="0" anchor="ctr"/>
                <a:lstStyle/>
                <a:p>
                  <a:endParaRPr lang="en-ID"/>
                </a:p>
              </p:txBody>
            </p:sp>
            <p:sp>
              <p:nvSpPr>
                <p:cNvPr id="82" name="Freeform: Shape 81">
                  <a:extLst>
                    <a:ext uri="{FF2B5EF4-FFF2-40B4-BE49-F238E27FC236}">
                      <a16:creationId xmlns:a16="http://schemas.microsoft.com/office/drawing/2014/main" id="{840C02AB-0395-4436-BE70-92BCB0F4DFD1}"/>
                    </a:ext>
                  </a:extLst>
                </p:cNvPr>
                <p:cNvSpPr/>
                <p:nvPr/>
              </p:nvSpPr>
              <p:spPr>
                <a:xfrm>
                  <a:off x="-764763" y="5804508"/>
                  <a:ext cx="460242" cy="486551"/>
                </a:xfrm>
                <a:custGeom>
                  <a:avLst/>
                  <a:gdLst>
                    <a:gd name="connsiteX0" fmla="*/ 305580 w 460242"/>
                    <a:gd name="connsiteY0" fmla="*/ 411304 h 486551"/>
                    <a:gd name="connsiteX1" fmla="*/ 329393 w 460242"/>
                    <a:gd name="connsiteY1" fmla="*/ 376061 h 486551"/>
                    <a:gd name="connsiteX2" fmla="*/ 328440 w 460242"/>
                    <a:gd name="connsiteY2" fmla="*/ 342724 h 486551"/>
                    <a:gd name="connsiteX3" fmla="*/ 327488 w 460242"/>
                    <a:gd name="connsiteY3" fmla="*/ 311291 h 486551"/>
                    <a:gd name="connsiteX4" fmla="*/ 333203 w 460242"/>
                    <a:gd name="connsiteY4" fmla="*/ 165559 h 486551"/>
                    <a:gd name="connsiteX5" fmla="*/ 356063 w 460242"/>
                    <a:gd name="connsiteY5" fmla="*/ 144604 h 486551"/>
                    <a:gd name="connsiteX6" fmla="*/ 420833 w 460242"/>
                    <a:gd name="connsiteY6" fmla="*/ 84596 h 486551"/>
                    <a:gd name="connsiteX7" fmla="*/ 444645 w 460242"/>
                    <a:gd name="connsiteY7" fmla="*/ 56021 h 486551"/>
                    <a:gd name="connsiteX8" fmla="*/ 457980 w 460242"/>
                    <a:gd name="connsiteY8" fmla="*/ 32209 h 486551"/>
                    <a:gd name="connsiteX9" fmla="*/ 450360 w 460242"/>
                    <a:gd name="connsiteY9" fmla="*/ 3634 h 486551"/>
                    <a:gd name="connsiteX10" fmla="*/ 449408 w 460242"/>
                    <a:gd name="connsiteY10" fmla="*/ 3634 h 486551"/>
                    <a:gd name="connsiteX11" fmla="*/ 418928 w 460242"/>
                    <a:gd name="connsiteY11" fmla="*/ 9349 h 486551"/>
                    <a:gd name="connsiteX12" fmla="*/ 418928 w 460242"/>
                    <a:gd name="connsiteY12" fmla="*/ 9349 h 486551"/>
                    <a:gd name="connsiteX13" fmla="*/ 347490 w 460242"/>
                    <a:gd name="connsiteY13" fmla="*/ 75071 h 486551"/>
                    <a:gd name="connsiteX14" fmla="*/ 311295 w 460242"/>
                    <a:gd name="connsiteY14" fmla="*/ 87454 h 486551"/>
                    <a:gd name="connsiteX15" fmla="*/ 286530 w 460242"/>
                    <a:gd name="connsiteY15" fmla="*/ 95074 h 486551"/>
                    <a:gd name="connsiteX16" fmla="*/ 230333 w 460242"/>
                    <a:gd name="connsiteY16" fmla="*/ 113171 h 486551"/>
                    <a:gd name="connsiteX17" fmla="*/ 230333 w 460242"/>
                    <a:gd name="connsiteY17" fmla="*/ 113171 h 486551"/>
                    <a:gd name="connsiteX18" fmla="*/ 174135 w 460242"/>
                    <a:gd name="connsiteY18" fmla="*/ 95074 h 486551"/>
                    <a:gd name="connsiteX19" fmla="*/ 149370 w 460242"/>
                    <a:gd name="connsiteY19" fmla="*/ 87454 h 486551"/>
                    <a:gd name="connsiteX20" fmla="*/ 113175 w 460242"/>
                    <a:gd name="connsiteY20" fmla="*/ 75071 h 486551"/>
                    <a:gd name="connsiteX21" fmla="*/ 41738 w 460242"/>
                    <a:gd name="connsiteY21" fmla="*/ 9349 h 486551"/>
                    <a:gd name="connsiteX22" fmla="*/ 41738 w 460242"/>
                    <a:gd name="connsiteY22" fmla="*/ 9349 h 486551"/>
                    <a:gd name="connsiteX23" fmla="*/ 11258 w 460242"/>
                    <a:gd name="connsiteY23" fmla="*/ 3634 h 486551"/>
                    <a:gd name="connsiteX24" fmla="*/ 10305 w 460242"/>
                    <a:gd name="connsiteY24" fmla="*/ 4586 h 486551"/>
                    <a:gd name="connsiteX25" fmla="*/ 2685 w 460242"/>
                    <a:gd name="connsiteY25" fmla="*/ 33161 h 486551"/>
                    <a:gd name="connsiteX26" fmla="*/ 16020 w 460242"/>
                    <a:gd name="connsiteY26" fmla="*/ 56974 h 486551"/>
                    <a:gd name="connsiteX27" fmla="*/ 39833 w 460242"/>
                    <a:gd name="connsiteY27" fmla="*/ 85549 h 486551"/>
                    <a:gd name="connsiteX28" fmla="*/ 104603 w 460242"/>
                    <a:gd name="connsiteY28" fmla="*/ 145556 h 486551"/>
                    <a:gd name="connsiteX29" fmla="*/ 127463 w 460242"/>
                    <a:gd name="connsiteY29" fmla="*/ 166511 h 486551"/>
                    <a:gd name="connsiteX30" fmla="*/ 133178 w 460242"/>
                    <a:gd name="connsiteY30" fmla="*/ 312244 h 486551"/>
                    <a:gd name="connsiteX31" fmla="*/ 132225 w 460242"/>
                    <a:gd name="connsiteY31" fmla="*/ 343676 h 486551"/>
                    <a:gd name="connsiteX32" fmla="*/ 131273 w 460242"/>
                    <a:gd name="connsiteY32" fmla="*/ 373204 h 486551"/>
                    <a:gd name="connsiteX33" fmla="*/ 158895 w 460242"/>
                    <a:gd name="connsiteY33" fmla="*/ 412256 h 486551"/>
                    <a:gd name="connsiteX34" fmla="*/ 171278 w 460242"/>
                    <a:gd name="connsiteY34" fmla="*/ 473216 h 486551"/>
                    <a:gd name="connsiteX35" fmla="*/ 171278 w 460242"/>
                    <a:gd name="connsiteY35" fmla="*/ 486551 h 486551"/>
                    <a:gd name="connsiteX36" fmla="*/ 211283 w 460242"/>
                    <a:gd name="connsiteY36" fmla="*/ 486551 h 486551"/>
                    <a:gd name="connsiteX37" fmla="*/ 213188 w 460242"/>
                    <a:gd name="connsiteY37" fmla="*/ 477026 h 486551"/>
                    <a:gd name="connsiteX38" fmla="*/ 213188 w 460242"/>
                    <a:gd name="connsiteY38" fmla="*/ 477026 h 486551"/>
                    <a:gd name="connsiteX39" fmla="*/ 216998 w 460242"/>
                    <a:gd name="connsiteY39" fmla="*/ 451309 h 486551"/>
                    <a:gd name="connsiteX40" fmla="*/ 218903 w 460242"/>
                    <a:gd name="connsiteY40" fmla="*/ 437021 h 486551"/>
                    <a:gd name="connsiteX41" fmla="*/ 218903 w 460242"/>
                    <a:gd name="connsiteY41" fmla="*/ 436069 h 486551"/>
                    <a:gd name="connsiteX42" fmla="*/ 223665 w 460242"/>
                    <a:gd name="connsiteY42" fmla="*/ 403684 h 486551"/>
                    <a:gd name="connsiteX43" fmla="*/ 238905 w 460242"/>
                    <a:gd name="connsiteY43" fmla="*/ 403684 h 486551"/>
                    <a:gd name="connsiteX44" fmla="*/ 243668 w 460242"/>
                    <a:gd name="connsiteY44" fmla="*/ 436069 h 486551"/>
                    <a:gd name="connsiteX45" fmla="*/ 243668 w 460242"/>
                    <a:gd name="connsiteY45" fmla="*/ 437021 h 486551"/>
                    <a:gd name="connsiteX46" fmla="*/ 245573 w 460242"/>
                    <a:gd name="connsiteY46" fmla="*/ 451309 h 486551"/>
                    <a:gd name="connsiteX47" fmla="*/ 249383 w 460242"/>
                    <a:gd name="connsiteY47" fmla="*/ 477026 h 486551"/>
                    <a:gd name="connsiteX48" fmla="*/ 249383 w 460242"/>
                    <a:gd name="connsiteY48" fmla="*/ 477026 h 486551"/>
                    <a:gd name="connsiteX49" fmla="*/ 251288 w 460242"/>
                    <a:gd name="connsiteY49" fmla="*/ 486551 h 486551"/>
                    <a:gd name="connsiteX50" fmla="*/ 295103 w 460242"/>
                    <a:gd name="connsiteY50" fmla="*/ 486551 h 486551"/>
                    <a:gd name="connsiteX51" fmla="*/ 295103 w 460242"/>
                    <a:gd name="connsiteY51" fmla="*/ 473216 h 486551"/>
                    <a:gd name="connsiteX52" fmla="*/ 305580 w 460242"/>
                    <a:gd name="connsiteY52" fmla="*/ 411304 h 48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60242" h="486551">
                      <a:moveTo>
                        <a:pt x="305580" y="411304"/>
                      </a:moveTo>
                      <a:cubicBezTo>
                        <a:pt x="310343" y="396064"/>
                        <a:pt x="318915" y="384634"/>
                        <a:pt x="329393" y="376061"/>
                      </a:cubicBezTo>
                      <a:lnTo>
                        <a:pt x="328440" y="342724"/>
                      </a:lnTo>
                      <a:lnTo>
                        <a:pt x="327488" y="311291"/>
                      </a:lnTo>
                      <a:cubicBezTo>
                        <a:pt x="327488" y="294146"/>
                        <a:pt x="316058" y="182704"/>
                        <a:pt x="333203" y="165559"/>
                      </a:cubicBezTo>
                      <a:cubicBezTo>
                        <a:pt x="339870" y="157939"/>
                        <a:pt x="348443" y="151271"/>
                        <a:pt x="356063" y="144604"/>
                      </a:cubicBezTo>
                      <a:cubicBezTo>
                        <a:pt x="377970" y="125554"/>
                        <a:pt x="400830" y="105551"/>
                        <a:pt x="420833" y="84596"/>
                      </a:cubicBezTo>
                      <a:cubicBezTo>
                        <a:pt x="429405" y="76024"/>
                        <a:pt x="438930" y="66499"/>
                        <a:pt x="444645" y="56021"/>
                      </a:cubicBezTo>
                      <a:cubicBezTo>
                        <a:pt x="449408" y="47449"/>
                        <a:pt x="454170" y="38876"/>
                        <a:pt x="457980" y="32209"/>
                      </a:cubicBezTo>
                      <a:cubicBezTo>
                        <a:pt x="462743" y="21731"/>
                        <a:pt x="459885" y="9349"/>
                        <a:pt x="450360" y="3634"/>
                      </a:cubicBezTo>
                      <a:lnTo>
                        <a:pt x="449408" y="3634"/>
                      </a:lnTo>
                      <a:cubicBezTo>
                        <a:pt x="438930" y="-3034"/>
                        <a:pt x="425595" y="-176"/>
                        <a:pt x="418928" y="9349"/>
                      </a:cubicBezTo>
                      <a:cubicBezTo>
                        <a:pt x="418928" y="9349"/>
                        <a:pt x="418928" y="9349"/>
                        <a:pt x="418928" y="9349"/>
                      </a:cubicBezTo>
                      <a:cubicBezTo>
                        <a:pt x="405593" y="27446"/>
                        <a:pt x="380828" y="56974"/>
                        <a:pt x="347490" y="75071"/>
                      </a:cubicBezTo>
                      <a:cubicBezTo>
                        <a:pt x="336060" y="80786"/>
                        <a:pt x="324630" y="85549"/>
                        <a:pt x="311295" y="87454"/>
                      </a:cubicBezTo>
                      <a:cubicBezTo>
                        <a:pt x="302723" y="87454"/>
                        <a:pt x="293198" y="90311"/>
                        <a:pt x="286530" y="95074"/>
                      </a:cubicBezTo>
                      <a:cubicBezTo>
                        <a:pt x="270338" y="106504"/>
                        <a:pt x="251288" y="113171"/>
                        <a:pt x="230333" y="113171"/>
                      </a:cubicBezTo>
                      <a:lnTo>
                        <a:pt x="230333" y="113171"/>
                      </a:lnTo>
                      <a:cubicBezTo>
                        <a:pt x="209378" y="113171"/>
                        <a:pt x="190328" y="106504"/>
                        <a:pt x="174135" y="95074"/>
                      </a:cubicBezTo>
                      <a:cubicBezTo>
                        <a:pt x="166515" y="90311"/>
                        <a:pt x="157943" y="87454"/>
                        <a:pt x="149370" y="87454"/>
                      </a:cubicBezTo>
                      <a:cubicBezTo>
                        <a:pt x="136988" y="85549"/>
                        <a:pt x="124605" y="80786"/>
                        <a:pt x="113175" y="75071"/>
                      </a:cubicBezTo>
                      <a:cubicBezTo>
                        <a:pt x="79838" y="57926"/>
                        <a:pt x="55073" y="27446"/>
                        <a:pt x="41738" y="9349"/>
                      </a:cubicBezTo>
                      <a:cubicBezTo>
                        <a:pt x="41738" y="9349"/>
                        <a:pt x="41738" y="9349"/>
                        <a:pt x="41738" y="9349"/>
                      </a:cubicBezTo>
                      <a:cubicBezTo>
                        <a:pt x="34118" y="-176"/>
                        <a:pt x="20783" y="-3034"/>
                        <a:pt x="11258" y="3634"/>
                      </a:cubicBezTo>
                      <a:lnTo>
                        <a:pt x="10305" y="4586"/>
                      </a:lnTo>
                      <a:cubicBezTo>
                        <a:pt x="780" y="11254"/>
                        <a:pt x="-3030" y="23636"/>
                        <a:pt x="2685" y="33161"/>
                      </a:cubicBezTo>
                      <a:cubicBezTo>
                        <a:pt x="6495" y="39829"/>
                        <a:pt x="10305" y="48401"/>
                        <a:pt x="16020" y="56974"/>
                      </a:cubicBezTo>
                      <a:cubicBezTo>
                        <a:pt x="21735" y="67451"/>
                        <a:pt x="31260" y="76976"/>
                        <a:pt x="39833" y="85549"/>
                      </a:cubicBezTo>
                      <a:cubicBezTo>
                        <a:pt x="60788" y="106504"/>
                        <a:pt x="82695" y="125554"/>
                        <a:pt x="104603" y="145556"/>
                      </a:cubicBezTo>
                      <a:cubicBezTo>
                        <a:pt x="112223" y="152224"/>
                        <a:pt x="120795" y="158891"/>
                        <a:pt x="127463" y="166511"/>
                      </a:cubicBezTo>
                      <a:cubicBezTo>
                        <a:pt x="144608" y="183656"/>
                        <a:pt x="133178" y="295099"/>
                        <a:pt x="133178" y="312244"/>
                      </a:cubicBezTo>
                      <a:lnTo>
                        <a:pt x="132225" y="343676"/>
                      </a:lnTo>
                      <a:lnTo>
                        <a:pt x="131273" y="373204"/>
                      </a:lnTo>
                      <a:cubicBezTo>
                        <a:pt x="142703" y="382729"/>
                        <a:pt x="153180" y="395111"/>
                        <a:pt x="158895" y="412256"/>
                      </a:cubicBezTo>
                      <a:cubicBezTo>
                        <a:pt x="159848" y="415114"/>
                        <a:pt x="160800" y="418924"/>
                        <a:pt x="171278" y="473216"/>
                      </a:cubicBezTo>
                      <a:cubicBezTo>
                        <a:pt x="172230" y="477979"/>
                        <a:pt x="172230" y="481789"/>
                        <a:pt x="171278" y="486551"/>
                      </a:cubicBezTo>
                      <a:lnTo>
                        <a:pt x="211283" y="486551"/>
                      </a:lnTo>
                      <a:cubicBezTo>
                        <a:pt x="212235" y="483694"/>
                        <a:pt x="212235" y="479884"/>
                        <a:pt x="213188" y="477026"/>
                      </a:cubicBezTo>
                      <a:lnTo>
                        <a:pt x="213188" y="477026"/>
                      </a:lnTo>
                      <a:cubicBezTo>
                        <a:pt x="214140" y="468454"/>
                        <a:pt x="216045" y="459881"/>
                        <a:pt x="216998" y="451309"/>
                      </a:cubicBezTo>
                      <a:cubicBezTo>
                        <a:pt x="217950" y="446546"/>
                        <a:pt x="218903" y="441784"/>
                        <a:pt x="218903" y="437021"/>
                      </a:cubicBezTo>
                      <a:cubicBezTo>
                        <a:pt x="218903" y="437021"/>
                        <a:pt x="218903" y="436069"/>
                        <a:pt x="218903" y="436069"/>
                      </a:cubicBezTo>
                      <a:lnTo>
                        <a:pt x="223665" y="403684"/>
                      </a:lnTo>
                      <a:cubicBezTo>
                        <a:pt x="224618" y="395111"/>
                        <a:pt x="237953" y="395111"/>
                        <a:pt x="238905" y="403684"/>
                      </a:cubicBezTo>
                      <a:lnTo>
                        <a:pt x="243668" y="436069"/>
                      </a:lnTo>
                      <a:cubicBezTo>
                        <a:pt x="243668" y="436069"/>
                        <a:pt x="243668" y="437021"/>
                        <a:pt x="243668" y="437021"/>
                      </a:cubicBezTo>
                      <a:cubicBezTo>
                        <a:pt x="244620" y="441784"/>
                        <a:pt x="245573" y="446546"/>
                        <a:pt x="245573" y="451309"/>
                      </a:cubicBezTo>
                      <a:cubicBezTo>
                        <a:pt x="246525" y="459881"/>
                        <a:pt x="248430" y="468454"/>
                        <a:pt x="249383" y="477026"/>
                      </a:cubicBezTo>
                      <a:lnTo>
                        <a:pt x="249383" y="477026"/>
                      </a:lnTo>
                      <a:cubicBezTo>
                        <a:pt x="250335" y="479884"/>
                        <a:pt x="250335" y="483694"/>
                        <a:pt x="251288" y="486551"/>
                      </a:cubicBezTo>
                      <a:lnTo>
                        <a:pt x="295103" y="486551"/>
                      </a:lnTo>
                      <a:cubicBezTo>
                        <a:pt x="294150" y="481789"/>
                        <a:pt x="294150" y="477979"/>
                        <a:pt x="295103" y="473216"/>
                      </a:cubicBezTo>
                      <a:cubicBezTo>
                        <a:pt x="303675" y="418924"/>
                        <a:pt x="304628" y="414161"/>
                        <a:pt x="305580" y="411304"/>
                      </a:cubicBezTo>
                      <a:close/>
                    </a:path>
                  </a:pathLst>
                </a:custGeom>
                <a:grpFill/>
                <a:ln w="9525" cap="flat">
                  <a:noFill/>
                  <a:prstDash val="solid"/>
                  <a:miter/>
                </a:ln>
              </p:spPr>
              <p:txBody>
                <a:bodyPr rtlCol="0" anchor="ctr"/>
                <a:lstStyle/>
                <a:p>
                  <a:endParaRPr lang="en-ID"/>
                </a:p>
              </p:txBody>
            </p:sp>
            <p:sp>
              <p:nvSpPr>
                <p:cNvPr id="83" name="Freeform: Shape 82">
                  <a:extLst>
                    <a:ext uri="{FF2B5EF4-FFF2-40B4-BE49-F238E27FC236}">
                      <a16:creationId xmlns:a16="http://schemas.microsoft.com/office/drawing/2014/main" id="{B9887039-8FF8-45C7-BDE8-6378B01993C3}"/>
                    </a:ext>
                  </a:extLst>
                </p:cNvPr>
                <p:cNvSpPr/>
                <p:nvPr/>
              </p:nvSpPr>
              <p:spPr>
                <a:xfrm>
                  <a:off x="-619220" y="5690031"/>
                  <a:ext cx="171467" cy="171450"/>
                </a:xfrm>
                <a:custGeom>
                  <a:avLst/>
                  <a:gdLst>
                    <a:gd name="connsiteX0" fmla="*/ 84790 w 171467"/>
                    <a:gd name="connsiteY0" fmla="*/ 171450 h 171450"/>
                    <a:gd name="connsiteX1" fmla="*/ 84790 w 171467"/>
                    <a:gd name="connsiteY1" fmla="*/ 171450 h 171450"/>
                    <a:gd name="connsiteX2" fmla="*/ 84790 w 171467"/>
                    <a:gd name="connsiteY2" fmla="*/ 171450 h 171450"/>
                    <a:gd name="connsiteX3" fmla="*/ 171467 w 171467"/>
                    <a:gd name="connsiteY3" fmla="*/ 85725 h 171450"/>
                    <a:gd name="connsiteX4" fmla="*/ 85742 w 171467"/>
                    <a:gd name="connsiteY4" fmla="*/ 0 h 171450"/>
                    <a:gd name="connsiteX5" fmla="*/ 85742 w 171467"/>
                    <a:gd name="connsiteY5" fmla="*/ 0 h 171450"/>
                    <a:gd name="connsiteX6" fmla="*/ 85742 w 171467"/>
                    <a:gd name="connsiteY6" fmla="*/ 0 h 171450"/>
                    <a:gd name="connsiteX7" fmla="*/ 17 w 171467"/>
                    <a:gd name="connsiteY7" fmla="*/ 85725 h 171450"/>
                    <a:gd name="connsiteX8" fmla="*/ 84790 w 171467"/>
                    <a:gd name="connsiteY8"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67" h="171450">
                      <a:moveTo>
                        <a:pt x="84790" y="171450"/>
                      </a:moveTo>
                      <a:lnTo>
                        <a:pt x="84790" y="171450"/>
                      </a:lnTo>
                      <a:lnTo>
                        <a:pt x="84790" y="171450"/>
                      </a:lnTo>
                      <a:cubicBezTo>
                        <a:pt x="132415" y="171450"/>
                        <a:pt x="171467" y="133350"/>
                        <a:pt x="171467" y="85725"/>
                      </a:cubicBezTo>
                      <a:cubicBezTo>
                        <a:pt x="171467" y="38100"/>
                        <a:pt x="133367" y="0"/>
                        <a:pt x="85742" y="0"/>
                      </a:cubicBezTo>
                      <a:lnTo>
                        <a:pt x="85742" y="0"/>
                      </a:lnTo>
                      <a:lnTo>
                        <a:pt x="85742" y="0"/>
                      </a:lnTo>
                      <a:cubicBezTo>
                        <a:pt x="38117" y="0"/>
                        <a:pt x="17" y="38100"/>
                        <a:pt x="17" y="85725"/>
                      </a:cubicBezTo>
                      <a:cubicBezTo>
                        <a:pt x="-935" y="133350"/>
                        <a:pt x="37165" y="171450"/>
                        <a:pt x="84790" y="171450"/>
                      </a:cubicBezTo>
                      <a:close/>
                    </a:path>
                  </a:pathLst>
                </a:custGeom>
                <a:grpFill/>
                <a:ln w="9525" cap="flat">
                  <a:noFill/>
                  <a:prstDash val="solid"/>
                  <a:miter/>
                </a:ln>
              </p:spPr>
              <p:txBody>
                <a:bodyPr rtlCol="0" anchor="ctr"/>
                <a:lstStyle/>
                <a:p>
                  <a:endParaRPr lang="en-ID"/>
                </a:p>
              </p:txBody>
            </p:sp>
            <p:sp>
              <p:nvSpPr>
                <p:cNvPr id="84" name="Freeform: Shape 83">
                  <a:extLst>
                    <a:ext uri="{FF2B5EF4-FFF2-40B4-BE49-F238E27FC236}">
                      <a16:creationId xmlns:a16="http://schemas.microsoft.com/office/drawing/2014/main" id="{422699F1-1660-4BD9-8C3A-979E80F71193}"/>
                    </a:ext>
                  </a:extLst>
                </p:cNvPr>
                <p:cNvSpPr/>
                <p:nvPr/>
              </p:nvSpPr>
              <p:spPr>
                <a:xfrm>
                  <a:off x="-908641" y="5925299"/>
                  <a:ext cx="235023" cy="198610"/>
                </a:xfrm>
                <a:custGeom>
                  <a:avLst/>
                  <a:gdLst>
                    <a:gd name="connsiteX0" fmla="*/ 57981 w 235023"/>
                    <a:gd name="connsiteY0" fmla="*/ 194310 h 198610"/>
                    <a:gd name="connsiteX1" fmla="*/ 57981 w 235023"/>
                    <a:gd name="connsiteY1" fmla="*/ 194310 h 198610"/>
                    <a:gd name="connsiteX2" fmla="*/ 57981 w 235023"/>
                    <a:gd name="connsiteY2" fmla="*/ 194310 h 198610"/>
                    <a:gd name="connsiteX3" fmla="*/ 77031 w 235023"/>
                    <a:gd name="connsiteY3" fmla="*/ 197167 h 198610"/>
                    <a:gd name="connsiteX4" fmla="*/ 165613 w 235023"/>
                    <a:gd name="connsiteY4" fmla="*/ 196215 h 198610"/>
                    <a:gd name="connsiteX5" fmla="*/ 165613 w 235023"/>
                    <a:gd name="connsiteY5" fmla="*/ 196215 h 198610"/>
                    <a:gd name="connsiteX6" fmla="*/ 223716 w 235023"/>
                    <a:gd name="connsiteY6" fmla="*/ 183833 h 198610"/>
                    <a:gd name="connsiteX7" fmla="*/ 234193 w 235023"/>
                    <a:gd name="connsiteY7" fmla="*/ 162877 h 198610"/>
                    <a:gd name="connsiteX8" fmla="*/ 199903 w 235023"/>
                    <a:gd name="connsiteY8" fmla="*/ 60008 h 198610"/>
                    <a:gd name="connsiteX9" fmla="*/ 163708 w 235023"/>
                    <a:gd name="connsiteY9" fmla="*/ 14288 h 198610"/>
                    <a:gd name="connsiteX10" fmla="*/ 149421 w 235023"/>
                    <a:gd name="connsiteY10" fmla="*/ 12383 h 198610"/>
                    <a:gd name="connsiteX11" fmla="*/ 135133 w 235023"/>
                    <a:gd name="connsiteY11" fmla="*/ 2858 h 198610"/>
                    <a:gd name="connsiteX12" fmla="*/ 117988 w 235023"/>
                    <a:gd name="connsiteY12" fmla="*/ 0 h 198610"/>
                    <a:gd name="connsiteX13" fmla="*/ 35121 w 235023"/>
                    <a:gd name="connsiteY13" fmla="*/ 60008 h 198610"/>
                    <a:gd name="connsiteX14" fmla="*/ 831 w 235023"/>
                    <a:gd name="connsiteY14" fmla="*/ 162877 h 198610"/>
                    <a:gd name="connsiteX15" fmla="*/ 11308 w 235023"/>
                    <a:gd name="connsiteY15" fmla="*/ 183833 h 198610"/>
                    <a:gd name="connsiteX16" fmla="*/ 57981 w 235023"/>
                    <a:gd name="connsiteY16" fmla="*/ 194310 h 19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023" h="198610">
                      <a:moveTo>
                        <a:pt x="57981" y="194310"/>
                      </a:moveTo>
                      <a:lnTo>
                        <a:pt x="57981" y="194310"/>
                      </a:lnTo>
                      <a:cubicBezTo>
                        <a:pt x="57981" y="194310"/>
                        <a:pt x="57981" y="194310"/>
                        <a:pt x="57981" y="194310"/>
                      </a:cubicBezTo>
                      <a:cubicBezTo>
                        <a:pt x="64648" y="195263"/>
                        <a:pt x="70363" y="196215"/>
                        <a:pt x="77031" y="197167"/>
                      </a:cubicBezTo>
                      <a:cubicBezTo>
                        <a:pt x="77983" y="197167"/>
                        <a:pt x="138943" y="200977"/>
                        <a:pt x="165613" y="196215"/>
                      </a:cubicBezTo>
                      <a:lnTo>
                        <a:pt x="165613" y="196215"/>
                      </a:lnTo>
                      <a:cubicBezTo>
                        <a:pt x="184663" y="193358"/>
                        <a:pt x="204666" y="189548"/>
                        <a:pt x="223716" y="183833"/>
                      </a:cubicBezTo>
                      <a:cubicBezTo>
                        <a:pt x="232288" y="180975"/>
                        <a:pt x="237051" y="171450"/>
                        <a:pt x="234193" y="162877"/>
                      </a:cubicBezTo>
                      <a:lnTo>
                        <a:pt x="199903" y="60008"/>
                      </a:lnTo>
                      <a:cubicBezTo>
                        <a:pt x="194188" y="41910"/>
                        <a:pt x="180853" y="22860"/>
                        <a:pt x="163708" y="14288"/>
                      </a:cubicBezTo>
                      <a:cubicBezTo>
                        <a:pt x="158946" y="11430"/>
                        <a:pt x="154183" y="12383"/>
                        <a:pt x="149421" y="12383"/>
                      </a:cubicBezTo>
                      <a:cubicBezTo>
                        <a:pt x="144658" y="8573"/>
                        <a:pt x="139896" y="4763"/>
                        <a:pt x="135133" y="2858"/>
                      </a:cubicBezTo>
                      <a:cubicBezTo>
                        <a:pt x="129418" y="952"/>
                        <a:pt x="123703" y="0"/>
                        <a:pt x="117988" y="0"/>
                      </a:cubicBezTo>
                      <a:cubicBezTo>
                        <a:pt x="79888" y="0"/>
                        <a:pt x="46551" y="23813"/>
                        <a:pt x="35121" y="60008"/>
                      </a:cubicBezTo>
                      <a:lnTo>
                        <a:pt x="831" y="162877"/>
                      </a:lnTo>
                      <a:cubicBezTo>
                        <a:pt x="-2027" y="171450"/>
                        <a:pt x="2736" y="180975"/>
                        <a:pt x="11308" y="183833"/>
                      </a:cubicBezTo>
                      <a:cubicBezTo>
                        <a:pt x="25596" y="188595"/>
                        <a:pt x="41788" y="191452"/>
                        <a:pt x="57981" y="194310"/>
                      </a:cubicBezTo>
                      <a:close/>
                    </a:path>
                  </a:pathLst>
                </a:custGeom>
                <a:grpFill/>
                <a:ln w="9525" cap="flat">
                  <a:noFill/>
                  <a:prstDash val="solid"/>
                  <a:miter/>
                </a:ln>
              </p:spPr>
              <p:txBody>
                <a:bodyPr rtlCol="0" anchor="ctr"/>
                <a:lstStyle/>
                <a:p>
                  <a:endParaRPr lang="en-ID"/>
                </a:p>
              </p:txBody>
            </p:sp>
          </p:grpSp>
          <p:sp>
            <p:nvSpPr>
              <p:cNvPr id="78" name="Freeform: Shape 77">
                <a:extLst>
                  <a:ext uri="{FF2B5EF4-FFF2-40B4-BE49-F238E27FC236}">
                    <a16:creationId xmlns:a16="http://schemas.microsoft.com/office/drawing/2014/main" id="{180BC5A4-792C-4298-AD38-0C08525ADD3E}"/>
                  </a:ext>
                </a:extLst>
              </p:cNvPr>
              <p:cNvSpPr/>
              <p:nvPr/>
            </p:nvSpPr>
            <p:spPr>
              <a:xfrm rot="20562556">
                <a:off x="-1001876" y="5292038"/>
                <a:ext cx="862828" cy="542049"/>
              </a:xfrm>
              <a:custGeom>
                <a:avLst/>
                <a:gdLst>
                  <a:gd name="connsiteX0" fmla="*/ 19182 w 560391"/>
                  <a:gd name="connsiteY0" fmla="*/ 190127 h 352051"/>
                  <a:gd name="connsiteX1" fmla="*/ 125862 w 560391"/>
                  <a:gd name="connsiteY1" fmla="*/ 213939 h 352051"/>
                  <a:gd name="connsiteX2" fmla="*/ 157294 w 560391"/>
                  <a:gd name="connsiteY2" fmla="*/ 236799 h 352051"/>
                  <a:gd name="connsiteX3" fmla="*/ 162057 w 560391"/>
                  <a:gd name="connsiteY3" fmla="*/ 242514 h 352051"/>
                  <a:gd name="connsiteX4" fmla="*/ 169677 w 560391"/>
                  <a:gd name="connsiteY4" fmla="*/ 240609 h 352051"/>
                  <a:gd name="connsiteX5" fmla="*/ 173487 w 560391"/>
                  <a:gd name="connsiteY5" fmla="*/ 239657 h 352051"/>
                  <a:gd name="connsiteX6" fmla="*/ 279214 w 560391"/>
                  <a:gd name="connsiteY6" fmla="*/ 243467 h 352051"/>
                  <a:gd name="connsiteX7" fmla="*/ 263022 w 560391"/>
                  <a:gd name="connsiteY7" fmla="*/ 291092 h 352051"/>
                  <a:gd name="connsiteX8" fmla="*/ 270642 w 560391"/>
                  <a:gd name="connsiteY8" fmla="*/ 306332 h 352051"/>
                  <a:gd name="connsiteX9" fmla="*/ 274452 w 560391"/>
                  <a:gd name="connsiteY9" fmla="*/ 307284 h 352051"/>
                  <a:gd name="connsiteX10" fmla="*/ 285882 w 560391"/>
                  <a:gd name="connsiteY10" fmla="*/ 299664 h 352051"/>
                  <a:gd name="connsiteX11" fmla="*/ 302074 w 560391"/>
                  <a:gd name="connsiteY11" fmla="*/ 252039 h 352051"/>
                  <a:gd name="connsiteX12" fmla="*/ 355414 w 560391"/>
                  <a:gd name="connsiteY12" fmla="*/ 281567 h 352051"/>
                  <a:gd name="connsiteX13" fmla="*/ 376369 w 560391"/>
                  <a:gd name="connsiteY13" fmla="*/ 301569 h 352051"/>
                  <a:gd name="connsiteX14" fmla="*/ 383037 w 560391"/>
                  <a:gd name="connsiteY14" fmla="*/ 308237 h 352051"/>
                  <a:gd name="connsiteX15" fmla="*/ 389704 w 560391"/>
                  <a:gd name="connsiteY15" fmla="*/ 307284 h 352051"/>
                  <a:gd name="connsiteX16" fmla="*/ 510672 w 560391"/>
                  <a:gd name="connsiteY16" fmla="*/ 325382 h 352051"/>
                  <a:gd name="connsiteX17" fmla="*/ 524959 w 560391"/>
                  <a:gd name="connsiteY17" fmla="*/ 335859 h 352051"/>
                  <a:gd name="connsiteX18" fmla="*/ 529722 w 560391"/>
                  <a:gd name="connsiteY18" fmla="*/ 339669 h 352051"/>
                  <a:gd name="connsiteX19" fmla="*/ 533532 w 560391"/>
                  <a:gd name="connsiteY19" fmla="*/ 342527 h 352051"/>
                  <a:gd name="connsiteX20" fmla="*/ 535437 w 560391"/>
                  <a:gd name="connsiteY20" fmla="*/ 344432 h 352051"/>
                  <a:gd name="connsiteX21" fmla="*/ 540199 w 560391"/>
                  <a:gd name="connsiteY21" fmla="*/ 348242 h 352051"/>
                  <a:gd name="connsiteX22" fmla="*/ 545914 w 560391"/>
                  <a:gd name="connsiteY22" fmla="*/ 352052 h 352051"/>
                  <a:gd name="connsiteX23" fmla="*/ 552582 w 560391"/>
                  <a:gd name="connsiteY23" fmla="*/ 349194 h 352051"/>
                  <a:gd name="connsiteX24" fmla="*/ 559249 w 560391"/>
                  <a:gd name="connsiteY24" fmla="*/ 337764 h 352051"/>
                  <a:gd name="connsiteX25" fmla="*/ 559249 w 560391"/>
                  <a:gd name="connsiteY25" fmla="*/ 335859 h 352051"/>
                  <a:gd name="connsiteX26" fmla="*/ 560202 w 560391"/>
                  <a:gd name="connsiteY26" fmla="*/ 328239 h 352051"/>
                  <a:gd name="connsiteX27" fmla="*/ 473524 w 560391"/>
                  <a:gd name="connsiteY27" fmla="*/ 121547 h 352051"/>
                  <a:gd name="connsiteX28" fmla="*/ 367797 w 560391"/>
                  <a:gd name="connsiteY28" fmla="*/ 53919 h 352051"/>
                  <a:gd name="connsiteX29" fmla="*/ 381132 w 560391"/>
                  <a:gd name="connsiteY29" fmla="*/ 15819 h 352051"/>
                  <a:gd name="connsiteX30" fmla="*/ 373512 w 560391"/>
                  <a:gd name="connsiteY30" fmla="*/ 579 h 352051"/>
                  <a:gd name="connsiteX31" fmla="*/ 358272 w 560391"/>
                  <a:gd name="connsiteY31" fmla="*/ 8199 h 352051"/>
                  <a:gd name="connsiteX32" fmla="*/ 344937 w 560391"/>
                  <a:gd name="connsiteY32" fmla="*/ 46299 h 352051"/>
                  <a:gd name="connsiteX33" fmla="*/ 314457 w 560391"/>
                  <a:gd name="connsiteY33" fmla="*/ 38679 h 352051"/>
                  <a:gd name="connsiteX34" fmla="*/ 147769 w 560391"/>
                  <a:gd name="connsiteY34" fmla="*/ 47252 h 352051"/>
                  <a:gd name="connsiteX35" fmla="*/ 9657 w 560391"/>
                  <a:gd name="connsiteY35" fmla="*/ 153932 h 352051"/>
                  <a:gd name="connsiteX36" fmla="*/ 2037 w 560391"/>
                  <a:gd name="connsiteY36" fmla="*/ 166314 h 352051"/>
                  <a:gd name="connsiteX37" fmla="*/ 2989 w 560391"/>
                  <a:gd name="connsiteY37" fmla="*/ 183459 h 352051"/>
                  <a:gd name="connsiteX38" fmla="*/ 19182 w 560391"/>
                  <a:gd name="connsiteY38" fmla="*/ 190127 h 352051"/>
                  <a:gd name="connsiteX39" fmla="*/ 157294 w 560391"/>
                  <a:gd name="connsiteY39" fmla="*/ 70112 h 352051"/>
                  <a:gd name="connsiteX40" fmla="*/ 311599 w 560391"/>
                  <a:gd name="connsiteY40" fmla="*/ 61539 h 352051"/>
                  <a:gd name="connsiteX41" fmla="*/ 458284 w 560391"/>
                  <a:gd name="connsiteY41" fmla="*/ 138692 h 352051"/>
                  <a:gd name="connsiteX42" fmla="*/ 537342 w 560391"/>
                  <a:gd name="connsiteY42" fmla="*/ 312999 h 352051"/>
                  <a:gd name="connsiteX43" fmla="*/ 524007 w 560391"/>
                  <a:gd name="connsiteY43" fmla="*/ 303474 h 352051"/>
                  <a:gd name="connsiteX44" fmla="*/ 426852 w 560391"/>
                  <a:gd name="connsiteY44" fmla="*/ 278709 h 352051"/>
                  <a:gd name="connsiteX45" fmla="*/ 392562 w 560391"/>
                  <a:gd name="connsiteY45" fmla="*/ 281567 h 352051"/>
                  <a:gd name="connsiteX46" fmla="*/ 371607 w 560391"/>
                  <a:gd name="connsiteY46" fmla="*/ 261564 h 352051"/>
                  <a:gd name="connsiteX47" fmla="*/ 300169 w 560391"/>
                  <a:gd name="connsiteY47" fmla="*/ 224417 h 352051"/>
                  <a:gd name="connsiteX48" fmla="*/ 299217 w 560391"/>
                  <a:gd name="connsiteY48" fmla="*/ 223464 h 352051"/>
                  <a:gd name="connsiteX49" fmla="*/ 298264 w 560391"/>
                  <a:gd name="connsiteY49" fmla="*/ 223464 h 352051"/>
                  <a:gd name="connsiteX50" fmla="*/ 289692 w 560391"/>
                  <a:gd name="connsiteY50" fmla="*/ 220607 h 352051"/>
                  <a:gd name="connsiteX51" fmla="*/ 169677 w 560391"/>
                  <a:gd name="connsiteY51" fmla="*/ 214892 h 352051"/>
                  <a:gd name="connsiteX52" fmla="*/ 138244 w 560391"/>
                  <a:gd name="connsiteY52" fmla="*/ 192984 h 352051"/>
                  <a:gd name="connsiteX53" fmla="*/ 30612 w 560391"/>
                  <a:gd name="connsiteY53" fmla="*/ 164409 h 352051"/>
                  <a:gd name="connsiteX54" fmla="*/ 157294 w 560391"/>
                  <a:gd name="connsiteY54" fmla="*/ 70112 h 35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60391" h="352051">
                    <a:moveTo>
                      <a:pt x="19182" y="190127"/>
                    </a:moveTo>
                    <a:cubicBezTo>
                      <a:pt x="55377" y="183459"/>
                      <a:pt x="89667" y="191079"/>
                      <a:pt x="125862" y="213939"/>
                    </a:cubicBezTo>
                    <a:cubicBezTo>
                      <a:pt x="139197" y="222512"/>
                      <a:pt x="155389" y="233942"/>
                      <a:pt x="157294" y="236799"/>
                    </a:cubicBezTo>
                    <a:lnTo>
                      <a:pt x="162057" y="242514"/>
                    </a:lnTo>
                    <a:lnTo>
                      <a:pt x="169677" y="240609"/>
                    </a:lnTo>
                    <a:cubicBezTo>
                      <a:pt x="170629" y="240609"/>
                      <a:pt x="172534" y="239657"/>
                      <a:pt x="173487" y="239657"/>
                    </a:cubicBezTo>
                    <a:cubicBezTo>
                      <a:pt x="206824" y="231084"/>
                      <a:pt x="240162" y="232989"/>
                      <a:pt x="279214" y="243467"/>
                    </a:cubicBezTo>
                    <a:lnTo>
                      <a:pt x="263022" y="291092"/>
                    </a:lnTo>
                    <a:cubicBezTo>
                      <a:pt x="261117" y="297759"/>
                      <a:pt x="263974" y="304427"/>
                      <a:pt x="270642" y="306332"/>
                    </a:cubicBezTo>
                    <a:cubicBezTo>
                      <a:pt x="271594" y="306332"/>
                      <a:pt x="273499" y="307284"/>
                      <a:pt x="274452" y="307284"/>
                    </a:cubicBezTo>
                    <a:cubicBezTo>
                      <a:pt x="279214" y="307284"/>
                      <a:pt x="283977" y="304427"/>
                      <a:pt x="285882" y="299664"/>
                    </a:cubicBezTo>
                    <a:lnTo>
                      <a:pt x="302074" y="252039"/>
                    </a:lnTo>
                    <a:cubicBezTo>
                      <a:pt x="323029" y="259659"/>
                      <a:pt x="341127" y="270137"/>
                      <a:pt x="355414" y="281567"/>
                    </a:cubicBezTo>
                    <a:cubicBezTo>
                      <a:pt x="363034" y="287282"/>
                      <a:pt x="369702" y="294902"/>
                      <a:pt x="376369" y="301569"/>
                    </a:cubicBezTo>
                    <a:lnTo>
                      <a:pt x="383037" y="308237"/>
                    </a:lnTo>
                    <a:lnTo>
                      <a:pt x="389704" y="307284"/>
                    </a:lnTo>
                    <a:cubicBezTo>
                      <a:pt x="435424" y="299664"/>
                      <a:pt x="480192" y="306332"/>
                      <a:pt x="510672" y="325382"/>
                    </a:cubicBezTo>
                    <a:cubicBezTo>
                      <a:pt x="515434" y="328239"/>
                      <a:pt x="520197" y="332049"/>
                      <a:pt x="524959" y="335859"/>
                    </a:cubicBezTo>
                    <a:cubicBezTo>
                      <a:pt x="526864" y="336812"/>
                      <a:pt x="528769" y="338717"/>
                      <a:pt x="529722" y="339669"/>
                    </a:cubicBezTo>
                    <a:cubicBezTo>
                      <a:pt x="531627" y="340622"/>
                      <a:pt x="532579" y="341574"/>
                      <a:pt x="533532" y="342527"/>
                    </a:cubicBezTo>
                    <a:cubicBezTo>
                      <a:pt x="533532" y="342527"/>
                      <a:pt x="534484" y="343479"/>
                      <a:pt x="535437" y="344432"/>
                    </a:cubicBezTo>
                    <a:cubicBezTo>
                      <a:pt x="537342" y="346337"/>
                      <a:pt x="539247" y="348242"/>
                      <a:pt x="540199" y="348242"/>
                    </a:cubicBezTo>
                    <a:lnTo>
                      <a:pt x="545914" y="352052"/>
                    </a:lnTo>
                    <a:lnTo>
                      <a:pt x="552582" y="349194"/>
                    </a:lnTo>
                    <a:cubicBezTo>
                      <a:pt x="554487" y="348242"/>
                      <a:pt x="559249" y="345384"/>
                      <a:pt x="559249" y="337764"/>
                    </a:cubicBezTo>
                    <a:lnTo>
                      <a:pt x="559249" y="335859"/>
                    </a:lnTo>
                    <a:cubicBezTo>
                      <a:pt x="559249" y="333002"/>
                      <a:pt x="559249" y="331097"/>
                      <a:pt x="560202" y="328239"/>
                    </a:cubicBezTo>
                    <a:cubicBezTo>
                      <a:pt x="563059" y="249182"/>
                      <a:pt x="533532" y="179649"/>
                      <a:pt x="473524" y="121547"/>
                    </a:cubicBezTo>
                    <a:cubicBezTo>
                      <a:pt x="443044" y="92019"/>
                      <a:pt x="407802" y="69159"/>
                      <a:pt x="367797" y="53919"/>
                    </a:cubicBezTo>
                    <a:lnTo>
                      <a:pt x="381132" y="15819"/>
                    </a:lnTo>
                    <a:cubicBezTo>
                      <a:pt x="383037" y="9152"/>
                      <a:pt x="380179" y="2484"/>
                      <a:pt x="373512" y="579"/>
                    </a:cubicBezTo>
                    <a:cubicBezTo>
                      <a:pt x="366844" y="-1326"/>
                      <a:pt x="360177" y="1532"/>
                      <a:pt x="358272" y="8199"/>
                    </a:cubicBezTo>
                    <a:lnTo>
                      <a:pt x="344937" y="46299"/>
                    </a:lnTo>
                    <a:cubicBezTo>
                      <a:pt x="335412" y="43442"/>
                      <a:pt x="324934" y="40584"/>
                      <a:pt x="314457" y="38679"/>
                    </a:cubicBezTo>
                    <a:cubicBezTo>
                      <a:pt x="257307" y="26297"/>
                      <a:pt x="200157" y="30107"/>
                      <a:pt x="147769" y="47252"/>
                    </a:cubicBezTo>
                    <a:cubicBezTo>
                      <a:pt x="89667" y="68207"/>
                      <a:pt x="42994" y="104402"/>
                      <a:pt x="9657" y="153932"/>
                    </a:cubicBezTo>
                    <a:cubicBezTo>
                      <a:pt x="6799" y="157742"/>
                      <a:pt x="4894" y="161552"/>
                      <a:pt x="2037" y="166314"/>
                    </a:cubicBezTo>
                    <a:cubicBezTo>
                      <a:pt x="-821" y="172029"/>
                      <a:pt x="-821" y="178697"/>
                      <a:pt x="2989" y="183459"/>
                    </a:cubicBezTo>
                    <a:cubicBezTo>
                      <a:pt x="6799" y="189174"/>
                      <a:pt x="13467" y="191079"/>
                      <a:pt x="19182" y="190127"/>
                    </a:cubicBezTo>
                    <a:close/>
                    <a:moveTo>
                      <a:pt x="157294" y="70112"/>
                    </a:moveTo>
                    <a:cubicBezTo>
                      <a:pt x="205872" y="53919"/>
                      <a:pt x="259212" y="51062"/>
                      <a:pt x="311599" y="61539"/>
                    </a:cubicBezTo>
                    <a:cubicBezTo>
                      <a:pt x="368749" y="73922"/>
                      <a:pt x="418279" y="99639"/>
                      <a:pt x="458284" y="138692"/>
                    </a:cubicBezTo>
                    <a:cubicBezTo>
                      <a:pt x="510672" y="189174"/>
                      <a:pt x="536389" y="246324"/>
                      <a:pt x="537342" y="312999"/>
                    </a:cubicBezTo>
                    <a:cubicBezTo>
                      <a:pt x="532579" y="309189"/>
                      <a:pt x="527817" y="306332"/>
                      <a:pt x="524007" y="303474"/>
                    </a:cubicBezTo>
                    <a:cubicBezTo>
                      <a:pt x="498289" y="287282"/>
                      <a:pt x="463047" y="278709"/>
                      <a:pt x="426852" y="278709"/>
                    </a:cubicBezTo>
                    <a:cubicBezTo>
                      <a:pt x="415422" y="278709"/>
                      <a:pt x="403992" y="279662"/>
                      <a:pt x="392562" y="281567"/>
                    </a:cubicBezTo>
                    <a:cubicBezTo>
                      <a:pt x="385894" y="274899"/>
                      <a:pt x="379227" y="267279"/>
                      <a:pt x="371607" y="261564"/>
                    </a:cubicBezTo>
                    <a:cubicBezTo>
                      <a:pt x="352557" y="246324"/>
                      <a:pt x="328744" y="233942"/>
                      <a:pt x="300169" y="224417"/>
                    </a:cubicBezTo>
                    <a:cubicBezTo>
                      <a:pt x="300169" y="224417"/>
                      <a:pt x="299217" y="224417"/>
                      <a:pt x="299217" y="223464"/>
                    </a:cubicBezTo>
                    <a:cubicBezTo>
                      <a:pt x="299217" y="223464"/>
                      <a:pt x="298264" y="223464"/>
                      <a:pt x="298264" y="223464"/>
                    </a:cubicBezTo>
                    <a:cubicBezTo>
                      <a:pt x="295407" y="222512"/>
                      <a:pt x="292549" y="221559"/>
                      <a:pt x="289692" y="220607"/>
                    </a:cubicBezTo>
                    <a:cubicBezTo>
                      <a:pt x="245877" y="208224"/>
                      <a:pt x="206824" y="206319"/>
                      <a:pt x="169677" y="214892"/>
                    </a:cubicBezTo>
                    <a:cubicBezTo>
                      <a:pt x="161104" y="207272"/>
                      <a:pt x="145864" y="197747"/>
                      <a:pt x="138244" y="192984"/>
                    </a:cubicBezTo>
                    <a:cubicBezTo>
                      <a:pt x="102049" y="171077"/>
                      <a:pt x="66807" y="161552"/>
                      <a:pt x="30612" y="164409"/>
                    </a:cubicBezTo>
                    <a:cubicBezTo>
                      <a:pt x="61092" y="120594"/>
                      <a:pt x="103002" y="89162"/>
                      <a:pt x="157294" y="70112"/>
                    </a:cubicBezTo>
                    <a:close/>
                  </a:path>
                </a:pathLst>
              </a:custGeom>
              <a:grpFill/>
              <a:ln w="9525" cap="flat">
                <a:noFill/>
                <a:prstDash val="solid"/>
                <a:miter/>
              </a:ln>
            </p:spPr>
            <p:txBody>
              <a:bodyPr rtlCol="0" anchor="ctr"/>
              <a:lstStyle/>
              <a:p>
                <a:endParaRPr lang="en-ID"/>
              </a:p>
            </p:txBody>
          </p:sp>
        </p:grpSp>
        <p:grpSp>
          <p:nvGrpSpPr>
            <p:cNvPr id="85" name="Graphic 71">
              <a:extLst>
                <a:ext uri="{FF2B5EF4-FFF2-40B4-BE49-F238E27FC236}">
                  <a16:creationId xmlns:a16="http://schemas.microsoft.com/office/drawing/2014/main" id="{38D6C283-6147-487B-A8FB-6CC39B2E2FCE}"/>
                </a:ext>
              </a:extLst>
            </p:cNvPr>
            <p:cNvGrpSpPr/>
            <p:nvPr/>
          </p:nvGrpSpPr>
          <p:grpSpPr>
            <a:xfrm>
              <a:off x="535084" y="1198922"/>
              <a:ext cx="530800" cy="833677"/>
              <a:chOff x="312630" y="4935647"/>
              <a:chExt cx="381000" cy="476250"/>
            </a:xfrm>
            <a:solidFill>
              <a:srgbClr val="00B0F0"/>
            </a:solidFill>
          </p:grpSpPr>
          <p:sp>
            <p:nvSpPr>
              <p:cNvPr id="86" name="Freeform: Shape 85">
                <a:extLst>
                  <a:ext uri="{FF2B5EF4-FFF2-40B4-BE49-F238E27FC236}">
                    <a16:creationId xmlns:a16="http://schemas.microsoft.com/office/drawing/2014/main" id="{BD70DE4F-2E0B-451D-ADC3-11FC2443EC8D}"/>
                  </a:ext>
                </a:extLst>
              </p:cNvPr>
              <p:cNvSpPr/>
              <p:nvPr/>
            </p:nvSpPr>
            <p:spPr>
              <a:xfrm>
                <a:off x="406317" y="5220964"/>
                <a:ext cx="121177" cy="45590"/>
              </a:xfrm>
              <a:custGeom>
                <a:avLst/>
                <a:gdLst>
                  <a:gd name="connsiteX0" fmla="*/ 88678 w 121177"/>
                  <a:gd name="connsiteY0" fmla="*/ 1338 h 45590"/>
                  <a:gd name="connsiteX1" fmla="*/ 64884 w 121177"/>
                  <a:gd name="connsiteY1" fmla="*/ 556 h 45590"/>
                  <a:gd name="connsiteX2" fmla="*/ 0 w 121177"/>
                  <a:gd name="connsiteY2" fmla="*/ 17482 h 45590"/>
                  <a:gd name="connsiteX3" fmla="*/ 59846 w 121177"/>
                  <a:gd name="connsiteY3" fmla="*/ 45591 h 45590"/>
                  <a:gd name="connsiteX4" fmla="*/ 61008 w 121177"/>
                  <a:gd name="connsiteY4" fmla="*/ 44114 h 45590"/>
                  <a:gd name="connsiteX5" fmla="*/ 121177 w 121177"/>
                  <a:gd name="connsiteY5" fmla="*/ 12091 h 45590"/>
                  <a:gd name="connsiteX6" fmla="*/ 88678 w 121177"/>
                  <a:gd name="connsiteY6" fmla="*/ 1338 h 45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177" h="45590">
                    <a:moveTo>
                      <a:pt x="88678" y="1338"/>
                    </a:moveTo>
                    <a:cubicBezTo>
                      <a:pt x="79743" y="1699"/>
                      <a:pt x="71599" y="1519"/>
                      <a:pt x="64884" y="556"/>
                    </a:cubicBezTo>
                    <a:cubicBezTo>
                      <a:pt x="43720" y="-2463"/>
                      <a:pt x="18993" y="7319"/>
                      <a:pt x="0" y="17482"/>
                    </a:cubicBezTo>
                    <a:cubicBezTo>
                      <a:pt x="14116" y="30227"/>
                      <a:pt x="33423" y="40638"/>
                      <a:pt x="59846" y="45591"/>
                    </a:cubicBezTo>
                    <a:cubicBezTo>
                      <a:pt x="60246" y="45095"/>
                      <a:pt x="60560" y="44619"/>
                      <a:pt x="61008" y="44114"/>
                    </a:cubicBezTo>
                    <a:cubicBezTo>
                      <a:pt x="70009" y="33761"/>
                      <a:pt x="87544" y="21969"/>
                      <a:pt x="121177" y="12091"/>
                    </a:cubicBezTo>
                    <a:cubicBezTo>
                      <a:pt x="110919" y="8034"/>
                      <a:pt x="99936" y="4462"/>
                      <a:pt x="88678" y="1338"/>
                    </a:cubicBezTo>
                    <a:close/>
                  </a:path>
                </a:pathLst>
              </a:custGeom>
              <a:grpFill/>
              <a:ln w="9525" cap="flat">
                <a:noFill/>
                <a:prstDash val="solid"/>
                <a:miter/>
              </a:ln>
            </p:spPr>
            <p:txBody>
              <a:bodyPr rtlCol="0" anchor="ctr"/>
              <a:lstStyle/>
              <a:p>
                <a:endParaRPr lang="en-ID"/>
              </a:p>
            </p:txBody>
          </p:sp>
          <p:sp>
            <p:nvSpPr>
              <p:cNvPr id="87" name="Freeform: Shape 86">
                <a:extLst>
                  <a:ext uri="{FF2B5EF4-FFF2-40B4-BE49-F238E27FC236}">
                    <a16:creationId xmlns:a16="http://schemas.microsoft.com/office/drawing/2014/main" id="{AFA8B49C-8C4D-4355-BA1F-29E7B6CA8005}"/>
                  </a:ext>
                </a:extLst>
              </p:cNvPr>
              <p:cNvSpPr/>
              <p:nvPr/>
            </p:nvSpPr>
            <p:spPr>
              <a:xfrm>
                <a:off x="380314" y="5202623"/>
                <a:ext cx="66017" cy="27470"/>
              </a:xfrm>
              <a:custGeom>
                <a:avLst/>
                <a:gdLst>
                  <a:gd name="connsiteX0" fmla="*/ 0 w 66017"/>
                  <a:gd name="connsiteY0" fmla="*/ 0 h 27470"/>
                  <a:gd name="connsiteX1" fmla="*/ 17716 w 66017"/>
                  <a:gd name="connsiteY1" fmla="*/ 27470 h 27470"/>
                  <a:gd name="connsiteX2" fmla="*/ 66018 w 66017"/>
                  <a:gd name="connsiteY2" fmla="*/ 8830 h 27470"/>
                  <a:gd name="connsiteX3" fmla="*/ 0 w 66017"/>
                  <a:gd name="connsiteY3" fmla="*/ 0 h 27470"/>
                </a:gdLst>
                <a:ahLst/>
                <a:cxnLst>
                  <a:cxn ang="0">
                    <a:pos x="connsiteX0" y="connsiteY0"/>
                  </a:cxn>
                  <a:cxn ang="0">
                    <a:pos x="connsiteX1" y="connsiteY1"/>
                  </a:cxn>
                  <a:cxn ang="0">
                    <a:pos x="connsiteX2" y="connsiteY2"/>
                  </a:cxn>
                  <a:cxn ang="0">
                    <a:pos x="connsiteX3" y="connsiteY3"/>
                  </a:cxn>
                </a:cxnLst>
                <a:rect l="l" t="t" r="r" b="b"/>
                <a:pathLst>
                  <a:path w="66017" h="27470">
                    <a:moveTo>
                      <a:pt x="0" y="0"/>
                    </a:moveTo>
                    <a:cubicBezTo>
                      <a:pt x="4267" y="9306"/>
                      <a:pt x="10001" y="18736"/>
                      <a:pt x="17716" y="27470"/>
                    </a:cubicBezTo>
                    <a:cubicBezTo>
                      <a:pt x="31471" y="19879"/>
                      <a:pt x="48635" y="12154"/>
                      <a:pt x="66018" y="8830"/>
                    </a:cubicBezTo>
                    <a:cubicBezTo>
                      <a:pt x="39424" y="4077"/>
                      <a:pt x="15240" y="1391"/>
                      <a:pt x="0" y="0"/>
                    </a:cubicBezTo>
                    <a:close/>
                  </a:path>
                </a:pathLst>
              </a:custGeom>
              <a:grpFill/>
              <a:ln w="9525" cap="flat">
                <a:noFill/>
                <a:prstDash val="solid"/>
                <a:miter/>
              </a:ln>
            </p:spPr>
            <p:txBody>
              <a:bodyPr rtlCol="0" anchor="ctr"/>
              <a:lstStyle/>
              <a:p>
                <a:endParaRPr lang="en-ID"/>
              </a:p>
            </p:txBody>
          </p:sp>
          <p:sp>
            <p:nvSpPr>
              <p:cNvPr id="88" name="Freeform: Shape 87">
                <a:extLst>
                  <a:ext uri="{FF2B5EF4-FFF2-40B4-BE49-F238E27FC236}">
                    <a16:creationId xmlns:a16="http://schemas.microsoft.com/office/drawing/2014/main" id="{04296532-C068-444A-8EE4-4300AF3C1DCC}"/>
                  </a:ext>
                </a:extLst>
              </p:cNvPr>
              <p:cNvSpPr/>
              <p:nvPr/>
            </p:nvSpPr>
            <p:spPr>
              <a:xfrm>
                <a:off x="523637" y="5192402"/>
                <a:ext cx="104365" cy="36033"/>
              </a:xfrm>
              <a:custGeom>
                <a:avLst/>
                <a:gdLst>
                  <a:gd name="connsiteX0" fmla="*/ 21450 w 104365"/>
                  <a:gd name="connsiteY0" fmla="*/ 36033 h 36033"/>
                  <a:gd name="connsiteX1" fmla="*/ 92288 w 104365"/>
                  <a:gd name="connsiteY1" fmla="*/ 24717 h 36033"/>
                  <a:gd name="connsiteX2" fmla="*/ 104365 w 104365"/>
                  <a:gd name="connsiteY2" fmla="*/ 0 h 36033"/>
                  <a:gd name="connsiteX3" fmla="*/ 0 w 104365"/>
                  <a:gd name="connsiteY3" fmla="*/ 27194 h 36033"/>
                  <a:gd name="connsiteX4" fmla="*/ 21450 w 104365"/>
                  <a:gd name="connsiteY4" fmla="*/ 36033 h 36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65" h="36033">
                    <a:moveTo>
                      <a:pt x="21450" y="36033"/>
                    </a:moveTo>
                    <a:cubicBezTo>
                      <a:pt x="40596" y="31537"/>
                      <a:pt x="63903" y="27632"/>
                      <a:pt x="92288" y="24717"/>
                    </a:cubicBezTo>
                    <a:cubicBezTo>
                      <a:pt x="97574" y="16516"/>
                      <a:pt x="101479" y="8096"/>
                      <a:pt x="104365" y="0"/>
                    </a:cubicBezTo>
                    <a:cubicBezTo>
                      <a:pt x="72542" y="12373"/>
                      <a:pt x="33518" y="22469"/>
                      <a:pt x="0" y="27194"/>
                    </a:cubicBezTo>
                    <a:cubicBezTo>
                      <a:pt x="7477" y="29889"/>
                      <a:pt x="14669" y="32833"/>
                      <a:pt x="21450" y="36033"/>
                    </a:cubicBezTo>
                    <a:close/>
                  </a:path>
                </a:pathLst>
              </a:custGeom>
              <a:grpFill/>
              <a:ln w="9525" cap="flat">
                <a:noFill/>
                <a:prstDash val="solid"/>
                <a:miter/>
              </a:ln>
            </p:spPr>
            <p:txBody>
              <a:bodyPr rtlCol="0" anchor="ctr"/>
              <a:lstStyle/>
              <a:p>
                <a:endParaRPr lang="en-ID"/>
              </a:p>
            </p:txBody>
          </p:sp>
          <p:sp>
            <p:nvSpPr>
              <p:cNvPr id="89" name="Freeform: Shape 88">
                <a:extLst>
                  <a:ext uri="{FF2B5EF4-FFF2-40B4-BE49-F238E27FC236}">
                    <a16:creationId xmlns:a16="http://schemas.microsoft.com/office/drawing/2014/main" id="{6F7796E5-C3AB-468E-9B43-A93D5E00580B}"/>
                  </a:ext>
                </a:extLst>
              </p:cNvPr>
              <p:cNvSpPr/>
              <p:nvPr/>
            </p:nvSpPr>
            <p:spPr>
              <a:xfrm>
                <a:off x="479688" y="5240256"/>
                <a:ext cx="95640" cy="29422"/>
              </a:xfrm>
              <a:custGeom>
                <a:avLst/>
                <a:gdLst>
                  <a:gd name="connsiteX0" fmla="*/ 0 w 95640"/>
                  <a:gd name="connsiteY0" fmla="*/ 28223 h 29422"/>
                  <a:gd name="connsiteX1" fmla="*/ 22403 w 95640"/>
                  <a:gd name="connsiteY1" fmla="*/ 29423 h 29422"/>
                  <a:gd name="connsiteX2" fmla="*/ 95641 w 95640"/>
                  <a:gd name="connsiteY2" fmla="*/ 13735 h 29422"/>
                  <a:gd name="connsiteX3" fmla="*/ 64208 w 95640"/>
                  <a:gd name="connsiteY3" fmla="*/ 0 h 29422"/>
                  <a:gd name="connsiteX4" fmla="*/ 0 w 95640"/>
                  <a:gd name="connsiteY4" fmla="*/ 28223 h 29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640" h="29422">
                    <a:moveTo>
                      <a:pt x="0" y="28223"/>
                    </a:moveTo>
                    <a:cubicBezTo>
                      <a:pt x="7029" y="28985"/>
                      <a:pt x="14459" y="29423"/>
                      <a:pt x="22403" y="29423"/>
                    </a:cubicBezTo>
                    <a:cubicBezTo>
                      <a:pt x="53464" y="29423"/>
                      <a:pt x="77295" y="23270"/>
                      <a:pt x="95641" y="13735"/>
                    </a:cubicBezTo>
                    <a:cubicBezTo>
                      <a:pt x="86325" y="10192"/>
                      <a:pt x="75971" y="5705"/>
                      <a:pt x="64208" y="0"/>
                    </a:cubicBezTo>
                    <a:cubicBezTo>
                      <a:pt x="27851" y="8953"/>
                      <a:pt x="9363" y="19736"/>
                      <a:pt x="0" y="28223"/>
                    </a:cubicBezTo>
                    <a:close/>
                  </a:path>
                </a:pathLst>
              </a:custGeom>
              <a:grpFill/>
              <a:ln w="9525" cap="flat">
                <a:noFill/>
                <a:prstDash val="solid"/>
                <a:miter/>
              </a:ln>
            </p:spPr>
            <p:txBody>
              <a:bodyPr rtlCol="0" anchor="ctr"/>
              <a:lstStyle/>
              <a:p>
                <a:endParaRPr lang="en-ID"/>
              </a:p>
            </p:txBody>
          </p:sp>
          <p:sp>
            <p:nvSpPr>
              <p:cNvPr id="90" name="Freeform: Shape 89">
                <a:extLst>
                  <a:ext uri="{FF2B5EF4-FFF2-40B4-BE49-F238E27FC236}">
                    <a16:creationId xmlns:a16="http://schemas.microsoft.com/office/drawing/2014/main" id="{D95B8382-D236-4FAE-99F9-4541ECC04621}"/>
                  </a:ext>
                </a:extLst>
              </p:cNvPr>
              <p:cNvSpPr/>
              <p:nvPr/>
            </p:nvSpPr>
            <p:spPr>
              <a:xfrm>
                <a:off x="561908" y="5229388"/>
                <a:ext cx="44853" cy="17135"/>
              </a:xfrm>
              <a:custGeom>
                <a:avLst/>
                <a:gdLst>
                  <a:gd name="connsiteX0" fmla="*/ 25784 w 44853"/>
                  <a:gd name="connsiteY0" fmla="*/ 17135 h 17135"/>
                  <a:gd name="connsiteX1" fmla="*/ 44853 w 44853"/>
                  <a:gd name="connsiteY1" fmla="*/ 0 h 17135"/>
                  <a:gd name="connsiteX2" fmla="*/ 0 w 44853"/>
                  <a:gd name="connsiteY2" fmla="*/ 6887 h 17135"/>
                  <a:gd name="connsiteX3" fmla="*/ 25784 w 44853"/>
                  <a:gd name="connsiteY3" fmla="*/ 17135 h 17135"/>
                </a:gdLst>
                <a:ahLst/>
                <a:cxnLst>
                  <a:cxn ang="0">
                    <a:pos x="connsiteX0" y="connsiteY0"/>
                  </a:cxn>
                  <a:cxn ang="0">
                    <a:pos x="connsiteX1" y="connsiteY1"/>
                  </a:cxn>
                  <a:cxn ang="0">
                    <a:pos x="connsiteX2" y="connsiteY2"/>
                  </a:cxn>
                  <a:cxn ang="0">
                    <a:pos x="connsiteX3" y="connsiteY3"/>
                  </a:cxn>
                </a:cxnLst>
                <a:rect l="l" t="t" r="r" b="b"/>
                <a:pathLst>
                  <a:path w="44853" h="17135">
                    <a:moveTo>
                      <a:pt x="25784" y="17135"/>
                    </a:moveTo>
                    <a:cubicBezTo>
                      <a:pt x="33214" y="11935"/>
                      <a:pt x="39529" y="6144"/>
                      <a:pt x="44853" y="0"/>
                    </a:cubicBezTo>
                    <a:cubicBezTo>
                      <a:pt x="27880" y="1981"/>
                      <a:pt x="13021" y="4315"/>
                      <a:pt x="0" y="6887"/>
                    </a:cubicBezTo>
                    <a:cubicBezTo>
                      <a:pt x="9544" y="11144"/>
                      <a:pt x="18040" y="14478"/>
                      <a:pt x="25784" y="17135"/>
                    </a:cubicBezTo>
                    <a:close/>
                  </a:path>
                </a:pathLst>
              </a:custGeom>
              <a:grpFill/>
              <a:ln w="9525" cap="flat">
                <a:noFill/>
                <a:prstDash val="solid"/>
                <a:miter/>
              </a:ln>
            </p:spPr>
            <p:txBody>
              <a:bodyPr rtlCol="0" anchor="ctr"/>
              <a:lstStyle/>
              <a:p>
                <a:endParaRPr lang="en-ID"/>
              </a:p>
            </p:txBody>
          </p:sp>
          <p:sp>
            <p:nvSpPr>
              <p:cNvPr id="91" name="Freeform: Shape 90">
                <a:extLst>
                  <a:ext uri="{FF2B5EF4-FFF2-40B4-BE49-F238E27FC236}">
                    <a16:creationId xmlns:a16="http://schemas.microsoft.com/office/drawing/2014/main" id="{7AC7BC8E-E74A-488A-9C3D-CBBF1976E78E}"/>
                  </a:ext>
                </a:extLst>
              </p:cNvPr>
              <p:cNvSpPr/>
              <p:nvPr/>
            </p:nvSpPr>
            <p:spPr>
              <a:xfrm>
                <a:off x="344174" y="5094376"/>
                <a:ext cx="317918" cy="116657"/>
              </a:xfrm>
              <a:custGeom>
                <a:avLst/>
                <a:gdLst>
                  <a:gd name="connsiteX0" fmla="*/ 317556 w 317918"/>
                  <a:gd name="connsiteY0" fmla="*/ 54240 h 116657"/>
                  <a:gd name="connsiteX1" fmla="*/ 291562 w 317918"/>
                  <a:gd name="connsiteY1" fmla="*/ 31999 h 116657"/>
                  <a:gd name="connsiteX2" fmla="*/ 274808 w 317918"/>
                  <a:gd name="connsiteY2" fmla="*/ 19054 h 116657"/>
                  <a:gd name="connsiteX3" fmla="*/ 292296 w 317918"/>
                  <a:gd name="connsiteY3" fmla="*/ 9406 h 116657"/>
                  <a:gd name="connsiteX4" fmla="*/ 291981 w 317918"/>
                  <a:gd name="connsiteY4" fmla="*/ 1490 h 116657"/>
                  <a:gd name="connsiteX5" fmla="*/ 284066 w 317918"/>
                  <a:gd name="connsiteY5" fmla="*/ 1805 h 116657"/>
                  <a:gd name="connsiteX6" fmla="*/ 255358 w 317918"/>
                  <a:gd name="connsiteY6" fmla="*/ 11463 h 116657"/>
                  <a:gd name="connsiteX7" fmla="*/ 246109 w 317918"/>
                  <a:gd name="connsiteY7" fmla="*/ 8939 h 116657"/>
                  <a:gd name="connsiteX8" fmla="*/ 244509 w 317918"/>
                  <a:gd name="connsiteY8" fmla="*/ 27732 h 116657"/>
                  <a:gd name="connsiteX9" fmla="*/ 277284 w 317918"/>
                  <a:gd name="connsiteY9" fmla="*/ 44477 h 116657"/>
                  <a:gd name="connsiteX10" fmla="*/ 194379 w 317918"/>
                  <a:gd name="connsiteY10" fmla="*/ 69280 h 116657"/>
                  <a:gd name="connsiteX11" fmla="*/ 228507 w 317918"/>
                  <a:gd name="connsiteY11" fmla="*/ 81824 h 116657"/>
                  <a:gd name="connsiteX12" fmla="*/ 234108 w 317918"/>
                  <a:gd name="connsiteY12" fmla="*/ 87425 h 116657"/>
                  <a:gd name="connsiteX13" fmla="*/ 228507 w 317918"/>
                  <a:gd name="connsiteY13" fmla="*/ 93026 h 116657"/>
                  <a:gd name="connsiteX14" fmla="*/ 175777 w 317918"/>
                  <a:gd name="connsiteY14" fmla="*/ 70366 h 116657"/>
                  <a:gd name="connsiteX15" fmla="*/ 157917 w 317918"/>
                  <a:gd name="connsiteY15" fmla="*/ 70737 h 116657"/>
                  <a:gd name="connsiteX16" fmla="*/ 151221 w 317918"/>
                  <a:gd name="connsiteY16" fmla="*/ 70632 h 116657"/>
                  <a:gd name="connsiteX17" fmla="*/ 171138 w 317918"/>
                  <a:gd name="connsiteY17" fmla="*/ 96036 h 116657"/>
                  <a:gd name="connsiteX18" fmla="*/ 174643 w 317918"/>
                  <a:gd name="connsiteY18" fmla="*/ 103141 h 116657"/>
                  <a:gd name="connsiteX19" fmla="*/ 169328 w 317918"/>
                  <a:gd name="connsiteY19" fmla="*/ 106951 h 116657"/>
                  <a:gd name="connsiteX20" fmla="*/ 167537 w 317918"/>
                  <a:gd name="connsiteY20" fmla="*/ 106656 h 116657"/>
                  <a:gd name="connsiteX21" fmla="*/ 138743 w 317918"/>
                  <a:gd name="connsiteY21" fmla="*/ 70308 h 116657"/>
                  <a:gd name="connsiteX22" fmla="*/ 38550 w 317918"/>
                  <a:gd name="connsiteY22" fmla="*/ 44477 h 116657"/>
                  <a:gd name="connsiteX23" fmla="*/ 73326 w 317918"/>
                  <a:gd name="connsiteY23" fmla="*/ 27217 h 116657"/>
                  <a:gd name="connsiteX24" fmla="*/ 71773 w 317918"/>
                  <a:gd name="connsiteY24" fmla="*/ 8425 h 116657"/>
                  <a:gd name="connsiteX25" fmla="*/ 60905 w 317918"/>
                  <a:gd name="connsiteY25" fmla="*/ 11330 h 116657"/>
                  <a:gd name="connsiteX26" fmla="*/ 33654 w 317918"/>
                  <a:gd name="connsiteY26" fmla="*/ 62 h 116657"/>
                  <a:gd name="connsiteX27" fmla="*/ 27301 w 317918"/>
                  <a:gd name="connsiteY27" fmla="*/ 4796 h 116657"/>
                  <a:gd name="connsiteX28" fmla="*/ 32035 w 317918"/>
                  <a:gd name="connsiteY28" fmla="*/ 11158 h 116657"/>
                  <a:gd name="connsiteX29" fmla="*/ 46389 w 317918"/>
                  <a:gd name="connsiteY29" fmla="*/ 16540 h 116657"/>
                  <a:gd name="connsiteX30" fmla="*/ 31844 w 317918"/>
                  <a:gd name="connsiteY30" fmla="*/ 24636 h 116657"/>
                  <a:gd name="connsiteX31" fmla="*/ 11442 w 317918"/>
                  <a:gd name="connsiteY31" fmla="*/ 19140 h 116657"/>
                  <a:gd name="connsiteX32" fmla="*/ 3564 w 317918"/>
                  <a:gd name="connsiteY32" fmla="*/ 20017 h 116657"/>
                  <a:gd name="connsiteX33" fmla="*/ 4441 w 317918"/>
                  <a:gd name="connsiteY33" fmla="*/ 27894 h 116657"/>
                  <a:gd name="connsiteX34" fmla="*/ 22624 w 317918"/>
                  <a:gd name="connsiteY34" fmla="*/ 34523 h 116657"/>
                  <a:gd name="connsiteX35" fmla="*/ 19881 w 317918"/>
                  <a:gd name="connsiteY35" fmla="*/ 44477 h 116657"/>
                  <a:gd name="connsiteX36" fmla="*/ 23996 w 317918"/>
                  <a:gd name="connsiteY36" fmla="*/ 56564 h 116657"/>
                  <a:gd name="connsiteX37" fmla="*/ 24043 w 317918"/>
                  <a:gd name="connsiteY37" fmla="*/ 57697 h 116657"/>
                  <a:gd name="connsiteX38" fmla="*/ 726 w 317918"/>
                  <a:gd name="connsiteY38" fmla="*/ 72137 h 116657"/>
                  <a:gd name="connsiteX39" fmla="*/ 2860 w 317918"/>
                  <a:gd name="connsiteY39" fmla="*/ 79767 h 116657"/>
                  <a:gd name="connsiteX40" fmla="*/ 5603 w 317918"/>
                  <a:gd name="connsiteY40" fmla="*/ 80491 h 116657"/>
                  <a:gd name="connsiteX41" fmla="*/ 10499 w 317918"/>
                  <a:gd name="connsiteY41" fmla="*/ 77633 h 116657"/>
                  <a:gd name="connsiteX42" fmla="*/ 25062 w 317918"/>
                  <a:gd name="connsiteY42" fmla="*/ 68965 h 116657"/>
                  <a:gd name="connsiteX43" fmla="*/ 31482 w 317918"/>
                  <a:gd name="connsiteY43" fmla="*/ 96550 h 116657"/>
                  <a:gd name="connsiteX44" fmla="*/ 152316 w 317918"/>
                  <a:gd name="connsiteY44" fmla="*/ 116657 h 116657"/>
                  <a:gd name="connsiteX45" fmla="*/ 287933 w 317918"/>
                  <a:gd name="connsiteY45" fmla="*/ 84301 h 116657"/>
                  <a:gd name="connsiteX46" fmla="*/ 291858 w 317918"/>
                  <a:gd name="connsiteY46" fmla="*/ 56554 h 116657"/>
                  <a:gd name="connsiteX47" fmla="*/ 295858 w 317918"/>
                  <a:gd name="connsiteY47" fmla="*/ 45810 h 116657"/>
                  <a:gd name="connsiteX48" fmla="*/ 307079 w 317918"/>
                  <a:gd name="connsiteY48" fmla="*/ 58174 h 116657"/>
                  <a:gd name="connsiteX49" fmla="*/ 312327 w 317918"/>
                  <a:gd name="connsiteY49" fmla="*/ 61812 h 116657"/>
                  <a:gd name="connsiteX50" fmla="*/ 314289 w 317918"/>
                  <a:gd name="connsiteY50" fmla="*/ 61460 h 116657"/>
                  <a:gd name="connsiteX51" fmla="*/ 317556 w 317918"/>
                  <a:gd name="connsiteY51" fmla="*/ 54240 h 11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17918" h="116657">
                    <a:moveTo>
                      <a:pt x="317556" y="54240"/>
                    </a:moveTo>
                    <a:cubicBezTo>
                      <a:pt x="312279" y="40171"/>
                      <a:pt x="299954" y="34380"/>
                      <a:pt x="291562" y="31999"/>
                    </a:cubicBezTo>
                    <a:cubicBezTo>
                      <a:pt x="287933" y="27103"/>
                      <a:pt x="282190" y="22798"/>
                      <a:pt x="274808" y="19054"/>
                    </a:cubicBezTo>
                    <a:cubicBezTo>
                      <a:pt x="281409" y="17045"/>
                      <a:pt x="288057" y="14006"/>
                      <a:pt x="292296" y="9406"/>
                    </a:cubicBezTo>
                    <a:cubicBezTo>
                      <a:pt x="294401" y="7139"/>
                      <a:pt x="294258" y="3586"/>
                      <a:pt x="291981" y="1490"/>
                    </a:cubicBezTo>
                    <a:cubicBezTo>
                      <a:pt x="289724" y="-615"/>
                      <a:pt x="286171" y="-472"/>
                      <a:pt x="284066" y="1805"/>
                    </a:cubicBezTo>
                    <a:cubicBezTo>
                      <a:pt x="278885" y="7424"/>
                      <a:pt x="264702" y="10530"/>
                      <a:pt x="255358" y="11463"/>
                    </a:cubicBezTo>
                    <a:cubicBezTo>
                      <a:pt x="252396" y="10568"/>
                      <a:pt x="249281" y="9739"/>
                      <a:pt x="246109" y="8939"/>
                    </a:cubicBezTo>
                    <a:cubicBezTo>
                      <a:pt x="246023" y="15473"/>
                      <a:pt x="245433" y="21702"/>
                      <a:pt x="244509" y="27732"/>
                    </a:cubicBezTo>
                    <a:cubicBezTo>
                      <a:pt x="266178" y="33456"/>
                      <a:pt x="277284" y="40390"/>
                      <a:pt x="277284" y="44477"/>
                    </a:cubicBezTo>
                    <a:cubicBezTo>
                      <a:pt x="277284" y="51011"/>
                      <a:pt x="249109" y="64794"/>
                      <a:pt x="194379" y="69280"/>
                    </a:cubicBezTo>
                    <a:cubicBezTo>
                      <a:pt x="204628" y="75490"/>
                      <a:pt x="217706" y="81824"/>
                      <a:pt x="228507" y="81824"/>
                    </a:cubicBezTo>
                    <a:cubicBezTo>
                      <a:pt x="231603" y="81824"/>
                      <a:pt x="234108" y="84339"/>
                      <a:pt x="234108" y="87425"/>
                    </a:cubicBezTo>
                    <a:cubicBezTo>
                      <a:pt x="234108" y="90511"/>
                      <a:pt x="231603" y="93026"/>
                      <a:pt x="228507" y="93026"/>
                    </a:cubicBezTo>
                    <a:cubicBezTo>
                      <a:pt x="209324" y="93026"/>
                      <a:pt x="186216" y="77957"/>
                      <a:pt x="175777" y="70366"/>
                    </a:cubicBezTo>
                    <a:cubicBezTo>
                      <a:pt x="170033" y="70585"/>
                      <a:pt x="164137" y="70737"/>
                      <a:pt x="157917" y="70737"/>
                    </a:cubicBezTo>
                    <a:cubicBezTo>
                      <a:pt x="155612" y="70737"/>
                      <a:pt x="153459" y="70670"/>
                      <a:pt x="151221" y="70632"/>
                    </a:cubicBezTo>
                    <a:cubicBezTo>
                      <a:pt x="156584" y="81710"/>
                      <a:pt x="164251" y="93702"/>
                      <a:pt x="171138" y="96036"/>
                    </a:cubicBezTo>
                    <a:cubicBezTo>
                      <a:pt x="174072" y="97026"/>
                      <a:pt x="175643" y="100207"/>
                      <a:pt x="174643" y="103141"/>
                    </a:cubicBezTo>
                    <a:cubicBezTo>
                      <a:pt x="173852" y="105484"/>
                      <a:pt x="171671" y="106951"/>
                      <a:pt x="169328" y="106951"/>
                    </a:cubicBezTo>
                    <a:cubicBezTo>
                      <a:pt x="168728" y="106951"/>
                      <a:pt x="168128" y="106856"/>
                      <a:pt x="167537" y="106656"/>
                    </a:cubicBezTo>
                    <a:cubicBezTo>
                      <a:pt x="154164" y="102122"/>
                      <a:pt x="143544" y="81329"/>
                      <a:pt x="138743" y="70308"/>
                    </a:cubicBezTo>
                    <a:cubicBezTo>
                      <a:pt x="72659" y="67632"/>
                      <a:pt x="38550" y="51659"/>
                      <a:pt x="38550" y="44477"/>
                    </a:cubicBezTo>
                    <a:cubicBezTo>
                      <a:pt x="38550" y="40267"/>
                      <a:pt x="50342" y="33028"/>
                      <a:pt x="73326" y="27217"/>
                    </a:cubicBezTo>
                    <a:cubicBezTo>
                      <a:pt x="72421" y="21179"/>
                      <a:pt x="71830" y="14959"/>
                      <a:pt x="71773" y="8425"/>
                    </a:cubicBezTo>
                    <a:cubicBezTo>
                      <a:pt x="68011" y="9320"/>
                      <a:pt x="64372" y="10282"/>
                      <a:pt x="60905" y="11330"/>
                    </a:cubicBezTo>
                    <a:cubicBezTo>
                      <a:pt x="55657" y="8482"/>
                      <a:pt x="41779" y="1252"/>
                      <a:pt x="33654" y="62"/>
                    </a:cubicBezTo>
                    <a:cubicBezTo>
                      <a:pt x="30596" y="-367"/>
                      <a:pt x="27748" y="1729"/>
                      <a:pt x="27301" y="4796"/>
                    </a:cubicBezTo>
                    <a:cubicBezTo>
                      <a:pt x="26853" y="7863"/>
                      <a:pt x="28968" y="10701"/>
                      <a:pt x="32035" y="11158"/>
                    </a:cubicBezTo>
                    <a:cubicBezTo>
                      <a:pt x="35292" y="11634"/>
                      <a:pt x="40912" y="13949"/>
                      <a:pt x="46389" y="16540"/>
                    </a:cubicBezTo>
                    <a:cubicBezTo>
                      <a:pt x="40750" y="18969"/>
                      <a:pt x="35854" y="21664"/>
                      <a:pt x="31844" y="24636"/>
                    </a:cubicBezTo>
                    <a:cubicBezTo>
                      <a:pt x="23310" y="23484"/>
                      <a:pt x="14499" y="21579"/>
                      <a:pt x="11442" y="19140"/>
                    </a:cubicBezTo>
                    <a:cubicBezTo>
                      <a:pt x="9032" y="17207"/>
                      <a:pt x="5498" y="17607"/>
                      <a:pt x="3564" y="20017"/>
                    </a:cubicBezTo>
                    <a:cubicBezTo>
                      <a:pt x="1631" y="22436"/>
                      <a:pt x="2021" y="25960"/>
                      <a:pt x="4441" y="27894"/>
                    </a:cubicBezTo>
                    <a:cubicBezTo>
                      <a:pt x="8422" y="31075"/>
                      <a:pt x="15566" y="33171"/>
                      <a:pt x="22624" y="34523"/>
                    </a:cubicBezTo>
                    <a:cubicBezTo>
                      <a:pt x="20862" y="37628"/>
                      <a:pt x="19881" y="40943"/>
                      <a:pt x="19881" y="44477"/>
                    </a:cubicBezTo>
                    <a:cubicBezTo>
                      <a:pt x="19881" y="48839"/>
                      <a:pt x="21348" y="52859"/>
                      <a:pt x="23996" y="56564"/>
                    </a:cubicBezTo>
                    <a:cubicBezTo>
                      <a:pt x="24005" y="56907"/>
                      <a:pt x="24034" y="57326"/>
                      <a:pt x="24043" y="57697"/>
                    </a:cubicBezTo>
                    <a:cubicBezTo>
                      <a:pt x="7060" y="61507"/>
                      <a:pt x="1078" y="71499"/>
                      <a:pt x="726" y="72137"/>
                    </a:cubicBezTo>
                    <a:cubicBezTo>
                      <a:pt x="-798" y="74833"/>
                      <a:pt x="155" y="78252"/>
                      <a:pt x="2860" y="79767"/>
                    </a:cubicBezTo>
                    <a:cubicBezTo>
                      <a:pt x="3736" y="80253"/>
                      <a:pt x="4669" y="80491"/>
                      <a:pt x="5603" y="80491"/>
                    </a:cubicBezTo>
                    <a:cubicBezTo>
                      <a:pt x="7565" y="80491"/>
                      <a:pt x="9460" y="79462"/>
                      <a:pt x="10499" y="77633"/>
                    </a:cubicBezTo>
                    <a:cubicBezTo>
                      <a:pt x="10556" y="77538"/>
                      <a:pt x="14271" y="71794"/>
                      <a:pt x="25062" y="68965"/>
                    </a:cubicBezTo>
                    <a:cubicBezTo>
                      <a:pt x="26082" y="76757"/>
                      <a:pt x="27987" y="86358"/>
                      <a:pt x="31482" y="96550"/>
                    </a:cubicBezTo>
                    <a:cubicBezTo>
                      <a:pt x="53695" y="98341"/>
                      <a:pt x="104710" y="103598"/>
                      <a:pt x="152316" y="116657"/>
                    </a:cubicBezTo>
                    <a:cubicBezTo>
                      <a:pt x="190893" y="114762"/>
                      <a:pt x="247538" y="101189"/>
                      <a:pt x="287933" y="84301"/>
                    </a:cubicBezTo>
                    <a:cubicBezTo>
                      <a:pt x="290743" y="72680"/>
                      <a:pt x="291620" y="62689"/>
                      <a:pt x="291858" y="56554"/>
                    </a:cubicBezTo>
                    <a:cubicBezTo>
                      <a:pt x="294229" y="53240"/>
                      <a:pt x="295591" y="49649"/>
                      <a:pt x="295858" y="45810"/>
                    </a:cubicBezTo>
                    <a:cubicBezTo>
                      <a:pt x="300364" y="48268"/>
                      <a:pt x="304802" y="52125"/>
                      <a:pt x="307079" y="58174"/>
                    </a:cubicBezTo>
                    <a:cubicBezTo>
                      <a:pt x="307917" y="60422"/>
                      <a:pt x="310060" y="61812"/>
                      <a:pt x="312327" y="61812"/>
                    </a:cubicBezTo>
                    <a:cubicBezTo>
                      <a:pt x="312975" y="61812"/>
                      <a:pt x="313651" y="61698"/>
                      <a:pt x="314289" y="61460"/>
                    </a:cubicBezTo>
                    <a:cubicBezTo>
                      <a:pt x="317175" y="60364"/>
                      <a:pt x="318651" y="57135"/>
                      <a:pt x="317556" y="54240"/>
                    </a:cubicBezTo>
                    <a:close/>
                  </a:path>
                </a:pathLst>
              </a:custGeom>
              <a:grpFill/>
              <a:ln w="9525" cap="flat">
                <a:noFill/>
                <a:prstDash val="solid"/>
                <a:miter/>
              </a:ln>
            </p:spPr>
            <p:txBody>
              <a:bodyPr rtlCol="0" anchor="ctr"/>
              <a:lstStyle/>
              <a:p>
                <a:endParaRPr lang="en-ID"/>
              </a:p>
            </p:txBody>
          </p:sp>
          <p:sp>
            <p:nvSpPr>
              <p:cNvPr id="92" name="Freeform: Shape 91">
                <a:extLst>
                  <a:ext uri="{FF2B5EF4-FFF2-40B4-BE49-F238E27FC236}">
                    <a16:creationId xmlns:a16="http://schemas.microsoft.com/office/drawing/2014/main" id="{5684F593-E0BA-4013-A7C6-5F2F13195049}"/>
                  </a:ext>
                </a:extLst>
              </p:cNvPr>
              <p:cNvSpPr/>
              <p:nvPr/>
            </p:nvSpPr>
            <p:spPr>
              <a:xfrm>
                <a:off x="427720" y="4982605"/>
                <a:ext cx="150818" cy="169868"/>
              </a:xfrm>
              <a:custGeom>
                <a:avLst/>
                <a:gdLst>
                  <a:gd name="connsiteX0" fmla="*/ 74371 w 150818"/>
                  <a:gd name="connsiteY0" fmla="*/ 169869 h 169868"/>
                  <a:gd name="connsiteX1" fmla="*/ 141284 w 150818"/>
                  <a:gd name="connsiteY1" fmla="*/ 164592 h 169868"/>
                  <a:gd name="connsiteX2" fmla="*/ 150819 w 150818"/>
                  <a:gd name="connsiteY2" fmla="*/ 118910 h 169868"/>
                  <a:gd name="connsiteX3" fmla="*/ 75409 w 150818"/>
                  <a:gd name="connsiteY3" fmla="*/ 0 h 169868"/>
                  <a:gd name="connsiteX4" fmla="*/ 0 w 150818"/>
                  <a:gd name="connsiteY4" fmla="*/ 118910 h 169868"/>
                  <a:gd name="connsiteX5" fmla="*/ 9754 w 150818"/>
                  <a:gd name="connsiteY5" fmla="*/ 165002 h 169868"/>
                  <a:gd name="connsiteX6" fmla="*/ 74371 w 150818"/>
                  <a:gd name="connsiteY6" fmla="*/ 169869 h 169868"/>
                  <a:gd name="connsiteX7" fmla="*/ 53007 w 150818"/>
                  <a:gd name="connsiteY7" fmla="*/ 68971 h 169868"/>
                  <a:gd name="connsiteX8" fmla="*/ 70075 w 150818"/>
                  <a:gd name="connsiteY8" fmla="*/ 62903 h 169868"/>
                  <a:gd name="connsiteX9" fmla="*/ 70075 w 150818"/>
                  <a:gd name="connsiteY9" fmla="*/ 53092 h 169868"/>
                  <a:gd name="connsiteX10" fmla="*/ 80410 w 150818"/>
                  <a:gd name="connsiteY10" fmla="*/ 53092 h 169868"/>
                  <a:gd name="connsiteX11" fmla="*/ 80410 w 150818"/>
                  <a:gd name="connsiteY11" fmla="*/ 62903 h 169868"/>
                  <a:gd name="connsiteX12" fmla="*/ 95955 w 150818"/>
                  <a:gd name="connsiteY12" fmla="*/ 68894 h 169868"/>
                  <a:gd name="connsiteX13" fmla="*/ 101117 w 150818"/>
                  <a:gd name="connsiteY13" fmla="*/ 82286 h 169868"/>
                  <a:gd name="connsiteX14" fmla="*/ 100898 w 150818"/>
                  <a:gd name="connsiteY14" fmla="*/ 85916 h 169868"/>
                  <a:gd name="connsiteX15" fmla="*/ 78467 w 150818"/>
                  <a:gd name="connsiteY15" fmla="*/ 85916 h 169868"/>
                  <a:gd name="connsiteX16" fmla="*/ 78467 w 150818"/>
                  <a:gd name="connsiteY16" fmla="*/ 82715 h 169868"/>
                  <a:gd name="connsiteX17" fmla="*/ 77686 w 150818"/>
                  <a:gd name="connsiteY17" fmla="*/ 76038 h 169868"/>
                  <a:gd name="connsiteX18" fmla="*/ 74352 w 150818"/>
                  <a:gd name="connsiteY18" fmla="*/ 74457 h 169868"/>
                  <a:gd name="connsiteX19" fmla="*/ 71266 w 150818"/>
                  <a:gd name="connsiteY19" fmla="*/ 75819 h 169868"/>
                  <a:gd name="connsiteX20" fmla="*/ 70247 w 150818"/>
                  <a:gd name="connsiteY20" fmla="*/ 79905 h 169868"/>
                  <a:gd name="connsiteX21" fmla="*/ 72361 w 150818"/>
                  <a:gd name="connsiteY21" fmla="*/ 86258 h 169868"/>
                  <a:gd name="connsiteX22" fmla="*/ 84468 w 150818"/>
                  <a:gd name="connsiteY22" fmla="*/ 93326 h 169868"/>
                  <a:gd name="connsiteX23" fmla="*/ 96126 w 150818"/>
                  <a:gd name="connsiteY23" fmla="*/ 100127 h 169868"/>
                  <a:gd name="connsiteX24" fmla="*/ 101375 w 150818"/>
                  <a:gd name="connsiteY24" fmla="*/ 106813 h 169868"/>
                  <a:gd name="connsiteX25" fmla="*/ 103518 w 150818"/>
                  <a:gd name="connsiteY25" fmla="*/ 117586 h 169868"/>
                  <a:gd name="connsiteX26" fmla="*/ 97746 w 150818"/>
                  <a:gd name="connsiteY26" fmla="*/ 133769 h 169868"/>
                  <a:gd name="connsiteX27" fmla="*/ 80429 w 150818"/>
                  <a:gd name="connsiteY27" fmla="*/ 141027 h 169868"/>
                  <a:gd name="connsiteX28" fmla="*/ 80429 w 150818"/>
                  <a:gd name="connsiteY28" fmla="*/ 151390 h 169868"/>
                  <a:gd name="connsiteX29" fmla="*/ 70075 w 150818"/>
                  <a:gd name="connsiteY29" fmla="*/ 151390 h 169868"/>
                  <a:gd name="connsiteX30" fmla="*/ 70075 w 150818"/>
                  <a:gd name="connsiteY30" fmla="*/ 140789 h 169868"/>
                  <a:gd name="connsiteX31" fmla="*/ 54369 w 150818"/>
                  <a:gd name="connsiteY31" fmla="*/ 134845 h 169868"/>
                  <a:gd name="connsiteX32" fmla="*/ 47644 w 150818"/>
                  <a:gd name="connsiteY32" fmla="*/ 116777 h 169868"/>
                  <a:gd name="connsiteX33" fmla="*/ 47644 w 150818"/>
                  <a:gd name="connsiteY33" fmla="*/ 113005 h 169868"/>
                  <a:gd name="connsiteX34" fmla="*/ 70075 w 150818"/>
                  <a:gd name="connsiteY34" fmla="*/ 113005 h 169868"/>
                  <a:gd name="connsiteX35" fmla="*/ 70075 w 150818"/>
                  <a:gd name="connsiteY35" fmla="*/ 117729 h 169868"/>
                  <a:gd name="connsiteX36" fmla="*/ 70771 w 150818"/>
                  <a:gd name="connsiteY36" fmla="*/ 127406 h 169868"/>
                  <a:gd name="connsiteX37" fmla="*/ 74133 w 150818"/>
                  <a:gd name="connsiteY37" fmla="*/ 129292 h 169868"/>
                  <a:gd name="connsiteX38" fmla="*/ 77514 w 150818"/>
                  <a:gd name="connsiteY38" fmla="*/ 127987 h 169868"/>
                  <a:gd name="connsiteX39" fmla="*/ 78619 w 150818"/>
                  <a:gd name="connsiteY39" fmla="*/ 124092 h 169868"/>
                  <a:gd name="connsiteX40" fmla="*/ 77572 w 150818"/>
                  <a:gd name="connsiteY40" fmla="*/ 114795 h 169868"/>
                  <a:gd name="connsiteX41" fmla="*/ 70352 w 150818"/>
                  <a:gd name="connsiteY41" fmla="*/ 108709 h 169868"/>
                  <a:gd name="connsiteX42" fmla="*/ 56388 w 150818"/>
                  <a:gd name="connsiteY42" fmla="*/ 100565 h 169868"/>
                  <a:gd name="connsiteX43" fmla="*/ 49997 w 150818"/>
                  <a:gd name="connsiteY43" fmla="*/ 93240 h 169868"/>
                  <a:gd name="connsiteX44" fmla="*/ 47311 w 150818"/>
                  <a:gd name="connsiteY44" fmla="*/ 82544 h 169868"/>
                  <a:gd name="connsiteX45" fmla="*/ 53007 w 150818"/>
                  <a:gd name="connsiteY45" fmla="*/ 68971 h 169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50818" h="169868">
                    <a:moveTo>
                      <a:pt x="74371" y="169869"/>
                    </a:moveTo>
                    <a:cubicBezTo>
                      <a:pt x="101155" y="169869"/>
                      <a:pt x="123415" y="167716"/>
                      <a:pt x="141284" y="164592"/>
                    </a:cubicBezTo>
                    <a:cubicBezTo>
                      <a:pt x="147342" y="152190"/>
                      <a:pt x="150819" y="136970"/>
                      <a:pt x="150819" y="118910"/>
                    </a:cubicBezTo>
                    <a:cubicBezTo>
                      <a:pt x="150819" y="62436"/>
                      <a:pt x="117062" y="0"/>
                      <a:pt x="75409" y="0"/>
                    </a:cubicBezTo>
                    <a:cubicBezTo>
                      <a:pt x="33766" y="0"/>
                      <a:pt x="0" y="62436"/>
                      <a:pt x="0" y="118910"/>
                    </a:cubicBezTo>
                    <a:cubicBezTo>
                      <a:pt x="0" y="137170"/>
                      <a:pt x="3572" y="152524"/>
                      <a:pt x="9754" y="165002"/>
                    </a:cubicBezTo>
                    <a:cubicBezTo>
                      <a:pt x="27222" y="167907"/>
                      <a:pt x="48739" y="169869"/>
                      <a:pt x="74371" y="169869"/>
                    </a:cubicBezTo>
                    <a:close/>
                    <a:moveTo>
                      <a:pt x="53007" y="68971"/>
                    </a:moveTo>
                    <a:cubicBezTo>
                      <a:pt x="56788" y="65684"/>
                      <a:pt x="62484" y="63665"/>
                      <a:pt x="70075" y="62903"/>
                    </a:cubicBezTo>
                    <a:lnTo>
                      <a:pt x="70075" y="53092"/>
                    </a:lnTo>
                    <a:lnTo>
                      <a:pt x="80410" y="53092"/>
                    </a:lnTo>
                    <a:lnTo>
                      <a:pt x="80410" y="62903"/>
                    </a:lnTo>
                    <a:cubicBezTo>
                      <a:pt x="87335" y="63665"/>
                      <a:pt x="92516" y="65665"/>
                      <a:pt x="95955" y="68894"/>
                    </a:cubicBezTo>
                    <a:cubicBezTo>
                      <a:pt x="99393" y="72123"/>
                      <a:pt x="101117" y="76591"/>
                      <a:pt x="101117" y="82286"/>
                    </a:cubicBezTo>
                    <a:cubicBezTo>
                      <a:pt x="101117" y="83087"/>
                      <a:pt x="101051" y="84296"/>
                      <a:pt x="100898" y="85916"/>
                    </a:cubicBezTo>
                    <a:lnTo>
                      <a:pt x="78467" y="85916"/>
                    </a:lnTo>
                    <a:lnTo>
                      <a:pt x="78467" y="82715"/>
                    </a:lnTo>
                    <a:cubicBezTo>
                      <a:pt x="78467" y="79315"/>
                      <a:pt x="78210" y="77086"/>
                      <a:pt x="77686" y="76038"/>
                    </a:cubicBezTo>
                    <a:cubicBezTo>
                      <a:pt x="77162" y="74981"/>
                      <a:pt x="76057" y="74457"/>
                      <a:pt x="74352" y="74457"/>
                    </a:cubicBezTo>
                    <a:cubicBezTo>
                      <a:pt x="72981" y="74457"/>
                      <a:pt x="71952" y="74905"/>
                      <a:pt x="71266" y="75819"/>
                    </a:cubicBezTo>
                    <a:cubicBezTo>
                      <a:pt x="70590" y="76724"/>
                      <a:pt x="70247" y="78086"/>
                      <a:pt x="70247" y="79905"/>
                    </a:cubicBezTo>
                    <a:cubicBezTo>
                      <a:pt x="70247" y="82925"/>
                      <a:pt x="70942" y="85049"/>
                      <a:pt x="72361" y="86258"/>
                    </a:cubicBezTo>
                    <a:cubicBezTo>
                      <a:pt x="73724" y="87468"/>
                      <a:pt x="77762" y="89830"/>
                      <a:pt x="84468" y="93326"/>
                    </a:cubicBezTo>
                    <a:cubicBezTo>
                      <a:pt x="90173" y="96288"/>
                      <a:pt x="94050" y="98555"/>
                      <a:pt x="96126" y="100127"/>
                    </a:cubicBezTo>
                    <a:cubicBezTo>
                      <a:pt x="98203" y="101698"/>
                      <a:pt x="99955" y="103937"/>
                      <a:pt x="101375" y="106813"/>
                    </a:cubicBezTo>
                    <a:cubicBezTo>
                      <a:pt x="102794" y="109699"/>
                      <a:pt x="103518" y="113290"/>
                      <a:pt x="103518" y="117586"/>
                    </a:cubicBezTo>
                    <a:cubicBezTo>
                      <a:pt x="103518" y="124463"/>
                      <a:pt x="101594" y="129854"/>
                      <a:pt x="97746" y="133769"/>
                    </a:cubicBezTo>
                    <a:cubicBezTo>
                      <a:pt x="93897" y="137684"/>
                      <a:pt x="88116" y="140103"/>
                      <a:pt x="80429" y="141027"/>
                    </a:cubicBezTo>
                    <a:lnTo>
                      <a:pt x="80429" y="151390"/>
                    </a:lnTo>
                    <a:lnTo>
                      <a:pt x="70075" y="151390"/>
                    </a:lnTo>
                    <a:lnTo>
                      <a:pt x="70075" y="140789"/>
                    </a:lnTo>
                    <a:cubicBezTo>
                      <a:pt x="64075" y="140275"/>
                      <a:pt x="58836" y="138293"/>
                      <a:pt x="54369" y="134845"/>
                    </a:cubicBezTo>
                    <a:cubicBezTo>
                      <a:pt x="49882" y="131388"/>
                      <a:pt x="47644" y="125368"/>
                      <a:pt x="47644" y="116777"/>
                    </a:cubicBezTo>
                    <a:lnTo>
                      <a:pt x="47644" y="113005"/>
                    </a:lnTo>
                    <a:lnTo>
                      <a:pt x="70075" y="113005"/>
                    </a:lnTo>
                    <a:lnTo>
                      <a:pt x="70075" y="117729"/>
                    </a:lnTo>
                    <a:cubicBezTo>
                      <a:pt x="70075" y="122920"/>
                      <a:pt x="70304" y="126149"/>
                      <a:pt x="70771" y="127406"/>
                    </a:cubicBezTo>
                    <a:cubicBezTo>
                      <a:pt x="71237" y="128664"/>
                      <a:pt x="72361" y="129292"/>
                      <a:pt x="74133" y="129292"/>
                    </a:cubicBezTo>
                    <a:cubicBezTo>
                      <a:pt x="75648" y="129292"/>
                      <a:pt x="76771" y="128864"/>
                      <a:pt x="77514" y="127987"/>
                    </a:cubicBezTo>
                    <a:cubicBezTo>
                      <a:pt x="78257" y="127102"/>
                      <a:pt x="78619" y="125806"/>
                      <a:pt x="78619" y="124092"/>
                    </a:cubicBezTo>
                    <a:cubicBezTo>
                      <a:pt x="78619" y="119767"/>
                      <a:pt x="78276" y="116662"/>
                      <a:pt x="77572" y="114795"/>
                    </a:cubicBezTo>
                    <a:cubicBezTo>
                      <a:pt x="76867" y="112938"/>
                      <a:pt x="74457" y="110909"/>
                      <a:pt x="70352" y="108709"/>
                    </a:cubicBezTo>
                    <a:cubicBezTo>
                      <a:pt x="63503" y="105013"/>
                      <a:pt x="58845" y="102299"/>
                      <a:pt x="56388" y="100565"/>
                    </a:cubicBezTo>
                    <a:cubicBezTo>
                      <a:pt x="53921" y="98831"/>
                      <a:pt x="51797" y="96393"/>
                      <a:pt x="49997" y="93240"/>
                    </a:cubicBezTo>
                    <a:cubicBezTo>
                      <a:pt x="48206" y="90087"/>
                      <a:pt x="47311" y="86516"/>
                      <a:pt x="47311" y="82544"/>
                    </a:cubicBezTo>
                    <a:cubicBezTo>
                      <a:pt x="47320" y="76772"/>
                      <a:pt x="49206" y="72257"/>
                      <a:pt x="53007" y="68971"/>
                    </a:cubicBezTo>
                    <a:close/>
                  </a:path>
                </a:pathLst>
              </a:custGeom>
              <a:grpFill/>
              <a:ln w="9525" cap="flat">
                <a:noFill/>
                <a:prstDash val="solid"/>
                <a:miter/>
              </a:ln>
            </p:spPr>
            <p:txBody>
              <a:bodyPr rtlCol="0" anchor="ctr"/>
              <a:lstStyle/>
              <a:p>
                <a:endParaRPr lang="en-ID" dirty="0"/>
              </a:p>
            </p:txBody>
          </p:sp>
        </p:grpSp>
        <p:grpSp>
          <p:nvGrpSpPr>
            <p:cNvPr id="93" name="Graphic 7">
              <a:extLst>
                <a:ext uri="{FF2B5EF4-FFF2-40B4-BE49-F238E27FC236}">
                  <a16:creationId xmlns:a16="http://schemas.microsoft.com/office/drawing/2014/main" id="{296E738B-9310-4262-8ED2-BC0F86BF44CF}"/>
                </a:ext>
              </a:extLst>
            </p:cNvPr>
            <p:cNvGrpSpPr/>
            <p:nvPr/>
          </p:nvGrpSpPr>
          <p:grpSpPr>
            <a:xfrm>
              <a:off x="606410" y="2831907"/>
              <a:ext cx="445474" cy="407102"/>
              <a:chOff x="-1588494" y="5315488"/>
              <a:chExt cx="919162" cy="723900"/>
            </a:xfrm>
            <a:solidFill>
              <a:srgbClr val="00B0F0"/>
            </a:solidFill>
          </p:grpSpPr>
          <p:sp>
            <p:nvSpPr>
              <p:cNvPr id="94" name="Freeform: Shape 93">
                <a:extLst>
                  <a:ext uri="{FF2B5EF4-FFF2-40B4-BE49-F238E27FC236}">
                    <a16:creationId xmlns:a16="http://schemas.microsoft.com/office/drawing/2014/main" id="{C9090C29-2E26-46EC-B9FA-0225D13BBDDB}"/>
                  </a:ext>
                </a:extLst>
              </p:cNvPr>
              <p:cNvSpPr/>
              <p:nvPr/>
            </p:nvSpPr>
            <p:spPr>
              <a:xfrm>
                <a:off x="-1436094" y="5582188"/>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grpFill/>
              <a:ln w="9525" cap="flat">
                <a:noFill/>
                <a:prstDash val="solid"/>
                <a:miter/>
              </a:ln>
            </p:spPr>
            <p:txBody>
              <a:bodyPr rtlCol="0" anchor="ctr"/>
              <a:lstStyle/>
              <a:p>
                <a:endParaRPr lang="en-ID"/>
              </a:p>
            </p:txBody>
          </p:sp>
          <p:sp>
            <p:nvSpPr>
              <p:cNvPr id="95" name="Freeform: Shape 94">
                <a:extLst>
                  <a:ext uri="{FF2B5EF4-FFF2-40B4-BE49-F238E27FC236}">
                    <a16:creationId xmlns:a16="http://schemas.microsoft.com/office/drawing/2014/main" id="{7F3AD592-3A62-4943-B444-4926566CB402}"/>
                  </a:ext>
                </a:extLst>
              </p:cNvPr>
              <p:cNvSpPr/>
              <p:nvPr/>
            </p:nvSpPr>
            <p:spPr>
              <a:xfrm>
                <a:off x="-1259881" y="5407642"/>
                <a:ext cx="255269" cy="53578"/>
              </a:xfrm>
              <a:custGeom>
                <a:avLst/>
                <a:gdLst>
                  <a:gd name="connsiteX0" fmla="*/ 0 w 255269"/>
                  <a:gd name="connsiteY0" fmla="*/ 16431 h 53578"/>
                  <a:gd name="connsiteX1" fmla="*/ 9525 w 255269"/>
                  <a:gd name="connsiteY1" fmla="*/ 53578 h 53578"/>
                  <a:gd name="connsiteX2" fmla="*/ 245745 w 255269"/>
                  <a:gd name="connsiteY2" fmla="*/ 53578 h 53578"/>
                  <a:gd name="connsiteX3" fmla="*/ 255270 w 255269"/>
                  <a:gd name="connsiteY3" fmla="*/ 16431 h 53578"/>
                  <a:gd name="connsiteX4" fmla="*/ 0 w 255269"/>
                  <a:gd name="connsiteY4" fmla="*/ 16431 h 53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9" h="53578">
                    <a:moveTo>
                      <a:pt x="0" y="16431"/>
                    </a:moveTo>
                    <a:lnTo>
                      <a:pt x="9525" y="53578"/>
                    </a:lnTo>
                    <a:cubicBezTo>
                      <a:pt x="86677" y="33576"/>
                      <a:pt x="168592" y="33576"/>
                      <a:pt x="245745" y="53578"/>
                    </a:cubicBezTo>
                    <a:lnTo>
                      <a:pt x="255270" y="16431"/>
                    </a:lnTo>
                    <a:cubicBezTo>
                      <a:pt x="171450" y="-5477"/>
                      <a:pt x="82867" y="-5477"/>
                      <a:pt x="0" y="16431"/>
                    </a:cubicBezTo>
                    <a:close/>
                  </a:path>
                </a:pathLst>
              </a:custGeom>
              <a:grpFill/>
              <a:ln w="9525" cap="flat">
                <a:noFill/>
                <a:prstDash val="solid"/>
                <a:miter/>
              </a:ln>
            </p:spPr>
            <p:txBody>
              <a:bodyPr rtlCol="0" anchor="ctr"/>
              <a:lstStyle/>
              <a:p>
                <a:endParaRPr lang="en-ID"/>
              </a:p>
            </p:txBody>
          </p:sp>
          <p:sp>
            <p:nvSpPr>
              <p:cNvPr id="96" name="Freeform: Shape 95">
                <a:extLst>
                  <a:ext uri="{FF2B5EF4-FFF2-40B4-BE49-F238E27FC236}">
                    <a16:creationId xmlns:a16="http://schemas.microsoft.com/office/drawing/2014/main" id="{069C958C-90E4-44C0-A37A-FF166549D936}"/>
                  </a:ext>
                </a:extLst>
              </p:cNvPr>
              <p:cNvSpPr/>
              <p:nvPr/>
            </p:nvSpPr>
            <p:spPr>
              <a:xfrm>
                <a:off x="-1588494" y="5315488"/>
                <a:ext cx="919162" cy="723900"/>
              </a:xfrm>
              <a:custGeom>
                <a:avLst/>
                <a:gdLst>
                  <a:gd name="connsiteX0" fmla="*/ 869633 w 919162"/>
                  <a:gd name="connsiteY0" fmla="*/ 292418 h 723900"/>
                  <a:gd name="connsiteX1" fmla="*/ 456248 w 919162"/>
                  <a:gd name="connsiteY1" fmla="*/ 0 h 723900"/>
                  <a:gd name="connsiteX2" fmla="*/ 223838 w 919162"/>
                  <a:gd name="connsiteY2" fmla="*/ 58103 h 723900"/>
                  <a:gd name="connsiteX3" fmla="*/ 140970 w 919162"/>
                  <a:gd name="connsiteY3" fmla="*/ 23813 h 723900"/>
                  <a:gd name="connsiteX4" fmla="*/ 126683 w 919162"/>
                  <a:gd name="connsiteY4" fmla="*/ 26670 h 723900"/>
                  <a:gd name="connsiteX5" fmla="*/ 118110 w 919162"/>
                  <a:gd name="connsiteY5" fmla="*/ 39053 h 723900"/>
                  <a:gd name="connsiteX6" fmla="*/ 117158 w 919162"/>
                  <a:gd name="connsiteY6" fmla="*/ 143828 h 723900"/>
                  <a:gd name="connsiteX7" fmla="*/ 74295 w 919162"/>
                  <a:gd name="connsiteY7" fmla="*/ 204788 h 723900"/>
                  <a:gd name="connsiteX8" fmla="*/ 69533 w 919162"/>
                  <a:gd name="connsiteY8" fmla="*/ 215265 h 723900"/>
                  <a:gd name="connsiteX9" fmla="*/ 65723 w 919162"/>
                  <a:gd name="connsiteY9" fmla="*/ 222885 h 723900"/>
                  <a:gd name="connsiteX10" fmla="*/ 29528 w 919162"/>
                  <a:gd name="connsiteY10" fmla="*/ 228600 h 723900"/>
                  <a:gd name="connsiteX11" fmla="*/ 0 w 919162"/>
                  <a:gd name="connsiteY11" fmla="*/ 274320 h 723900"/>
                  <a:gd name="connsiteX12" fmla="*/ 0 w 919162"/>
                  <a:gd name="connsiteY12" fmla="*/ 417195 h 723900"/>
                  <a:gd name="connsiteX13" fmla="*/ 56198 w 919162"/>
                  <a:gd name="connsiteY13" fmla="*/ 491490 h 723900"/>
                  <a:gd name="connsiteX14" fmla="*/ 104775 w 919162"/>
                  <a:gd name="connsiteY14" fmla="*/ 532448 h 723900"/>
                  <a:gd name="connsiteX15" fmla="*/ 105728 w 919162"/>
                  <a:gd name="connsiteY15" fmla="*/ 533400 h 723900"/>
                  <a:gd name="connsiteX16" fmla="*/ 188595 w 919162"/>
                  <a:gd name="connsiteY16" fmla="*/ 609600 h 723900"/>
                  <a:gd name="connsiteX17" fmla="*/ 190500 w 919162"/>
                  <a:gd name="connsiteY17" fmla="*/ 610553 h 723900"/>
                  <a:gd name="connsiteX18" fmla="*/ 206693 w 919162"/>
                  <a:gd name="connsiteY18" fmla="*/ 649605 h 723900"/>
                  <a:gd name="connsiteX19" fmla="*/ 209550 w 919162"/>
                  <a:gd name="connsiteY19" fmla="*/ 663893 h 723900"/>
                  <a:gd name="connsiteX20" fmla="*/ 295275 w 919162"/>
                  <a:gd name="connsiteY20" fmla="*/ 723900 h 723900"/>
                  <a:gd name="connsiteX21" fmla="*/ 375285 w 919162"/>
                  <a:gd name="connsiteY21" fmla="*/ 689610 h 723900"/>
                  <a:gd name="connsiteX22" fmla="*/ 377190 w 919162"/>
                  <a:gd name="connsiteY22" fmla="*/ 686753 h 723900"/>
                  <a:gd name="connsiteX23" fmla="*/ 379095 w 919162"/>
                  <a:gd name="connsiteY23" fmla="*/ 682943 h 723900"/>
                  <a:gd name="connsiteX24" fmla="*/ 380048 w 919162"/>
                  <a:gd name="connsiteY24" fmla="*/ 682943 h 723900"/>
                  <a:gd name="connsiteX25" fmla="*/ 534353 w 919162"/>
                  <a:gd name="connsiteY25" fmla="*/ 682943 h 723900"/>
                  <a:gd name="connsiteX26" fmla="*/ 536258 w 919162"/>
                  <a:gd name="connsiteY26" fmla="*/ 682943 h 723900"/>
                  <a:gd name="connsiteX27" fmla="*/ 537210 w 919162"/>
                  <a:gd name="connsiteY27" fmla="*/ 683895 h 723900"/>
                  <a:gd name="connsiteX28" fmla="*/ 539115 w 919162"/>
                  <a:gd name="connsiteY28" fmla="*/ 686753 h 723900"/>
                  <a:gd name="connsiteX29" fmla="*/ 541020 w 919162"/>
                  <a:gd name="connsiteY29" fmla="*/ 689610 h 723900"/>
                  <a:gd name="connsiteX30" fmla="*/ 621030 w 919162"/>
                  <a:gd name="connsiteY30" fmla="*/ 723900 h 723900"/>
                  <a:gd name="connsiteX31" fmla="*/ 706755 w 919162"/>
                  <a:gd name="connsiteY31" fmla="*/ 663893 h 723900"/>
                  <a:gd name="connsiteX32" fmla="*/ 709613 w 919162"/>
                  <a:gd name="connsiteY32" fmla="*/ 649605 h 723900"/>
                  <a:gd name="connsiteX33" fmla="*/ 725805 w 919162"/>
                  <a:gd name="connsiteY33" fmla="*/ 610553 h 723900"/>
                  <a:gd name="connsiteX34" fmla="*/ 729615 w 919162"/>
                  <a:gd name="connsiteY34" fmla="*/ 607695 h 723900"/>
                  <a:gd name="connsiteX35" fmla="*/ 869633 w 919162"/>
                  <a:gd name="connsiteY35" fmla="*/ 410528 h 723900"/>
                  <a:gd name="connsiteX36" fmla="*/ 919163 w 919162"/>
                  <a:gd name="connsiteY36" fmla="*/ 351473 h 723900"/>
                  <a:gd name="connsiteX37" fmla="*/ 869633 w 919162"/>
                  <a:gd name="connsiteY37" fmla="*/ 292418 h 723900"/>
                  <a:gd name="connsiteX38" fmla="*/ 855345 w 919162"/>
                  <a:gd name="connsiteY38" fmla="*/ 373380 h 723900"/>
                  <a:gd name="connsiteX39" fmla="*/ 853440 w 919162"/>
                  <a:gd name="connsiteY39" fmla="*/ 373380 h 723900"/>
                  <a:gd name="connsiteX40" fmla="*/ 832485 w 919162"/>
                  <a:gd name="connsiteY40" fmla="*/ 388620 h 723900"/>
                  <a:gd name="connsiteX41" fmla="*/ 701040 w 919162"/>
                  <a:gd name="connsiteY41" fmla="*/ 579120 h 723900"/>
                  <a:gd name="connsiteX42" fmla="*/ 698183 w 919162"/>
                  <a:gd name="connsiteY42" fmla="*/ 581978 h 723900"/>
                  <a:gd name="connsiteX43" fmla="*/ 669608 w 919162"/>
                  <a:gd name="connsiteY43" fmla="*/ 642938 h 723900"/>
                  <a:gd name="connsiteX44" fmla="*/ 666750 w 919162"/>
                  <a:gd name="connsiteY44" fmla="*/ 657225 h 723900"/>
                  <a:gd name="connsiteX45" fmla="*/ 618173 w 919162"/>
                  <a:gd name="connsiteY45" fmla="*/ 686753 h 723900"/>
                  <a:gd name="connsiteX46" fmla="*/ 571500 w 919162"/>
                  <a:gd name="connsiteY46" fmla="*/ 673418 h 723900"/>
                  <a:gd name="connsiteX47" fmla="*/ 568643 w 919162"/>
                  <a:gd name="connsiteY47" fmla="*/ 668655 h 723900"/>
                  <a:gd name="connsiteX48" fmla="*/ 567690 w 919162"/>
                  <a:gd name="connsiteY48" fmla="*/ 666750 h 723900"/>
                  <a:gd name="connsiteX49" fmla="*/ 538163 w 919162"/>
                  <a:gd name="connsiteY49" fmla="*/ 645795 h 723900"/>
                  <a:gd name="connsiteX50" fmla="*/ 531495 w 919162"/>
                  <a:gd name="connsiteY50" fmla="*/ 646748 h 723900"/>
                  <a:gd name="connsiteX51" fmla="*/ 528638 w 919162"/>
                  <a:gd name="connsiteY51" fmla="*/ 646748 h 723900"/>
                  <a:gd name="connsiteX52" fmla="*/ 382905 w 919162"/>
                  <a:gd name="connsiteY52" fmla="*/ 646748 h 723900"/>
                  <a:gd name="connsiteX53" fmla="*/ 380048 w 919162"/>
                  <a:gd name="connsiteY53" fmla="*/ 646748 h 723900"/>
                  <a:gd name="connsiteX54" fmla="*/ 344805 w 919162"/>
                  <a:gd name="connsiteY54" fmla="*/ 665798 h 723900"/>
                  <a:gd name="connsiteX55" fmla="*/ 343853 w 919162"/>
                  <a:gd name="connsiteY55" fmla="*/ 666750 h 723900"/>
                  <a:gd name="connsiteX56" fmla="*/ 340995 w 919162"/>
                  <a:gd name="connsiteY56" fmla="*/ 671513 h 723900"/>
                  <a:gd name="connsiteX57" fmla="*/ 294323 w 919162"/>
                  <a:gd name="connsiteY57" fmla="*/ 685800 h 723900"/>
                  <a:gd name="connsiteX58" fmla="*/ 245745 w 919162"/>
                  <a:gd name="connsiteY58" fmla="*/ 656273 h 723900"/>
                  <a:gd name="connsiteX59" fmla="*/ 242888 w 919162"/>
                  <a:gd name="connsiteY59" fmla="*/ 641985 h 723900"/>
                  <a:gd name="connsiteX60" fmla="*/ 210503 w 919162"/>
                  <a:gd name="connsiteY60" fmla="*/ 578168 h 723900"/>
                  <a:gd name="connsiteX61" fmla="*/ 209550 w 919162"/>
                  <a:gd name="connsiteY61" fmla="*/ 577215 h 723900"/>
                  <a:gd name="connsiteX62" fmla="*/ 133350 w 919162"/>
                  <a:gd name="connsiteY62" fmla="*/ 506730 h 723900"/>
                  <a:gd name="connsiteX63" fmla="*/ 131445 w 919162"/>
                  <a:gd name="connsiteY63" fmla="*/ 504825 h 723900"/>
                  <a:gd name="connsiteX64" fmla="*/ 77153 w 919162"/>
                  <a:gd name="connsiteY64" fmla="*/ 459105 h 723900"/>
                  <a:gd name="connsiteX65" fmla="*/ 38100 w 919162"/>
                  <a:gd name="connsiteY65" fmla="*/ 416243 h 723900"/>
                  <a:gd name="connsiteX66" fmla="*/ 38100 w 919162"/>
                  <a:gd name="connsiteY66" fmla="*/ 273368 h 723900"/>
                  <a:gd name="connsiteX67" fmla="*/ 43815 w 919162"/>
                  <a:gd name="connsiteY67" fmla="*/ 262890 h 723900"/>
                  <a:gd name="connsiteX68" fmla="*/ 65723 w 919162"/>
                  <a:gd name="connsiteY68" fmla="*/ 260033 h 723900"/>
                  <a:gd name="connsiteX69" fmla="*/ 102870 w 919162"/>
                  <a:gd name="connsiteY69" fmla="*/ 228600 h 723900"/>
                  <a:gd name="connsiteX70" fmla="*/ 105728 w 919162"/>
                  <a:gd name="connsiteY70" fmla="*/ 221933 h 723900"/>
                  <a:gd name="connsiteX71" fmla="*/ 127635 w 919162"/>
                  <a:gd name="connsiteY71" fmla="*/ 187643 h 723900"/>
                  <a:gd name="connsiteX72" fmla="*/ 160020 w 919162"/>
                  <a:gd name="connsiteY72" fmla="*/ 179070 h 723900"/>
                  <a:gd name="connsiteX73" fmla="*/ 151448 w 919162"/>
                  <a:gd name="connsiteY73" fmla="*/ 65723 h 723900"/>
                  <a:gd name="connsiteX74" fmla="*/ 275273 w 919162"/>
                  <a:gd name="connsiteY74" fmla="*/ 169545 h 723900"/>
                  <a:gd name="connsiteX75" fmla="*/ 308610 w 919162"/>
                  <a:gd name="connsiteY75" fmla="*/ 151448 h 723900"/>
                  <a:gd name="connsiteX76" fmla="*/ 255270 w 919162"/>
                  <a:gd name="connsiteY76" fmla="*/ 82868 h 723900"/>
                  <a:gd name="connsiteX77" fmla="*/ 456248 w 919162"/>
                  <a:gd name="connsiteY77" fmla="*/ 38100 h 723900"/>
                  <a:gd name="connsiteX78" fmla="*/ 834390 w 919162"/>
                  <a:gd name="connsiteY78" fmla="*/ 312420 h 723900"/>
                  <a:gd name="connsiteX79" fmla="*/ 853440 w 919162"/>
                  <a:gd name="connsiteY79" fmla="*/ 328613 h 723900"/>
                  <a:gd name="connsiteX80" fmla="*/ 856298 w 919162"/>
                  <a:gd name="connsiteY80" fmla="*/ 328613 h 723900"/>
                  <a:gd name="connsiteX81" fmla="*/ 878205 w 919162"/>
                  <a:gd name="connsiteY81" fmla="*/ 350520 h 723900"/>
                  <a:gd name="connsiteX82" fmla="*/ 855345 w 919162"/>
                  <a:gd name="connsiteY82" fmla="*/ 37338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919162" h="723900">
                    <a:moveTo>
                      <a:pt x="869633" y="292418"/>
                    </a:moveTo>
                    <a:cubicBezTo>
                      <a:pt x="839153" y="124778"/>
                      <a:pt x="664845" y="0"/>
                      <a:pt x="456248" y="0"/>
                    </a:cubicBezTo>
                    <a:cubicBezTo>
                      <a:pt x="371475" y="0"/>
                      <a:pt x="291465" y="20955"/>
                      <a:pt x="223838" y="58103"/>
                    </a:cubicBezTo>
                    <a:cubicBezTo>
                      <a:pt x="199073" y="42863"/>
                      <a:pt x="171450" y="30480"/>
                      <a:pt x="140970" y="23813"/>
                    </a:cubicBezTo>
                    <a:cubicBezTo>
                      <a:pt x="136208" y="22860"/>
                      <a:pt x="130493" y="23813"/>
                      <a:pt x="126683" y="26670"/>
                    </a:cubicBezTo>
                    <a:cubicBezTo>
                      <a:pt x="121920" y="29528"/>
                      <a:pt x="119063" y="34290"/>
                      <a:pt x="118110" y="39053"/>
                    </a:cubicBezTo>
                    <a:cubicBezTo>
                      <a:pt x="113348" y="62865"/>
                      <a:pt x="112395" y="105728"/>
                      <a:pt x="117158" y="143828"/>
                    </a:cubicBezTo>
                    <a:cubicBezTo>
                      <a:pt x="100965" y="162878"/>
                      <a:pt x="86678" y="182880"/>
                      <a:pt x="74295" y="204788"/>
                    </a:cubicBezTo>
                    <a:cubicBezTo>
                      <a:pt x="72390" y="207645"/>
                      <a:pt x="71438" y="211455"/>
                      <a:pt x="69533" y="215265"/>
                    </a:cubicBezTo>
                    <a:cubicBezTo>
                      <a:pt x="68580" y="217170"/>
                      <a:pt x="67628" y="220980"/>
                      <a:pt x="65723" y="222885"/>
                    </a:cubicBezTo>
                    <a:cubicBezTo>
                      <a:pt x="57150" y="222885"/>
                      <a:pt x="42863" y="222885"/>
                      <a:pt x="29528" y="228600"/>
                    </a:cubicBezTo>
                    <a:cubicBezTo>
                      <a:pt x="10478" y="236220"/>
                      <a:pt x="0" y="252413"/>
                      <a:pt x="0" y="274320"/>
                    </a:cubicBezTo>
                    <a:lnTo>
                      <a:pt x="0" y="417195"/>
                    </a:lnTo>
                    <a:cubicBezTo>
                      <a:pt x="0" y="453390"/>
                      <a:pt x="28575" y="472440"/>
                      <a:pt x="56198" y="491490"/>
                    </a:cubicBezTo>
                    <a:cubicBezTo>
                      <a:pt x="73343" y="502920"/>
                      <a:pt x="90488" y="515303"/>
                      <a:pt x="104775" y="532448"/>
                    </a:cubicBezTo>
                    <a:cubicBezTo>
                      <a:pt x="104775" y="532448"/>
                      <a:pt x="105728" y="533400"/>
                      <a:pt x="105728" y="533400"/>
                    </a:cubicBezTo>
                    <a:cubicBezTo>
                      <a:pt x="128588" y="561975"/>
                      <a:pt x="156210" y="587693"/>
                      <a:pt x="188595" y="609600"/>
                    </a:cubicBezTo>
                    <a:cubicBezTo>
                      <a:pt x="189548" y="609600"/>
                      <a:pt x="189548" y="610553"/>
                      <a:pt x="190500" y="610553"/>
                    </a:cubicBezTo>
                    <a:cubicBezTo>
                      <a:pt x="200978" y="617220"/>
                      <a:pt x="202883" y="625793"/>
                      <a:pt x="206693" y="649605"/>
                    </a:cubicBezTo>
                    <a:cubicBezTo>
                      <a:pt x="207645" y="654368"/>
                      <a:pt x="208598" y="659130"/>
                      <a:pt x="209550" y="663893"/>
                    </a:cubicBezTo>
                    <a:cubicBezTo>
                      <a:pt x="218123" y="708660"/>
                      <a:pt x="232410" y="723900"/>
                      <a:pt x="295275" y="723900"/>
                    </a:cubicBezTo>
                    <a:cubicBezTo>
                      <a:pt x="347663" y="723900"/>
                      <a:pt x="364808" y="711518"/>
                      <a:pt x="375285" y="689610"/>
                    </a:cubicBezTo>
                    <a:cubicBezTo>
                      <a:pt x="376238" y="688658"/>
                      <a:pt x="376238" y="687705"/>
                      <a:pt x="377190" y="686753"/>
                    </a:cubicBezTo>
                    <a:lnTo>
                      <a:pt x="379095" y="682943"/>
                    </a:lnTo>
                    <a:cubicBezTo>
                      <a:pt x="379095" y="682943"/>
                      <a:pt x="379095" y="682943"/>
                      <a:pt x="380048" y="682943"/>
                    </a:cubicBezTo>
                    <a:cubicBezTo>
                      <a:pt x="431483" y="690563"/>
                      <a:pt x="482918" y="690563"/>
                      <a:pt x="534353" y="682943"/>
                    </a:cubicBezTo>
                    <a:cubicBezTo>
                      <a:pt x="535305" y="682943"/>
                      <a:pt x="535305" y="682943"/>
                      <a:pt x="536258" y="682943"/>
                    </a:cubicBezTo>
                    <a:cubicBezTo>
                      <a:pt x="536258" y="682943"/>
                      <a:pt x="536258" y="683895"/>
                      <a:pt x="537210" y="683895"/>
                    </a:cubicBezTo>
                    <a:lnTo>
                      <a:pt x="539115" y="686753"/>
                    </a:lnTo>
                    <a:cubicBezTo>
                      <a:pt x="540068" y="687705"/>
                      <a:pt x="540068" y="688658"/>
                      <a:pt x="541020" y="689610"/>
                    </a:cubicBezTo>
                    <a:cubicBezTo>
                      <a:pt x="552450" y="711518"/>
                      <a:pt x="568643" y="723900"/>
                      <a:pt x="621030" y="723900"/>
                    </a:cubicBezTo>
                    <a:cubicBezTo>
                      <a:pt x="683895" y="723900"/>
                      <a:pt x="698183" y="707708"/>
                      <a:pt x="706755" y="663893"/>
                    </a:cubicBezTo>
                    <a:cubicBezTo>
                      <a:pt x="707708" y="659130"/>
                      <a:pt x="708660" y="653415"/>
                      <a:pt x="709613" y="649605"/>
                    </a:cubicBezTo>
                    <a:cubicBezTo>
                      <a:pt x="713423" y="625793"/>
                      <a:pt x="715328" y="617220"/>
                      <a:pt x="725805" y="610553"/>
                    </a:cubicBezTo>
                    <a:cubicBezTo>
                      <a:pt x="726758" y="609600"/>
                      <a:pt x="728663" y="608648"/>
                      <a:pt x="729615" y="607695"/>
                    </a:cubicBezTo>
                    <a:cubicBezTo>
                      <a:pt x="802958" y="557213"/>
                      <a:pt x="851535" y="487680"/>
                      <a:pt x="869633" y="410528"/>
                    </a:cubicBezTo>
                    <a:cubicBezTo>
                      <a:pt x="897255" y="404813"/>
                      <a:pt x="919163" y="381000"/>
                      <a:pt x="919163" y="351473"/>
                    </a:cubicBezTo>
                    <a:cubicBezTo>
                      <a:pt x="916305" y="321945"/>
                      <a:pt x="896303" y="298133"/>
                      <a:pt x="869633" y="292418"/>
                    </a:cubicBezTo>
                    <a:close/>
                    <a:moveTo>
                      <a:pt x="855345" y="373380"/>
                    </a:moveTo>
                    <a:cubicBezTo>
                      <a:pt x="855345" y="373380"/>
                      <a:pt x="853440" y="373380"/>
                      <a:pt x="853440" y="373380"/>
                    </a:cubicBezTo>
                    <a:cubicBezTo>
                      <a:pt x="843915" y="372428"/>
                      <a:pt x="834390" y="379095"/>
                      <a:pt x="832485" y="388620"/>
                    </a:cubicBezTo>
                    <a:cubicBezTo>
                      <a:pt x="819150" y="462915"/>
                      <a:pt x="772478" y="530543"/>
                      <a:pt x="701040" y="579120"/>
                    </a:cubicBezTo>
                    <a:cubicBezTo>
                      <a:pt x="700088" y="580073"/>
                      <a:pt x="699135" y="581025"/>
                      <a:pt x="698183" y="581978"/>
                    </a:cubicBezTo>
                    <a:cubicBezTo>
                      <a:pt x="677228" y="598170"/>
                      <a:pt x="673418" y="619125"/>
                      <a:pt x="669608" y="642938"/>
                    </a:cubicBezTo>
                    <a:cubicBezTo>
                      <a:pt x="668655" y="647700"/>
                      <a:pt x="667703" y="651510"/>
                      <a:pt x="666750" y="657225"/>
                    </a:cubicBezTo>
                    <a:cubicBezTo>
                      <a:pt x="661988" y="683895"/>
                      <a:pt x="661035" y="686753"/>
                      <a:pt x="618173" y="686753"/>
                    </a:cubicBezTo>
                    <a:cubicBezTo>
                      <a:pt x="579120" y="686753"/>
                      <a:pt x="575310" y="679133"/>
                      <a:pt x="571500" y="673418"/>
                    </a:cubicBezTo>
                    <a:cubicBezTo>
                      <a:pt x="570548" y="671513"/>
                      <a:pt x="569595" y="669608"/>
                      <a:pt x="568643" y="668655"/>
                    </a:cubicBezTo>
                    <a:lnTo>
                      <a:pt x="567690" y="666750"/>
                    </a:lnTo>
                    <a:cubicBezTo>
                      <a:pt x="562928" y="658178"/>
                      <a:pt x="556260" y="645795"/>
                      <a:pt x="538163" y="645795"/>
                    </a:cubicBezTo>
                    <a:cubicBezTo>
                      <a:pt x="536258" y="645795"/>
                      <a:pt x="533400" y="645795"/>
                      <a:pt x="531495" y="646748"/>
                    </a:cubicBezTo>
                    <a:cubicBezTo>
                      <a:pt x="530543" y="646748"/>
                      <a:pt x="529590" y="646748"/>
                      <a:pt x="528638" y="646748"/>
                    </a:cubicBezTo>
                    <a:cubicBezTo>
                      <a:pt x="480060" y="654368"/>
                      <a:pt x="431483" y="654368"/>
                      <a:pt x="382905" y="646748"/>
                    </a:cubicBezTo>
                    <a:cubicBezTo>
                      <a:pt x="381953" y="646748"/>
                      <a:pt x="381000" y="646748"/>
                      <a:pt x="380048" y="646748"/>
                    </a:cubicBezTo>
                    <a:cubicBezTo>
                      <a:pt x="360045" y="644843"/>
                      <a:pt x="352425" y="651510"/>
                      <a:pt x="344805" y="665798"/>
                    </a:cubicBezTo>
                    <a:lnTo>
                      <a:pt x="343853" y="666750"/>
                    </a:lnTo>
                    <a:cubicBezTo>
                      <a:pt x="342900" y="668655"/>
                      <a:pt x="341948" y="669608"/>
                      <a:pt x="340995" y="671513"/>
                    </a:cubicBezTo>
                    <a:cubicBezTo>
                      <a:pt x="338138" y="678180"/>
                      <a:pt x="334328" y="685800"/>
                      <a:pt x="294323" y="685800"/>
                    </a:cubicBezTo>
                    <a:cubicBezTo>
                      <a:pt x="251460" y="685800"/>
                      <a:pt x="250508" y="683895"/>
                      <a:pt x="245745" y="656273"/>
                    </a:cubicBezTo>
                    <a:cubicBezTo>
                      <a:pt x="244793" y="651510"/>
                      <a:pt x="243840" y="646748"/>
                      <a:pt x="242888" y="641985"/>
                    </a:cubicBezTo>
                    <a:cubicBezTo>
                      <a:pt x="238125" y="616268"/>
                      <a:pt x="234315" y="594360"/>
                      <a:pt x="210503" y="578168"/>
                    </a:cubicBezTo>
                    <a:cubicBezTo>
                      <a:pt x="210503" y="578168"/>
                      <a:pt x="210503" y="578168"/>
                      <a:pt x="209550" y="577215"/>
                    </a:cubicBezTo>
                    <a:cubicBezTo>
                      <a:pt x="180023" y="557213"/>
                      <a:pt x="154305" y="533400"/>
                      <a:pt x="133350" y="506730"/>
                    </a:cubicBezTo>
                    <a:cubicBezTo>
                      <a:pt x="132398" y="505778"/>
                      <a:pt x="132398" y="505778"/>
                      <a:pt x="131445" y="504825"/>
                    </a:cubicBezTo>
                    <a:cubicBezTo>
                      <a:pt x="115253" y="485775"/>
                      <a:pt x="95250" y="471488"/>
                      <a:pt x="77153" y="459105"/>
                    </a:cubicBezTo>
                    <a:cubicBezTo>
                      <a:pt x="52388" y="441960"/>
                      <a:pt x="38100" y="431483"/>
                      <a:pt x="38100" y="416243"/>
                    </a:cubicBezTo>
                    <a:lnTo>
                      <a:pt x="38100" y="273368"/>
                    </a:lnTo>
                    <a:cubicBezTo>
                      <a:pt x="38100" y="265748"/>
                      <a:pt x="40958" y="263843"/>
                      <a:pt x="43815" y="262890"/>
                    </a:cubicBezTo>
                    <a:cubicBezTo>
                      <a:pt x="50483" y="260033"/>
                      <a:pt x="60008" y="260033"/>
                      <a:pt x="65723" y="260033"/>
                    </a:cubicBezTo>
                    <a:cubicBezTo>
                      <a:pt x="90488" y="260033"/>
                      <a:pt x="99060" y="239077"/>
                      <a:pt x="102870" y="228600"/>
                    </a:cubicBezTo>
                    <a:cubicBezTo>
                      <a:pt x="103823" y="226695"/>
                      <a:pt x="104775" y="223838"/>
                      <a:pt x="105728" y="221933"/>
                    </a:cubicBezTo>
                    <a:cubicBezTo>
                      <a:pt x="112395" y="210502"/>
                      <a:pt x="120015" y="199073"/>
                      <a:pt x="127635" y="187643"/>
                    </a:cubicBezTo>
                    <a:lnTo>
                      <a:pt x="160020" y="179070"/>
                    </a:lnTo>
                    <a:cubicBezTo>
                      <a:pt x="151448" y="148590"/>
                      <a:pt x="148590" y="99060"/>
                      <a:pt x="151448" y="65723"/>
                    </a:cubicBezTo>
                    <a:cubicBezTo>
                      <a:pt x="205740" y="82868"/>
                      <a:pt x="248603" y="118110"/>
                      <a:pt x="275273" y="169545"/>
                    </a:cubicBezTo>
                    <a:lnTo>
                      <a:pt x="308610" y="151448"/>
                    </a:lnTo>
                    <a:cubicBezTo>
                      <a:pt x="294323" y="124778"/>
                      <a:pt x="276225" y="101918"/>
                      <a:pt x="255270" y="82868"/>
                    </a:cubicBezTo>
                    <a:cubicBezTo>
                      <a:pt x="315278" y="54293"/>
                      <a:pt x="383858" y="38100"/>
                      <a:pt x="456248" y="38100"/>
                    </a:cubicBezTo>
                    <a:cubicBezTo>
                      <a:pt x="651510" y="38100"/>
                      <a:pt x="814388" y="156210"/>
                      <a:pt x="834390" y="312420"/>
                    </a:cubicBezTo>
                    <a:cubicBezTo>
                      <a:pt x="835343" y="321945"/>
                      <a:pt x="843915" y="328613"/>
                      <a:pt x="853440" y="328613"/>
                    </a:cubicBezTo>
                    <a:cubicBezTo>
                      <a:pt x="854393" y="328613"/>
                      <a:pt x="855345" y="328613"/>
                      <a:pt x="856298" y="328613"/>
                    </a:cubicBezTo>
                    <a:cubicBezTo>
                      <a:pt x="868680" y="328613"/>
                      <a:pt x="878205" y="339090"/>
                      <a:pt x="878205" y="350520"/>
                    </a:cubicBezTo>
                    <a:cubicBezTo>
                      <a:pt x="878205" y="362903"/>
                      <a:pt x="868680" y="373380"/>
                      <a:pt x="855345" y="373380"/>
                    </a:cubicBezTo>
                    <a:close/>
                  </a:path>
                </a:pathLst>
              </a:custGeom>
              <a:grpFill/>
              <a:ln w="9525" cap="flat">
                <a:noFill/>
                <a:prstDash val="solid"/>
                <a:miter/>
              </a:ln>
            </p:spPr>
            <p:txBody>
              <a:bodyPr rtlCol="0" anchor="ctr"/>
              <a:lstStyle/>
              <a:p>
                <a:endParaRPr lang="en-ID"/>
              </a:p>
            </p:txBody>
          </p:sp>
        </p:grpSp>
        <p:sp>
          <p:nvSpPr>
            <p:cNvPr id="98" name="TextBox 97">
              <a:extLst>
                <a:ext uri="{FF2B5EF4-FFF2-40B4-BE49-F238E27FC236}">
                  <a16:creationId xmlns:a16="http://schemas.microsoft.com/office/drawing/2014/main" id="{D67B617E-B602-4D7C-B069-906228716290}"/>
                </a:ext>
              </a:extLst>
            </p:cNvPr>
            <p:cNvSpPr txBox="1"/>
            <p:nvPr/>
          </p:nvSpPr>
          <p:spPr>
            <a:xfrm>
              <a:off x="2262685" y="1786990"/>
              <a:ext cx="964786" cy="307777"/>
            </a:xfrm>
            <a:prstGeom prst="rect">
              <a:avLst/>
            </a:prstGeom>
            <a:noFill/>
          </p:spPr>
          <p:txBody>
            <a:bodyPr wrap="square" rtlCol="0">
              <a:spAutoFit/>
            </a:bodyPr>
            <a:lstStyle/>
            <a:p>
              <a:pPr algn="ctr"/>
              <a:r>
                <a:rPr lang="en-US" sz="1400" dirty="0"/>
                <a:t>Insurance</a:t>
              </a:r>
              <a:endParaRPr lang="en-US" sz="1800" dirty="0"/>
            </a:p>
          </p:txBody>
        </p:sp>
        <p:sp>
          <p:nvSpPr>
            <p:cNvPr id="99" name="TextBox 98">
              <a:extLst>
                <a:ext uri="{FF2B5EF4-FFF2-40B4-BE49-F238E27FC236}">
                  <a16:creationId xmlns:a16="http://schemas.microsoft.com/office/drawing/2014/main" id="{BE9939A3-A7D1-4035-8693-5891CCB349FF}"/>
                </a:ext>
              </a:extLst>
            </p:cNvPr>
            <p:cNvSpPr txBox="1"/>
            <p:nvPr/>
          </p:nvSpPr>
          <p:spPr>
            <a:xfrm>
              <a:off x="346295" y="1775806"/>
              <a:ext cx="810473" cy="307777"/>
            </a:xfrm>
            <a:prstGeom prst="rect">
              <a:avLst/>
            </a:prstGeom>
            <a:noFill/>
          </p:spPr>
          <p:txBody>
            <a:bodyPr wrap="square" rtlCol="0">
              <a:spAutoFit/>
            </a:bodyPr>
            <a:lstStyle/>
            <a:p>
              <a:pPr algn="ctr"/>
              <a:r>
                <a:rPr lang="en-US" sz="1400" dirty="0"/>
                <a:t>Super</a:t>
              </a:r>
              <a:endParaRPr lang="en-US" sz="1600" dirty="0"/>
            </a:p>
          </p:txBody>
        </p:sp>
        <p:sp>
          <p:nvSpPr>
            <p:cNvPr id="100" name="TextBox 99">
              <a:extLst>
                <a:ext uri="{FF2B5EF4-FFF2-40B4-BE49-F238E27FC236}">
                  <a16:creationId xmlns:a16="http://schemas.microsoft.com/office/drawing/2014/main" id="{517300D5-9A3D-45C2-8107-519C8B679220}"/>
                </a:ext>
              </a:extLst>
            </p:cNvPr>
            <p:cNvSpPr txBox="1"/>
            <p:nvPr/>
          </p:nvSpPr>
          <p:spPr>
            <a:xfrm>
              <a:off x="2006017" y="3243940"/>
              <a:ext cx="1403228" cy="523220"/>
            </a:xfrm>
            <a:prstGeom prst="rect">
              <a:avLst/>
            </a:prstGeom>
            <a:noFill/>
          </p:spPr>
          <p:txBody>
            <a:bodyPr wrap="square" rtlCol="0">
              <a:spAutoFit/>
            </a:bodyPr>
            <a:lstStyle/>
            <a:p>
              <a:pPr algn="ctr"/>
              <a:r>
                <a:rPr lang="en-US" sz="1400" dirty="0"/>
                <a:t>Stock </a:t>
              </a:r>
              <a:br>
                <a:rPr lang="en-US" sz="1400" dirty="0"/>
              </a:br>
              <a:r>
                <a:rPr lang="en-US" sz="1400" dirty="0"/>
                <a:t>Broking</a:t>
              </a:r>
              <a:endParaRPr lang="en-US" sz="1600" dirty="0"/>
            </a:p>
          </p:txBody>
        </p:sp>
        <p:sp>
          <p:nvSpPr>
            <p:cNvPr id="101" name="TextBox 100">
              <a:extLst>
                <a:ext uri="{FF2B5EF4-FFF2-40B4-BE49-F238E27FC236}">
                  <a16:creationId xmlns:a16="http://schemas.microsoft.com/office/drawing/2014/main" id="{9487D565-6997-4347-9A13-39E75CA0407C}"/>
                </a:ext>
              </a:extLst>
            </p:cNvPr>
            <p:cNvSpPr txBox="1"/>
            <p:nvPr/>
          </p:nvSpPr>
          <p:spPr>
            <a:xfrm>
              <a:off x="40180" y="3236328"/>
              <a:ext cx="1520605" cy="523220"/>
            </a:xfrm>
            <a:prstGeom prst="rect">
              <a:avLst/>
            </a:prstGeom>
            <a:noFill/>
          </p:spPr>
          <p:txBody>
            <a:bodyPr wrap="square" rtlCol="0">
              <a:spAutoFit/>
            </a:bodyPr>
            <a:lstStyle/>
            <a:p>
              <a:pPr algn="ctr"/>
              <a:r>
                <a:rPr lang="en-US" sz="1400" dirty="0"/>
                <a:t>Wealth Management</a:t>
              </a:r>
            </a:p>
          </p:txBody>
        </p:sp>
      </p:grpSp>
      <p:pic>
        <p:nvPicPr>
          <p:cNvPr id="11" name="Picture 10">
            <a:extLst>
              <a:ext uri="{FF2B5EF4-FFF2-40B4-BE49-F238E27FC236}">
                <a16:creationId xmlns:a16="http://schemas.microsoft.com/office/drawing/2014/main" id="{DC31989A-AF39-45CE-831E-440C148A58F6}"/>
              </a:ext>
            </a:extLst>
          </p:cNvPr>
          <p:cNvPicPr>
            <a:picLocks noChangeAspect="1"/>
          </p:cNvPicPr>
          <p:nvPr/>
        </p:nvPicPr>
        <p:blipFill>
          <a:blip r:embed="rId2"/>
          <a:stretch>
            <a:fillRect/>
          </a:stretch>
        </p:blipFill>
        <p:spPr>
          <a:xfrm>
            <a:off x="5125499" y="4209720"/>
            <a:ext cx="1753019" cy="616384"/>
          </a:xfrm>
          <a:prstGeom prst="rect">
            <a:avLst/>
          </a:prstGeom>
        </p:spPr>
      </p:pic>
      <p:sp>
        <p:nvSpPr>
          <p:cNvPr id="17" name="TextBox 16">
            <a:extLst>
              <a:ext uri="{FF2B5EF4-FFF2-40B4-BE49-F238E27FC236}">
                <a16:creationId xmlns:a16="http://schemas.microsoft.com/office/drawing/2014/main" id="{13C26273-1E94-4D1C-965C-3E1DEC76AB9A}"/>
              </a:ext>
            </a:extLst>
          </p:cNvPr>
          <p:cNvSpPr txBox="1"/>
          <p:nvPr/>
        </p:nvSpPr>
        <p:spPr>
          <a:xfrm>
            <a:off x="700701" y="4841837"/>
            <a:ext cx="2065232" cy="646331"/>
          </a:xfrm>
          <a:prstGeom prst="rect">
            <a:avLst/>
          </a:prstGeom>
          <a:noFill/>
        </p:spPr>
        <p:txBody>
          <a:bodyPr wrap="square" rtlCol="0">
            <a:spAutoFit/>
          </a:bodyPr>
          <a:lstStyle/>
          <a:p>
            <a:pPr algn="ctr"/>
            <a:r>
              <a:rPr lang="en-US" sz="1800" b="1" dirty="0">
                <a:solidFill>
                  <a:srgbClr val="1F497D"/>
                </a:solidFill>
              </a:rPr>
              <a:t>Additional Data Holders</a:t>
            </a:r>
          </a:p>
        </p:txBody>
      </p:sp>
      <p:sp>
        <p:nvSpPr>
          <p:cNvPr id="152" name="TextBox 151">
            <a:extLst>
              <a:ext uri="{FF2B5EF4-FFF2-40B4-BE49-F238E27FC236}">
                <a16:creationId xmlns:a16="http://schemas.microsoft.com/office/drawing/2014/main" id="{BE9C8712-1A43-40EA-A7AB-CF2ABE6EAD49}"/>
              </a:ext>
            </a:extLst>
          </p:cNvPr>
          <p:cNvSpPr txBox="1"/>
          <p:nvPr/>
        </p:nvSpPr>
        <p:spPr>
          <a:xfrm>
            <a:off x="4153737" y="4831953"/>
            <a:ext cx="3909350" cy="646331"/>
          </a:xfrm>
          <a:prstGeom prst="rect">
            <a:avLst/>
          </a:prstGeom>
          <a:noFill/>
        </p:spPr>
        <p:txBody>
          <a:bodyPr wrap="square" rtlCol="0">
            <a:spAutoFit/>
          </a:bodyPr>
          <a:lstStyle/>
          <a:p>
            <a:pPr algn="ctr"/>
            <a:r>
              <a:rPr lang="en-US" sz="1800" b="1" dirty="0">
                <a:solidFill>
                  <a:srgbClr val="1F497D"/>
                </a:solidFill>
              </a:rPr>
              <a:t>Banks </a:t>
            </a:r>
            <a:r>
              <a:rPr lang="en-US" sz="1800" b="1" dirty="0">
                <a:solidFill>
                  <a:srgbClr val="FF0000"/>
                </a:solidFill>
              </a:rPr>
              <a:t>MUST</a:t>
            </a:r>
            <a:r>
              <a:rPr lang="en-US" sz="1800" b="1" dirty="0">
                <a:solidFill>
                  <a:srgbClr val="1F497D"/>
                </a:solidFill>
              </a:rPr>
              <a:t> share Customer data from July 2020</a:t>
            </a:r>
          </a:p>
        </p:txBody>
      </p:sp>
      <p:sp>
        <p:nvSpPr>
          <p:cNvPr id="153" name="TextBox 152">
            <a:extLst>
              <a:ext uri="{FF2B5EF4-FFF2-40B4-BE49-F238E27FC236}">
                <a16:creationId xmlns:a16="http://schemas.microsoft.com/office/drawing/2014/main" id="{11D96819-82F3-4F64-B9E4-73FDFD016873}"/>
              </a:ext>
            </a:extLst>
          </p:cNvPr>
          <p:cNvSpPr txBox="1"/>
          <p:nvPr/>
        </p:nvSpPr>
        <p:spPr>
          <a:xfrm>
            <a:off x="9037992" y="4844774"/>
            <a:ext cx="2698314" cy="646331"/>
          </a:xfrm>
          <a:prstGeom prst="rect">
            <a:avLst/>
          </a:prstGeom>
          <a:noFill/>
        </p:spPr>
        <p:txBody>
          <a:bodyPr wrap="square" rtlCol="0">
            <a:spAutoFit/>
          </a:bodyPr>
          <a:lstStyle/>
          <a:p>
            <a:pPr algn="ctr"/>
            <a:r>
              <a:rPr lang="en-US" sz="1800" b="1" dirty="0">
                <a:solidFill>
                  <a:srgbClr val="1F497D"/>
                </a:solidFill>
              </a:rPr>
              <a:t>Additional Data Recipients</a:t>
            </a:r>
          </a:p>
        </p:txBody>
      </p:sp>
      <p:grpSp>
        <p:nvGrpSpPr>
          <p:cNvPr id="157" name="Group 156">
            <a:extLst>
              <a:ext uri="{FF2B5EF4-FFF2-40B4-BE49-F238E27FC236}">
                <a16:creationId xmlns:a16="http://schemas.microsoft.com/office/drawing/2014/main" id="{55B2EA89-39BB-4018-8AE6-66CF0EEACC4B}"/>
              </a:ext>
            </a:extLst>
          </p:cNvPr>
          <p:cNvGrpSpPr/>
          <p:nvPr/>
        </p:nvGrpSpPr>
        <p:grpSpPr>
          <a:xfrm>
            <a:off x="2257721" y="2143173"/>
            <a:ext cx="2872002" cy="280057"/>
            <a:chOff x="738720" y="3469433"/>
            <a:chExt cx="2872002" cy="280057"/>
          </a:xfrm>
        </p:grpSpPr>
        <p:sp>
          <p:nvSpPr>
            <p:cNvPr id="158" name="Freeform: Shape 157">
              <a:extLst>
                <a:ext uri="{FF2B5EF4-FFF2-40B4-BE49-F238E27FC236}">
                  <a16:creationId xmlns:a16="http://schemas.microsoft.com/office/drawing/2014/main" id="{3452515C-EB4F-4828-BE94-88391911F0BD}"/>
                </a:ext>
              </a:extLst>
            </p:cNvPr>
            <p:cNvSpPr/>
            <p:nvPr/>
          </p:nvSpPr>
          <p:spPr>
            <a:xfrm rot="16200000">
              <a:off x="3281020" y="3419789"/>
              <a:ext cx="280057" cy="379346"/>
            </a:xfrm>
            <a:custGeom>
              <a:avLst/>
              <a:gdLst>
                <a:gd name="connsiteX0" fmla="*/ 196861 w 394278"/>
                <a:gd name="connsiteY0" fmla="*/ 0 h 534062"/>
                <a:gd name="connsiteX1" fmla="*/ 237127 w 394278"/>
                <a:gd name="connsiteY1" fmla="*/ 40267 h 534062"/>
                <a:gd name="connsiteX2" fmla="*/ 237127 w 394278"/>
                <a:gd name="connsiteY2" fmla="*/ 246078 h 534062"/>
                <a:gd name="connsiteX3" fmla="*/ 237126 w 394278"/>
                <a:gd name="connsiteY3" fmla="*/ 246078 h 534062"/>
                <a:gd name="connsiteX4" fmla="*/ 237126 w 394278"/>
                <a:gd name="connsiteY4" fmla="*/ 397044 h 534062"/>
                <a:gd name="connsiteX5" fmla="*/ 325489 w 394278"/>
                <a:gd name="connsiteY5" fmla="*/ 308681 h 534062"/>
                <a:gd name="connsiteX6" fmla="*/ 382534 w 394278"/>
                <a:gd name="connsiteY6" fmla="*/ 308681 h 534062"/>
                <a:gd name="connsiteX7" fmla="*/ 382534 w 394278"/>
                <a:gd name="connsiteY7" fmla="*/ 365725 h 534062"/>
                <a:gd name="connsiteX8" fmla="*/ 225941 w 394278"/>
                <a:gd name="connsiteY8" fmla="*/ 522318 h 534062"/>
                <a:gd name="connsiteX9" fmla="*/ 168896 w 394278"/>
                <a:gd name="connsiteY9" fmla="*/ 522318 h 534062"/>
                <a:gd name="connsiteX10" fmla="*/ 12303 w 394278"/>
                <a:gd name="connsiteY10" fmla="*/ 365725 h 534062"/>
                <a:gd name="connsiteX11" fmla="*/ 0 w 394278"/>
                <a:gd name="connsiteY11" fmla="*/ 336644 h 534062"/>
                <a:gd name="connsiteX12" fmla="*/ 12303 w 394278"/>
                <a:gd name="connsiteY12" fmla="*/ 307562 h 534062"/>
                <a:gd name="connsiteX13" fmla="*/ 69348 w 394278"/>
                <a:gd name="connsiteY13" fmla="*/ 307562 h 534062"/>
                <a:gd name="connsiteX14" fmla="*/ 156593 w 394278"/>
                <a:gd name="connsiteY14" fmla="*/ 394807 h 534062"/>
                <a:gd name="connsiteX15" fmla="*/ 156593 w 394278"/>
                <a:gd name="connsiteY15" fmla="*/ 79388 h 534062"/>
                <a:gd name="connsiteX16" fmla="*/ 156594 w 394278"/>
                <a:gd name="connsiteY16" fmla="*/ 79388 h 534062"/>
                <a:gd name="connsiteX17" fmla="*/ 156594 w 394278"/>
                <a:gd name="connsiteY17" fmla="*/ 40267 h 534062"/>
                <a:gd name="connsiteX18" fmla="*/ 196861 w 394278"/>
                <a:gd name="connsiteY18" fmla="*/ 0 h 53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4278" h="534062">
                  <a:moveTo>
                    <a:pt x="196861" y="0"/>
                  </a:moveTo>
                  <a:cubicBezTo>
                    <a:pt x="219231" y="0"/>
                    <a:pt x="237127" y="17897"/>
                    <a:pt x="237127" y="40267"/>
                  </a:cubicBezTo>
                  <a:lnTo>
                    <a:pt x="237127" y="246078"/>
                  </a:lnTo>
                  <a:lnTo>
                    <a:pt x="237126" y="246078"/>
                  </a:lnTo>
                  <a:lnTo>
                    <a:pt x="237126" y="397044"/>
                  </a:lnTo>
                  <a:lnTo>
                    <a:pt x="325489" y="308681"/>
                  </a:lnTo>
                  <a:cubicBezTo>
                    <a:pt x="341148" y="293022"/>
                    <a:pt x="366875" y="293022"/>
                    <a:pt x="382534" y="308681"/>
                  </a:cubicBezTo>
                  <a:cubicBezTo>
                    <a:pt x="398193" y="324341"/>
                    <a:pt x="398193" y="350066"/>
                    <a:pt x="382534" y="365725"/>
                  </a:cubicBezTo>
                  <a:lnTo>
                    <a:pt x="225941" y="522318"/>
                  </a:lnTo>
                  <a:cubicBezTo>
                    <a:pt x="210282" y="537977"/>
                    <a:pt x="184555" y="537977"/>
                    <a:pt x="168896" y="522318"/>
                  </a:cubicBezTo>
                  <a:lnTo>
                    <a:pt x="12303" y="365725"/>
                  </a:lnTo>
                  <a:cubicBezTo>
                    <a:pt x="4474" y="357896"/>
                    <a:pt x="0" y="346711"/>
                    <a:pt x="0" y="336644"/>
                  </a:cubicBezTo>
                  <a:cubicBezTo>
                    <a:pt x="0" y="325459"/>
                    <a:pt x="4474" y="315393"/>
                    <a:pt x="12303" y="307562"/>
                  </a:cubicBezTo>
                  <a:cubicBezTo>
                    <a:pt x="27963" y="291903"/>
                    <a:pt x="53689" y="291903"/>
                    <a:pt x="69348" y="307562"/>
                  </a:cubicBezTo>
                  <a:lnTo>
                    <a:pt x="156593" y="394807"/>
                  </a:lnTo>
                  <a:lnTo>
                    <a:pt x="156593" y="79388"/>
                  </a:lnTo>
                  <a:lnTo>
                    <a:pt x="156594" y="79388"/>
                  </a:lnTo>
                  <a:lnTo>
                    <a:pt x="156594" y="40267"/>
                  </a:lnTo>
                  <a:cubicBezTo>
                    <a:pt x="156594" y="17897"/>
                    <a:pt x="174490" y="0"/>
                    <a:pt x="196861" y="0"/>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3200" dirty="0">
                <a:latin typeface="Franklin Gothic Book" panose="020B0503020102020204" pitchFamily="34" charset="0"/>
              </a:endParaRPr>
            </a:p>
          </p:txBody>
        </p:sp>
        <p:sp>
          <p:nvSpPr>
            <p:cNvPr id="159" name="Rectangle: Rounded Corners 158">
              <a:extLst>
                <a:ext uri="{FF2B5EF4-FFF2-40B4-BE49-F238E27FC236}">
                  <a16:creationId xmlns:a16="http://schemas.microsoft.com/office/drawing/2014/main" id="{46B0E4AA-2EA1-427E-B2CA-13BA9595DF12}"/>
                </a:ext>
              </a:extLst>
            </p:cNvPr>
            <p:cNvSpPr/>
            <p:nvPr/>
          </p:nvSpPr>
          <p:spPr>
            <a:xfrm>
              <a:off x="738720" y="3575762"/>
              <a:ext cx="2806389" cy="65899"/>
            </a:xfrm>
            <a:prstGeom prst="roundRect">
              <a:avLst>
                <a:gd name="adj" fmla="val 50000"/>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grpSp>
        <p:nvGrpSpPr>
          <p:cNvPr id="160" name="Group 159">
            <a:extLst>
              <a:ext uri="{FF2B5EF4-FFF2-40B4-BE49-F238E27FC236}">
                <a16:creationId xmlns:a16="http://schemas.microsoft.com/office/drawing/2014/main" id="{81FCB35E-F55E-4C40-9D25-8CE02AFEFE9E}"/>
              </a:ext>
            </a:extLst>
          </p:cNvPr>
          <p:cNvGrpSpPr/>
          <p:nvPr/>
        </p:nvGrpSpPr>
        <p:grpSpPr>
          <a:xfrm flipH="1">
            <a:off x="6825810" y="2131917"/>
            <a:ext cx="2872002" cy="280057"/>
            <a:chOff x="738720" y="3469433"/>
            <a:chExt cx="2872002" cy="280057"/>
          </a:xfrm>
        </p:grpSpPr>
        <p:sp>
          <p:nvSpPr>
            <p:cNvPr id="161" name="Freeform: Shape 160">
              <a:extLst>
                <a:ext uri="{FF2B5EF4-FFF2-40B4-BE49-F238E27FC236}">
                  <a16:creationId xmlns:a16="http://schemas.microsoft.com/office/drawing/2014/main" id="{42AEC592-F045-4BB5-AD64-2F7693FCFA47}"/>
                </a:ext>
              </a:extLst>
            </p:cNvPr>
            <p:cNvSpPr/>
            <p:nvPr/>
          </p:nvSpPr>
          <p:spPr>
            <a:xfrm rot="16200000">
              <a:off x="3281020" y="3419789"/>
              <a:ext cx="280057" cy="379346"/>
            </a:xfrm>
            <a:custGeom>
              <a:avLst/>
              <a:gdLst>
                <a:gd name="connsiteX0" fmla="*/ 196861 w 394278"/>
                <a:gd name="connsiteY0" fmla="*/ 0 h 534062"/>
                <a:gd name="connsiteX1" fmla="*/ 237127 w 394278"/>
                <a:gd name="connsiteY1" fmla="*/ 40267 h 534062"/>
                <a:gd name="connsiteX2" fmla="*/ 237127 w 394278"/>
                <a:gd name="connsiteY2" fmla="*/ 246078 h 534062"/>
                <a:gd name="connsiteX3" fmla="*/ 237126 w 394278"/>
                <a:gd name="connsiteY3" fmla="*/ 246078 h 534062"/>
                <a:gd name="connsiteX4" fmla="*/ 237126 w 394278"/>
                <a:gd name="connsiteY4" fmla="*/ 397044 h 534062"/>
                <a:gd name="connsiteX5" fmla="*/ 325489 w 394278"/>
                <a:gd name="connsiteY5" fmla="*/ 308681 h 534062"/>
                <a:gd name="connsiteX6" fmla="*/ 382534 w 394278"/>
                <a:gd name="connsiteY6" fmla="*/ 308681 h 534062"/>
                <a:gd name="connsiteX7" fmla="*/ 382534 w 394278"/>
                <a:gd name="connsiteY7" fmla="*/ 365725 h 534062"/>
                <a:gd name="connsiteX8" fmla="*/ 225941 w 394278"/>
                <a:gd name="connsiteY8" fmla="*/ 522318 h 534062"/>
                <a:gd name="connsiteX9" fmla="*/ 168896 w 394278"/>
                <a:gd name="connsiteY9" fmla="*/ 522318 h 534062"/>
                <a:gd name="connsiteX10" fmla="*/ 12303 w 394278"/>
                <a:gd name="connsiteY10" fmla="*/ 365725 h 534062"/>
                <a:gd name="connsiteX11" fmla="*/ 0 w 394278"/>
                <a:gd name="connsiteY11" fmla="*/ 336644 h 534062"/>
                <a:gd name="connsiteX12" fmla="*/ 12303 w 394278"/>
                <a:gd name="connsiteY12" fmla="*/ 307562 h 534062"/>
                <a:gd name="connsiteX13" fmla="*/ 69348 w 394278"/>
                <a:gd name="connsiteY13" fmla="*/ 307562 h 534062"/>
                <a:gd name="connsiteX14" fmla="*/ 156593 w 394278"/>
                <a:gd name="connsiteY14" fmla="*/ 394807 h 534062"/>
                <a:gd name="connsiteX15" fmla="*/ 156593 w 394278"/>
                <a:gd name="connsiteY15" fmla="*/ 79388 h 534062"/>
                <a:gd name="connsiteX16" fmla="*/ 156594 w 394278"/>
                <a:gd name="connsiteY16" fmla="*/ 79388 h 534062"/>
                <a:gd name="connsiteX17" fmla="*/ 156594 w 394278"/>
                <a:gd name="connsiteY17" fmla="*/ 40267 h 534062"/>
                <a:gd name="connsiteX18" fmla="*/ 196861 w 394278"/>
                <a:gd name="connsiteY18" fmla="*/ 0 h 53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4278" h="534062">
                  <a:moveTo>
                    <a:pt x="196861" y="0"/>
                  </a:moveTo>
                  <a:cubicBezTo>
                    <a:pt x="219231" y="0"/>
                    <a:pt x="237127" y="17897"/>
                    <a:pt x="237127" y="40267"/>
                  </a:cubicBezTo>
                  <a:lnTo>
                    <a:pt x="237127" y="246078"/>
                  </a:lnTo>
                  <a:lnTo>
                    <a:pt x="237126" y="246078"/>
                  </a:lnTo>
                  <a:lnTo>
                    <a:pt x="237126" y="397044"/>
                  </a:lnTo>
                  <a:lnTo>
                    <a:pt x="325489" y="308681"/>
                  </a:lnTo>
                  <a:cubicBezTo>
                    <a:pt x="341148" y="293022"/>
                    <a:pt x="366875" y="293022"/>
                    <a:pt x="382534" y="308681"/>
                  </a:cubicBezTo>
                  <a:cubicBezTo>
                    <a:pt x="398193" y="324341"/>
                    <a:pt x="398193" y="350066"/>
                    <a:pt x="382534" y="365725"/>
                  </a:cubicBezTo>
                  <a:lnTo>
                    <a:pt x="225941" y="522318"/>
                  </a:lnTo>
                  <a:cubicBezTo>
                    <a:pt x="210282" y="537977"/>
                    <a:pt x="184555" y="537977"/>
                    <a:pt x="168896" y="522318"/>
                  </a:cubicBezTo>
                  <a:lnTo>
                    <a:pt x="12303" y="365725"/>
                  </a:lnTo>
                  <a:cubicBezTo>
                    <a:pt x="4474" y="357896"/>
                    <a:pt x="0" y="346711"/>
                    <a:pt x="0" y="336644"/>
                  </a:cubicBezTo>
                  <a:cubicBezTo>
                    <a:pt x="0" y="325459"/>
                    <a:pt x="4474" y="315393"/>
                    <a:pt x="12303" y="307562"/>
                  </a:cubicBezTo>
                  <a:cubicBezTo>
                    <a:pt x="27963" y="291903"/>
                    <a:pt x="53689" y="291903"/>
                    <a:pt x="69348" y="307562"/>
                  </a:cubicBezTo>
                  <a:lnTo>
                    <a:pt x="156593" y="394807"/>
                  </a:lnTo>
                  <a:lnTo>
                    <a:pt x="156593" y="79388"/>
                  </a:lnTo>
                  <a:lnTo>
                    <a:pt x="156594" y="79388"/>
                  </a:lnTo>
                  <a:lnTo>
                    <a:pt x="156594" y="40267"/>
                  </a:lnTo>
                  <a:cubicBezTo>
                    <a:pt x="156594" y="17897"/>
                    <a:pt x="174490" y="0"/>
                    <a:pt x="196861" y="0"/>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3200" dirty="0">
                <a:latin typeface="Franklin Gothic Book" panose="020B0503020102020204" pitchFamily="34" charset="0"/>
              </a:endParaRPr>
            </a:p>
          </p:txBody>
        </p:sp>
        <p:sp>
          <p:nvSpPr>
            <p:cNvPr id="162" name="Rectangle: Rounded Corners 161">
              <a:extLst>
                <a:ext uri="{FF2B5EF4-FFF2-40B4-BE49-F238E27FC236}">
                  <a16:creationId xmlns:a16="http://schemas.microsoft.com/office/drawing/2014/main" id="{6E915971-10D3-4DCC-B14A-CABE16C766E8}"/>
                </a:ext>
              </a:extLst>
            </p:cNvPr>
            <p:cNvSpPr/>
            <p:nvPr/>
          </p:nvSpPr>
          <p:spPr>
            <a:xfrm>
              <a:off x="738720" y="3575762"/>
              <a:ext cx="2806389" cy="65899"/>
            </a:xfrm>
            <a:prstGeom prst="roundRect">
              <a:avLst>
                <a:gd name="adj" fmla="val 50000"/>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Tree>
    <p:extLst>
      <p:ext uri="{BB962C8B-B14F-4D97-AF65-F5344CB8AC3E}">
        <p14:creationId xmlns:p14="http://schemas.microsoft.com/office/powerpoint/2010/main" val="3385777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15" descr="D:\New project 6\project 1400\Picture5.png">
            <a:extLst>
              <a:ext uri="{FF2B5EF4-FFF2-40B4-BE49-F238E27FC236}">
                <a16:creationId xmlns:a16="http://schemas.microsoft.com/office/drawing/2014/main" id="{CBE06EC2-AECE-4338-A4E1-E8D60CC2270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4804"/>
          <a:stretch/>
        </p:blipFill>
        <p:spPr bwMode="auto">
          <a:xfrm flipH="1">
            <a:off x="584426" y="-1"/>
            <a:ext cx="11605984" cy="702151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19FB5B6-FB30-4002-8791-63BEF8D7B864}"/>
              </a:ext>
            </a:extLst>
          </p:cNvPr>
          <p:cNvSpPr>
            <a:spLocks noGrp="1"/>
          </p:cNvSpPr>
          <p:nvPr>
            <p:ph type="title"/>
          </p:nvPr>
        </p:nvSpPr>
        <p:spPr>
          <a:xfrm>
            <a:off x="1169080" y="3111557"/>
            <a:ext cx="4112605" cy="798397"/>
          </a:xfrm>
        </p:spPr>
        <p:txBody>
          <a:bodyPr>
            <a:normAutofit/>
          </a:bodyPr>
          <a:lstStyle/>
          <a:p>
            <a:pPr algn="ctr"/>
            <a:r>
              <a:rPr lang="en-AU" sz="3200" dirty="0"/>
              <a:t>The Market</a:t>
            </a:r>
          </a:p>
        </p:txBody>
      </p:sp>
      <p:cxnSp>
        <p:nvCxnSpPr>
          <p:cNvPr id="13" name="Straight Connector 12">
            <a:extLst>
              <a:ext uri="{FF2B5EF4-FFF2-40B4-BE49-F238E27FC236}">
                <a16:creationId xmlns:a16="http://schemas.microsoft.com/office/drawing/2014/main" id="{C89F85D3-8A49-45BD-A56A-0227F5424023}"/>
              </a:ext>
            </a:extLst>
          </p:cNvPr>
          <p:cNvCxnSpPr>
            <a:cxnSpLocks/>
          </p:cNvCxnSpPr>
          <p:nvPr/>
        </p:nvCxnSpPr>
        <p:spPr>
          <a:xfrm>
            <a:off x="1064527" y="3111557"/>
            <a:ext cx="4353636" cy="0"/>
          </a:xfrm>
          <a:prstGeom prst="line">
            <a:avLst/>
          </a:prstGeom>
          <a:ln w="28575">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3C7F517-E4FB-432F-B4F9-90D06CBC9DAC}"/>
              </a:ext>
            </a:extLst>
          </p:cNvPr>
          <p:cNvCxnSpPr>
            <a:cxnSpLocks/>
          </p:cNvCxnSpPr>
          <p:nvPr/>
        </p:nvCxnSpPr>
        <p:spPr>
          <a:xfrm>
            <a:off x="1064527" y="3925744"/>
            <a:ext cx="4353636" cy="0"/>
          </a:xfrm>
          <a:prstGeom prst="line">
            <a:avLst/>
          </a:prstGeom>
          <a:ln w="28575">
            <a:solidFill>
              <a:srgbClr val="1F49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67999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3EE-BE1C-48F1-B366-BB45D5D77CF8}"/>
              </a:ext>
            </a:extLst>
          </p:cNvPr>
          <p:cNvSpPr>
            <a:spLocks noGrp="1"/>
          </p:cNvSpPr>
          <p:nvPr>
            <p:ph type="title"/>
          </p:nvPr>
        </p:nvSpPr>
        <p:spPr/>
        <p:txBody>
          <a:bodyPr/>
          <a:lstStyle/>
          <a:p>
            <a:r>
              <a:rPr lang="en-AU" dirty="0"/>
              <a:t>For SDS the market opportunity is substantial</a:t>
            </a:r>
            <a:endParaRPr lang="en-ID" dirty="0"/>
          </a:p>
        </p:txBody>
      </p:sp>
      <p:sp>
        <p:nvSpPr>
          <p:cNvPr id="3" name="Content Placeholder 2">
            <a:extLst>
              <a:ext uri="{FF2B5EF4-FFF2-40B4-BE49-F238E27FC236}">
                <a16:creationId xmlns:a16="http://schemas.microsoft.com/office/drawing/2014/main" id="{50D2F7A8-7547-44BE-AF53-0FF12CA7E562}"/>
              </a:ext>
            </a:extLst>
          </p:cNvPr>
          <p:cNvSpPr>
            <a:spLocks noGrp="1"/>
          </p:cNvSpPr>
          <p:nvPr>
            <p:ph idx="1"/>
          </p:nvPr>
        </p:nvSpPr>
        <p:spPr>
          <a:xfrm>
            <a:off x="609521" y="872995"/>
            <a:ext cx="10971372" cy="1228760"/>
          </a:xfrm>
        </p:spPr>
        <p:txBody>
          <a:bodyPr/>
          <a:lstStyle/>
          <a:p>
            <a:pPr marL="0" indent="0">
              <a:buNone/>
            </a:pPr>
            <a:r>
              <a:rPr lang="en-AU" dirty="0"/>
              <a:t>SDS product offering provides a solution for both the </a:t>
            </a:r>
            <a:r>
              <a:rPr lang="en-AU" dirty="0">
                <a:latin typeface="Franklin Gothic Medium" panose="020B0603020102020204" pitchFamily="34" charset="0"/>
              </a:rPr>
              <a:t>Data Holders </a:t>
            </a:r>
            <a:r>
              <a:rPr lang="en-AU" dirty="0"/>
              <a:t>(e.g. financial institutions) and </a:t>
            </a:r>
            <a:r>
              <a:rPr lang="en-AU" dirty="0">
                <a:latin typeface="Franklin Gothic Medium" panose="020B0603020102020204" pitchFamily="34" charset="0"/>
              </a:rPr>
              <a:t>Data Recipients </a:t>
            </a:r>
            <a:r>
              <a:rPr lang="en-AU" dirty="0"/>
              <a:t>(e.g. FinTechs) fully integrating the needs of the Open Banking market</a:t>
            </a:r>
          </a:p>
          <a:p>
            <a:pPr marL="0" indent="0">
              <a:buNone/>
            </a:pPr>
            <a:endParaRPr lang="en-ID" dirty="0"/>
          </a:p>
        </p:txBody>
      </p:sp>
      <p:sp>
        <p:nvSpPr>
          <p:cNvPr id="4" name="Slide Number Placeholder 3">
            <a:extLst>
              <a:ext uri="{FF2B5EF4-FFF2-40B4-BE49-F238E27FC236}">
                <a16:creationId xmlns:a16="http://schemas.microsoft.com/office/drawing/2014/main" id="{26FA33A9-1EA2-43D1-83A4-FD393EE77F09}"/>
              </a:ext>
            </a:extLst>
          </p:cNvPr>
          <p:cNvSpPr>
            <a:spLocks noGrp="1"/>
          </p:cNvSpPr>
          <p:nvPr>
            <p:ph type="sldNum" sz="quarter" idx="4"/>
          </p:nvPr>
        </p:nvSpPr>
        <p:spPr/>
        <p:txBody>
          <a:bodyPr/>
          <a:lstStyle/>
          <a:p>
            <a:fld id="{45B4EEE1-F3A5-4F92-8C13-26FA1C14643B}" type="slidenum">
              <a:rPr lang="en-US" smtClean="0"/>
              <a:pPr/>
              <a:t>15</a:t>
            </a:fld>
            <a:endParaRPr lang="en-US" dirty="0"/>
          </a:p>
        </p:txBody>
      </p:sp>
      <p:sp>
        <p:nvSpPr>
          <p:cNvPr id="26" name="TextBox 25">
            <a:extLst>
              <a:ext uri="{FF2B5EF4-FFF2-40B4-BE49-F238E27FC236}">
                <a16:creationId xmlns:a16="http://schemas.microsoft.com/office/drawing/2014/main" id="{949DC67C-11CA-4F95-8038-F22E1C637955}"/>
              </a:ext>
            </a:extLst>
          </p:cNvPr>
          <p:cNvSpPr txBox="1"/>
          <p:nvPr/>
        </p:nvSpPr>
        <p:spPr>
          <a:xfrm>
            <a:off x="1011269" y="2330572"/>
            <a:ext cx="2831173" cy="1384995"/>
          </a:xfrm>
          <a:prstGeom prst="rect">
            <a:avLst/>
          </a:prstGeom>
          <a:noFill/>
        </p:spPr>
        <p:txBody>
          <a:bodyPr wrap="square" rtlCol="0">
            <a:spAutoFit/>
          </a:bodyPr>
          <a:lstStyle/>
          <a:p>
            <a:pPr algn="ctr" defTabSz="914400" fontAlgn="base">
              <a:spcBef>
                <a:spcPct val="0"/>
              </a:spcBef>
              <a:spcAft>
                <a:spcPct val="0"/>
              </a:spcAft>
            </a:pPr>
            <a:r>
              <a:rPr lang="en-US" b="1" dirty="0">
                <a:solidFill>
                  <a:srgbClr val="1F497D"/>
                </a:solidFill>
                <a:latin typeface="Franklin Gothic Medium" panose="020B0603020102020204" pitchFamily="34" charset="0"/>
                <a:ea typeface="ＭＳ Ｐゴシック" pitchFamily="-1" charset="-128"/>
              </a:rPr>
              <a:t>Target Market 1</a:t>
            </a:r>
          </a:p>
          <a:p>
            <a:pPr algn="ctr" defTabSz="914400" fontAlgn="base">
              <a:spcBef>
                <a:spcPct val="0"/>
              </a:spcBef>
              <a:spcAft>
                <a:spcPct val="0"/>
              </a:spcAft>
            </a:pPr>
            <a:r>
              <a:rPr lang="en-US" sz="1800" b="1" dirty="0">
                <a:solidFill>
                  <a:srgbClr val="1F497D"/>
                </a:solidFill>
                <a:latin typeface="Franklin Gothic Book" panose="020B0503020102020204" pitchFamily="34" charset="0"/>
                <a:ea typeface="ＭＳ Ｐゴシック" pitchFamily="-1" charset="-128"/>
              </a:rPr>
              <a:t>Data Holders</a:t>
            </a:r>
          </a:p>
          <a:p>
            <a:pPr algn="ctr" defTabSz="914400" fontAlgn="base">
              <a:spcBef>
                <a:spcPct val="0"/>
              </a:spcBef>
              <a:spcAft>
                <a:spcPct val="0"/>
              </a:spcAft>
            </a:pPr>
            <a:r>
              <a:rPr lang="en-US" sz="1400" dirty="0">
                <a:solidFill>
                  <a:srgbClr val="1F497D"/>
                </a:solidFill>
                <a:latin typeface="Franklin Gothic Book" panose="020B0503020102020204" pitchFamily="34" charset="0"/>
                <a:ea typeface="ＭＳ Ｐゴシック" pitchFamily="-1" charset="-128"/>
              </a:rPr>
              <a:t>A solution for Data Holders to securely share their Customer Data </a:t>
            </a:r>
          </a:p>
          <a:p>
            <a:pPr algn="ctr" defTabSz="914400" fontAlgn="base">
              <a:spcBef>
                <a:spcPct val="0"/>
              </a:spcBef>
              <a:spcAft>
                <a:spcPct val="0"/>
              </a:spcAft>
            </a:pPr>
            <a:r>
              <a:rPr lang="en-US" sz="1400" dirty="0">
                <a:solidFill>
                  <a:srgbClr val="1F497D"/>
                </a:solidFill>
                <a:latin typeface="Franklin Gothic Book" panose="020B0503020102020204" pitchFamily="34" charset="0"/>
                <a:ea typeface="ＭＳ Ｐゴシック" pitchFamily="-1" charset="-128"/>
              </a:rPr>
              <a:t>e.g. banks</a:t>
            </a:r>
          </a:p>
        </p:txBody>
      </p:sp>
      <p:sp>
        <p:nvSpPr>
          <p:cNvPr id="27" name="TextBox 26">
            <a:extLst>
              <a:ext uri="{FF2B5EF4-FFF2-40B4-BE49-F238E27FC236}">
                <a16:creationId xmlns:a16="http://schemas.microsoft.com/office/drawing/2014/main" id="{018F9EAA-2303-4AC7-A4EC-927544815040}"/>
              </a:ext>
            </a:extLst>
          </p:cNvPr>
          <p:cNvSpPr txBox="1"/>
          <p:nvPr/>
        </p:nvSpPr>
        <p:spPr>
          <a:xfrm>
            <a:off x="8240123" y="2337834"/>
            <a:ext cx="3133767" cy="1384995"/>
          </a:xfrm>
          <a:prstGeom prst="rect">
            <a:avLst/>
          </a:prstGeom>
          <a:noFill/>
        </p:spPr>
        <p:txBody>
          <a:bodyPr wrap="square" rtlCol="0">
            <a:spAutoFit/>
          </a:bodyPr>
          <a:lstStyle/>
          <a:p>
            <a:pPr algn="ctr" defTabSz="914400" fontAlgn="base">
              <a:spcBef>
                <a:spcPct val="0"/>
              </a:spcBef>
              <a:spcAft>
                <a:spcPct val="0"/>
              </a:spcAft>
            </a:pPr>
            <a:r>
              <a:rPr lang="en-US" b="1" dirty="0">
                <a:solidFill>
                  <a:srgbClr val="1F497D"/>
                </a:solidFill>
                <a:latin typeface="Franklin Gothic Medium" panose="020B0603020102020204" pitchFamily="34" charset="0"/>
                <a:ea typeface="ＭＳ Ｐゴシック" pitchFamily="-1" charset="-128"/>
              </a:rPr>
              <a:t>Target Market 2</a:t>
            </a:r>
          </a:p>
          <a:p>
            <a:pPr algn="ctr" defTabSz="914400" fontAlgn="base">
              <a:spcBef>
                <a:spcPct val="0"/>
              </a:spcBef>
              <a:spcAft>
                <a:spcPct val="0"/>
              </a:spcAft>
            </a:pPr>
            <a:r>
              <a:rPr lang="en-US" sz="1800" b="1" dirty="0">
                <a:solidFill>
                  <a:srgbClr val="1F497D"/>
                </a:solidFill>
                <a:latin typeface="Franklin Gothic Book" panose="020B0503020102020204" pitchFamily="34" charset="0"/>
                <a:ea typeface="ＭＳ Ｐゴシック" pitchFamily="-1" charset="-128"/>
              </a:rPr>
              <a:t>Data Recipients</a:t>
            </a:r>
          </a:p>
          <a:p>
            <a:pPr algn="ctr" defTabSz="914400" fontAlgn="base">
              <a:spcBef>
                <a:spcPct val="0"/>
              </a:spcBef>
              <a:spcAft>
                <a:spcPct val="0"/>
              </a:spcAft>
            </a:pPr>
            <a:r>
              <a:rPr lang="en-US" sz="1400" dirty="0">
                <a:solidFill>
                  <a:srgbClr val="1F497D"/>
                </a:solidFill>
                <a:latin typeface="Franklin Gothic Book" panose="020B0503020102020204" pitchFamily="34" charset="0"/>
                <a:ea typeface="ＭＳ Ｐゴシック" pitchFamily="-1" charset="-128"/>
              </a:rPr>
              <a:t>A solution for Data Recipients to securely access their Customer Data</a:t>
            </a:r>
          </a:p>
          <a:p>
            <a:pPr algn="ctr" defTabSz="914400" fontAlgn="base">
              <a:spcBef>
                <a:spcPct val="0"/>
              </a:spcBef>
              <a:spcAft>
                <a:spcPct val="0"/>
              </a:spcAft>
            </a:pPr>
            <a:r>
              <a:rPr lang="en-US" sz="1400" dirty="0">
                <a:solidFill>
                  <a:srgbClr val="1F497D"/>
                </a:solidFill>
                <a:latin typeface="Franklin Gothic Book" panose="020B0503020102020204" pitchFamily="34" charset="0"/>
                <a:ea typeface="ＭＳ Ｐゴシック" pitchFamily="-1" charset="-128"/>
              </a:rPr>
              <a:t>e.g. FinTechs  </a:t>
            </a:r>
          </a:p>
        </p:txBody>
      </p:sp>
      <p:pic>
        <p:nvPicPr>
          <p:cNvPr id="30" name="Graphic 29" descr="Medal">
            <a:extLst>
              <a:ext uri="{FF2B5EF4-FFF2-40B4-BE49-F238E27FC236}">
                <a16:creationId xmlns:a16="http://schemas.microsoft.com/office/drawing/2014/main" id="{594CBE5E-4C88-44BE-B839-A7B694799C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72170" y="4277607"/>
            <a:ext cx="914400" cy="914400"/>
          </a:xfrm>
          <a:prstGeom prst="rect">
            <a:avLst/>
          </a:prstGeom>
        </p:spPr>
      </p:pic>
      <p:pic>
        <p:nvPicPr>
          <p:cNvPr id="31" name="Graphic 30" descr="Internet">
            <a:extLst>
              <a:ext uri="{FF2B5EF4-FFF2-40B4-BE49-F238E27FC236}">
                <a16:creationId xmlns:a16="http://schemas.microsoft.com/office/drawing/2014/main" id="{6376E1BD-89A0-4347-B586-5CD87B97484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88574" y="4160903"/>
            <a:ext cx="1147807" cy="1147807"/>
          </a:xfrm>
          <a:prstGeom prst="rect">
            <a:avLst/>
          </a:prstGeom>
        </p:spPr>
      </p:pic>
      <p:pic>
        <p:nvPicPr>
          <p:cNvPr id="33" name="Graphic 32" descr="Dollar">
            <a:extLst>
              <a:ext uri="{FF2B5EF4-FFF2-40B4-BE49-F238E27FC236}">
                <a16:creationId xmlns:a16="http://schemas.microsoft.com/office/drawing/2014/main" id="{784B91F5-B3B9-4C23-A0DC-5EDB2EACC9D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88790" y="4277607"/>
            <a:ext cx="914400" cy="914400"/>
          </a:xfrm>
          <a:prstGeom prst="rect">
            <a:avLst/>
          </a:prstGeom>
        </p:spPr>
      </p:pic>
      <p:sp>
        <p:nvSpPr>
          <p:cNvPr id="34" name="Text Placeholder 16">
            <a:extLst>
              <a:ext uri="{FF2B5EF4-FFF2-40B4-BE49-F238E27FC236}">
                <a16:creationId xmlns:a16="http://schemas.microsoft.com/office/drawing/2014/main" id="{B691E443-7D76-406F-9DCF-A1E9243849D9}"/>
              </a:ext>
            </a:extLst>
          </p:cNvPr>
          <p:cNvSpPr txBox="1">
            <a:spLocks/>
          </p:cNvSpPr>
          <p:nvPr/>
        </p:nvSpPr>
        <p:spPr>
          <a:xfrm>
            <a:off x="1337948" y="5233863"/>
            <a:ext cx="1740761" cy="368247"/>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marL="0" marR="0" lvl="0" indent="0" algn="ctr" defTabSz="914400" rtl="0" eaLnBrk="1" fontAlgn="base" latinLnBrk="0" hangingPunct="1">
              <a:lnSpc>
                <a:spcPct val="90000"/>
              </a:lnSpc>
              <a:spcBef>
                <a:spcPts val="0"/>
              </a:spcBef>
              <a:spcAft>
                <a:spcPct val="0"/>
              </a:spcAft>
              <a:buClrTx/>
              <a:buSzTx/>
              <a:buFont typeface="Arial Narrow" pitchFamily="34" charset="0"/>
              <a:buNone/>
              <a:tabLst/>
              <a:defRPr/>
            </a:pPr>
            <a:r>
              <a:rPr kumimoji="0" lang="en-AU" sz="2000" b="1" i="0" u="none" strike="noStrike" kern="1200" cap="none" spc="0" normalizeH="0" baseline="0" noProof="0" dirty="0">
                <a:ln>
                  <a:noFill/>
                </a:ln>
                <a:solidFill>
                  <a:srgbClr val="1F497D"/>
                </a:solidFill>
                <a:effectLst/>
                <a:uLnTx/>
                <a:uFillTx/>
                <a:latin typeface="Franklin Gothic Book" panose="020B0503020102020204" pitchFamily="34" charset="0"/>
                <a:sym typeface="+mn-lt"/>
              </a:rPr>
              <a:t>Accredited</a:t>
            </a:r>
          </a:p>
        </p:txBody>
      </p:sp>
      <p:sp>
        <p:nvSpPr>
          <p:cNvPr id="35" name="Text Placeholder 16">
            <a:extLst>
              <a:ext uri="{FF2B5EF4-FFF2-40B4-BE49-F238E27FC236}">
                <a16:creationId xmlns:a16="http://schemas.microsoft.com/office/drawing/2014/main" id="{D0265543-236A-4569-BAEA-E3342FAF7AB2}"/>
              </a:ext>
            </a:extLst>
          </p:cNvPr>
          <p:cNvSpPr txBox="1">
            <a:spLocks/>
          </p:cNvSpPr>
          <p:nvPr/>
        </p:nvSpPr>
        <p:spPr>
          <a:xfrm>
            <a:off x="3875374" y="5233863"/>
            <a:ext cx="1740761" cy="368247"/>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marL="0" marR="0" lvl="0" indent="0" algn="ctr" defTabSz="914400" rtl="0" eaLnBrk="1" fontAlgn="base" latinLnBrk="0" hangingPunct="1">
              <a:lnSpc>
                <a:spcPct val="90000"/>
              </a:lnSpc>
              <a:spcBef>
                <a:spcPts val="0"/>
              </a:spcBef>
              <a:spcAft>
                <a:spcPct val="0"/>
              </a:spcAft>
              <a:buClrTx/>
              <a:buSzTx/>
              <a:buFont typeface="Arial Narrow" pitchFamily="34" charset="0"/>
              <a:buNone/>
              <a:tabLst/>
              <a:defRPr/>
            </a:pPr>
            <a:r>
              <a:rPr kumimoji="0" lang="en-AU" sz="2000" b="1" i="0" u="none" strike="noStrike" kern="1200" cap="none" spc="0" normalizeH="0" baseline="0" noProof="0" dirty="0">
                <a:ln>
                  <a:noFill/>
                </a:ln>
                <a:solidFill>
                  <a:srgbClr val="1F497D"/>
                </a:solidFill>
                <a:effectLst/>
                <a:uLnTx/>
                <a:uFillTx/>
                <a:latin typeface="Franklin Gothic Book" panose="020B0503020102020204" pitchFamily="34" charset="0"/>
                <a:sym typeface="+mn-lt"/>
              </a:rPr>
              <a:t>Pre-Built</a:t>
            </a:r>
          </a:p>
        </p:txBody>
      </p:sp>
      <p:sp>
        <p:nvSpPr>
          <p:cNvPr id="36" name="Text Placeholder 16">
            <a:extLst>
              <a:ext uri="{FF2B5EF4-FFF2-40B4-BE49-F238E27FC236}">
                <a16:creationId xmlns:a16="http://schemas.microsoft.com/office/drawing/2014/main" id="{299AE1FB-A955-45C5-8A12-EE6A0958DA7E}"/>
              </a:ext>
            </a:extLst>
          </p:cNvPr>
          <p:cNvSpPr txBox="1">
            <a:spLocks/>
          </p:cNvSpPr>
          <p:nvPr/>
        </p:nvSpPr>
        <p:spPr>
          <a:xfrm>
            <a:off x="6692062" y="5233863"/>
            <a:ext cx="1740761" cy="368247"/>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marL="0" marR="0" lvl="0" indent="0" algn="ctr" defTabSz="914400" rtl="0" eaLnBrk="1" fontAlgn="base" latinLnBrk="0" hangingPunct="1">
              <a:lnSpc>
                <a:spcPct val="90000"/>
              </a:lnSpc>
              <a:spcBef>
                <a:spcPts val="0"/>
              </a:spcBef>
              <a:spcAft>
                <a:spcPct val="0"/>
              </a:spcAft>
              <a:buClrTx/>
              <a:buSzTx/>
              <a:buFont typeface="Arial Narrow" pitchFamily="34" charset="0"/>
              <a:buNone/>
              <a:tabLst/>
              <a:defRPr/>
            </a:pPr>
            <a:r>
              <a:rPr kumimoji="0" lang="en-AU" sz="2000" b="1" i="0" u="none" strike="noStrike" kern="1200" cap="none" spc="0" normalizeH="0" baseline="0" noProof="0" dirty="0">
                <a:ln>
                  <a:noFill/>
                </a:ln>
                <a:solidFill>
                  <a:srgbClr val="1F497D"/>
                </a:solidFill>
                <a:effectLst/>
                <a:uLnTx/>
                <a:uFillTx/>
                <a:latin typeface="Franklin Gothic Book" panose="020B0503020102020204" pitchFamily="34" charset="0"/>
                <a:sym typeface="+mn-lt"/>
              </a:rPr>
              <a:t>Full Service</a:t>
            </a:r>
          </a:p>
        </p:txBody>
      </p:sp>
      <p:sp>
        <p:nvSpPr>
          <p:cNvPr id="37" name="Text Placeholder 16">
            <a:extLst>
              <a:ext uri="{FF2B5EF4-FFF2-40B4-BE49-F238E27FC236}">
                <a16:creationId xmlns:a16="http://schemas.microsoft.com/office/drawing/2014/main" id="{5229A8F1-771D-4F47-B367-C438A8F915DD}"/>
              </a:ext>
            </a:extLst>
          </p:cNvPr>
          <p:cNvSpPr txBox="1">
            <a:spLocks/>
          </p:cNvSpPr>
          <p:nvPr/>
        </p:nvSpPr>
        <p:spPr>
          <a:xfrm>
            <a:off x="9075609" y="5233863"/>
            <a:ext cx="1740761" cy="368247"/>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marL="0" marR="0" lvl="0" indent="0" algn="ctr" defTabSz="914400" rtl="0" eaLnBrk="1" fontAlgn="base" latinLnBrk="0" hangingPunct="1">
              <a:lnSpc>
                <a:spcPct val="90000"/>
              </a:lnSpc>
              <a:spcBef>
                <a:spcPts val="0"/>
              </a:spcBef>
              <a:spcAft>
                <a:spcPct val="0"/>
              </a:spcAft>
              <a:buClrTx/>
              <a:buSzTx/>
              <a:buFont typeface="Arial Narrow" pitchFamily="34" charset="0"/>
              <a:buNone/>
              <a:tabLst/>
              <a:defRPr/>
            </a:pPr>
            <a:r>
              <a:rPr kumimoji="0" lang="en-AU" sz="2000" b="1" i="0" u="none" strike="noStrike" kern="1200" cap="none" spc="0" normalizeH="0" baseline="0" noProof="0" dirty="0">
                <a:ln>
                  <a:noFill/>
                </a:ln>
                <a:solidFill>
                  <a:srgbClr val="1F497D"/>
                </a:solidFill>
                <a:effectLst/>
                <a:uLnTx/>
                <a:uFillTx/>
                <a:latin typeface="Franklin Gothic Book" panose="020B0503020102020204" pitchFamily="34" charset="0"/>
                <a:sym typeface="+mn-lt"/>
              </a:rPr>
              <a:t>Cost Effective</a:t>
            </a:r>
          </a:p>
        </p:txBody>
      </p:sp>
      <p:grpSp>
        <p:nvGrpSpPr>
          <p:cNvPr id="38" name="Group 37">
            <a:extLst>
              <a:ext uri="{FF2B5EF4-FFF2-40B4-BE49-F238E27FC236}">
                <a16:creationId xmlns:a16="http://schemas.microsoft.com/office/drawing/2014/main" id="{47A7B70F-9F6C-4504-88B2-140E4F52D3AF}"/>
              </a:ext>
            </a:extLst>
          </p:cNvPr>
          <p:cNvGrpSpPr/>
          <p:nvPr/>
        </p:nvGrpSpPr>
        <p:grpSpPr>
          <a:xfrm>
            <a:off x="5257436" y="2436825"/>
            <a:ext cx="1710857" cy="1076088"/>
            <a:chOff x="5284732" y="2177515"/>
            <a:chExt cx="1710857" cy="1076088"/>
          </a:xfrm>
        </p:grpSpPr>
        <p:sp>
          <p:nvSpPr>
            <p:cNvPr id="39" name="TextBox 38">
              <a:extLst>
                <a:ext uri="{FF2B5EF4-FFF2-40B4-BE49-F238E27FC236}">
                  <a16:creationId xmlns:a16="http://schemas.microsoft.com/office/drawing/2014/main" id="{5D874672-0CB1-4949-A0F3-BF5CEE109968}"/>
                </a:ext>
              </a:extLst>
            </p:cNvPr>
            <p:cNvSpPr txBox="1"/>
            <p:nvPr/>
          </p:nvSpPr>
          <p:spPr>
            <a:xfrm>
              <a:off x="5565314" y="2545396"/>
              <a:ext cx="1059784" cy="523220"/>
            </a:xfrm>
            <a:prstGeom prst="rect">
              <a:avLst/>
            </a:prstGeom>
            <a:noFill/>
          </p:spPr>
          <p:txBody>
            <a:bodyPr wrap="square" rtlCol="0" anchor="ctr">
              <a:spAutoFit/>
            </a:bodyPr>
            <a:lstStyle/>
            <a:p>
              <a:pPr algn="ctr"/>
              <a:r>
                <a:rPr lang="en-AU" sz="1400" b="1" dirty="0">
                  <a:solidFill>
                    <a:srgbClr val="0070C0"/>
                  </a:solidFill>
                </a:rPr>
                <a:t>SISS DATA SERVICES</a:t>
              </a:r>
              <a:endParaRPr lang="en-US" sz="1400" b="1" dirty="0">
                <a:solidFill>
                  <a:srgbClr val="0070C0"/>
                </a:solidFill>
              </a:endParaRPr>
            </a:p>
          </p:txBody>
        </p:sp>
        <p:sp>
          <p:nvSpPr>
            <p:cNvPr id="40" name="Graphic 15">
              <a:extLst>
                <a:ext uri="{FF2B5EF4-FFF2-40B4-BE49-F238E27FC236}">
                  <a16:creationId xmlns:a16="http://schemas.microsoft.com/office/drawing/2014/main" id="{7FC925FB-C3EE-4CB2-9F2F-AF5E37E4B0D6}"/>
                </a:ext>
              </a:extLst>
            </p:cNvPr>
            <p:cNvSpPr/>
            <p:nvPr/>
          </p:nvSpPr>
          <p:spPr>
            <a:xfrm>
              <a:off x="5284732" y="2177515"/>
              <a:ext cx="1710857" cy="1076088"/>
            </a:xfrm>
            <a:custGeom>
              <a:avLst/>
              <a:gdLst>
                <a:gd name="connsiteX0" fmla="*/ 2117027 w 2382035"/>
                <a:gd name="connsiteY0" fmla="*/ 650710 h 1498243"/>
                <a:gd name="connsiteX1" fmla="*/ 1376220 w 2382035"/>
                <a:gd name="connsiteY1" fmla="*/ 248916 h 1498243"/>
                <a:gd name="connsiteX2" fmla="*/ 265009 w 2382035"/>
                <a:gd name="connsiteY2" fmla="*/ 650710 h 1498243"/>
                <a:gd name="connsiteX3" fmla="*/ 440794 w 2382035"/>
                <a:gd name="connsiteY3" fmla="*/ 1498244 h 1498243"/>
                <a:gd name="connsiteX4" fmla="*/ 1941242 w 2382035"/>
                <a:gd name="connsiteY4" fmla="*/ 1498244 h 1498243"/>
                <a:gd name="connsiteX5" fmla="*/ 2117027 w 2382035"/>
                <a:gd name="connsiteY5" fmla="*/ 650710 h 1498243"/>
                <a:gd name="connsiteX6" fmla="*/ 1282049 w 2382035"/>
                <a:gd name="connsiteY6" fmla="*/ 317975 h 1498243"/>
                <a:gd name="connsiteX7" fmla="*/ 384291 w 2382035"/>
                <a:gd name="connsiteY7" fmla="*/ 650710 h 1498243"/>
                <a:gd name="connsiteX8" fmla="*/ 315233 w 2382035"/>
                <a:gd name="connsiteY8" fmla="*/ 763715 h 1498243"/>
                <a:gd name="connsiteX9" fmla="*/ 440794 w 2382035"/>
                <a:gd name="connsiteY9" fmla="*/ 1378961 h 1498243"/>
                <a:gd name="connsiteX10" fmla="*/ 1941242 w 2382035"/>
                <a:gd name="connsiteY10" fmla="*/ 1378961 h 1498243"/>
                <a:gd name="connsiteX11" fmla="*/ 2073081 w 2382035"/>
                <a:gd name="connsiteY11" fmla="*/ 763715 h 1498243"/>
                <a:gd name="connsiteX12" fmla="*/ 1997744 w 2382035"/>
                <a:gd name="connsiteY12" fmla="*/ 650710 h 1498243"/>
                <a:gd name="connsiteX13" fmla="*/ 1432722 w 2382035"/>
                <a:gd name="connsiteY13" fmla="*/ 349365 h 1498243"/>
                <a:gd name="connsiteX14" fmla="*/ 1282049 w 2382035"/>
                <a:gd name="connsiteY14" fmla="*/ 317975 h 14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2035" h="1498243">
                  <a:moveTo>
                    <a:pt x="2117027" y="650710"/>
                  </a:moveTo>
                  <a:cubicBezTo>
                    <a:pt x="2117027" y="261473"/>
                    <a:pt x="1696399" y="66854"/>
                    <a:pt x="1376220" y="248916"/>
                  </a:cubicBezTo>
                  <a:cubicBezTo>
                    <a:pt x="1018372" y="-221936"/>
                    <a:pt x="265009" y="10351"/>
                    <a:pt x="265009" y="650710"/>
                  </a:cubicBezTo>
                  <a:cubicBezTo>
                    <a:pt x="-168175" y="845329"/>
                    <a:pt x="-42614" y="1498244"/>
                    <a:pt x="440794" y="1498244"/>
                  </a:cubicBezTo>
                  <a:lnTo>
                    <a:pt x="1941242" y="1498244"/>
                  </a:lnTo>
                  <a:cubicBezTo>
                    <a:pt x="2424650" y="1498244"/>
                    <a:pt x="2550211" y="845329"/>
                    <a:pt x="2117027" y="650710"/>
                  </a:cubicBezTo>
                  <a:close/>
                  <a:moveTo>
                    <a:pt x="1282049" y="317975"/>
                  </a:moveTo>
                  <a:cubicBezTo>
                    <a:pt x="980704" y="-77541"/>
                    <a:pt x="384291" y="142190"/>
                    <a:pt x="384291" y="650710"/>
                  </a:cubicBezTo>
                  <a:cubicBezTo>
                    <a:pt x="384291" y="700934"/>
                    <a:pt x="359179" y="744881"/>
                    <a:pt x="315233" y="763715"/>
                  </a:cubicBezTo>
                  <a:cubicBezTo>
                    <a:pt x="1332" y="901831"/>
                    <a:pt x="89224" y="1378961"/>
                    <a:pt x="440794" y="1378961"/>
                  </a:cubicBezTo>
                  <a:lnTo>
                    <a:pt x="1941242" y="1378961"/>
                  </a:lnTo>
                  <a:cubicBezTo>
                    <a:pt x="2292812" y="1378961"/>
                    <a:pt x="2386982" y="901831"/>
                    <a:pt x="2073081" y="763715"/>
                  </a:cubicBezTo>
                  <a:cubicBezTo>
                    <a:pt x="2029134" y="744881"/>
                    <a:pt x="1997744" y="700934"/>
                    <a:pt x="1997744" y="650710"/>
                  </a:cubicBezTo>
                  <a:cubicBezTo>
                    <a:pt x="1997744" y="355643"/>
                    <a:pt x="1677565" y="217526"/>
                    <a:pt x="1432722" y="349365"/>
                  </a:cubicBezTo>
                  <a:cubicBezTo>
                    <a:pt x="1382498" y="380755"/>
                    <a:pt x="1319717" y="368199"/>
                    <a:pt x="1282049" y="317975"/>
                  </a:cubicBezTo>
                  <a:close/>
                </a:path>
              </a:pathLst>
            </a:custGeom>
            <a:solidFill>
              <a:srgbClr val="00B0F0"/>
            </a:solidFill>
            <a:ln w="6258" cap="flat">
              <a:noFill/>
              <a:prstDash val="solid"/>
              <a:miter/>
            </a:ln>
          </p:spPr>
          <p:txBody>
            <a:bodyPr rtlCol="0" anchor="ctr"/>
            <a:lstStyle/>
            <a:p>
              <a:endParaRPr lang="en-ID"/>
            </a:p>
          </p:txBody>
        </p:sp>
      </p:grpSp>
      <p:sp>
        <p:nvSpPr>
          <p:cNvPr id="41" name="Freeform: Shape 40">
            <a:extLst>
              <a:ext uri="{FF2B5EF4-FFF2-40B4-BE49-F238E27FC236}">
                <a16:creationId xmlns:a16="http://schemas.microsoft.com/office/drawing/2014/main" id="{159BDAD8-CA9E-4127-A5B0-08B6E35C4855}"/>
              </a:ext>
            </a:extLst>
          </p:cNvPr>
          <p:cNvSpPr/>
          <p:nvPr/>
        </p:nvSpPr>
        <p:spPr>
          <a:xfrm rot="16200000" flipH="1">
            <a:off x="4269575" y="2618217"/>
            <a:ext cx="343648" cy="698220"/>
          </a:xfrm>
          <a:custGeom>
            <a:avLst/>
            <a:gdLst>
              <a:gd name="connsiteX0" fmla="*/ 0 w 343648"/>
              <a:gd name="connsiteY0" fmla="*/ 172066 h 698220"/>
              <a:gd name="connsiteX1" fmla="*/ 10723 w 343648"/>
              <a:gd name="connsiteY1" fmla="*/ 197414 h 698220"/>
              <a:gd name="connsiteX2" fmla="*/ 60443 w 343648"/>
              <a:gd name="connsiteY2" fmla="*/ 197414 h 698220"/>
              <a:gd name="connsiteX3" fmla="*/ 136484 w 343648"/>
              <a:gd name="connsiteY3" fmla="*/ 121372 h 698220"/>
              <a:gd name="connsiteX4" fmla="*/ 136484 w 343648"/>
              <a:gd name="connsiteY4" fmla="*/ 396287 h 698220"/>
              <a:gd name="connsiteX5" fmla="*/ 136485 w 343648"/>
              <a:gd name="connsiteY5" fmla="*/ 396287 h 698220"/>
              <a:gd name="connsiteX6" fmla="*/ 136485 w 343648"/>
              <a:gd name="connsiteY6" fmla="*/ 430384 h 698220"/>
              <a:gd name="connsiteX7" fmla="*/ 136485 w 343648"/>
              <a:gd name="connsiteY7" fmla="*/ 430385 h 698220"/>
              <a:gd name="connsiteX8" fmla="*/ 136485 w 343648"/>
              <a:gd name="connsiteY8" fmla="*/ 576848 h 698220"/>
              <a:gd name="connsiteX9" fmla="*/ 60444 w 343648"/>
              <a:gd name="connsiteY9" fmla="*/ 500806 h 698220"/>
              <a:gd name="connsiteX10" fmla="*/ 10724 w 343648"/>
              <a:gd name="connsiteY10" fmla="*/ 500806 h 698220"/>
              <a:gd name="connsiteX11" fmla="*/ 1 w 343648"/>
              <a:gd name="connsiteY11" fmla="*/ 526154 h 698220"/>
              <a:gd name="connsiteX12" fmla="*/ 10724 w 343648"/>
              <a:gd name="connsiteY12" fmla="*/ 551500 h 698220"/>
              <a:gd name="connsiteX13" fmla="*/ 147208 w 343648"/>
              <a:gd name="connsiteY13" fmla="*/ 687984 h 698220"/>
              <a:gd name="connsiteX14" fmla="*/ 196928 w 343648"/>
              <a:gd name="connsiteY14" fmla="*/ 687984 h 698220"/>
              <a:gd name="connsiteX15" fmla="*/ 333412 w 343648"/>
              <a:gd name="connsiteY15" fmla="*/ 551500 h 698220"/>
              <a:gd name="connsiteX16" fmla="*/ 333412 w 343648"/>
              <a:gd name="connsiteY16" fmla="*/ 501782 h 698220"/>
              <a:gd name="connsiteX17" fmla="*/ 283693 w 343648"/>
              <a:gd name="connsiteY17" fmla="*/ 501782 h 698220"/>
              <a:gd name="connsiteX18" fmla="*/ 206677 w 343648"/>
              <a:gd name="connsiteY18" fmla="*/ 578798 h 698220"/>
              <a:gd name="connsiteX19" fmla="*/ 206677 w 343648"/>
              <a:gd name="connsiteY19" fmla="*/ 447218 h 698220"/>
              <a:gd name="connsiteX20" fmla="*/ 206678 w 343648"/>
              <a:gd name="connsiteY20" fmla="*/ 447218 h 698220"/>
              <a:gd name="connsiteX21" fmla="*/ 206678 w 343648"/>
              <a:gd name="connsiteY21" fmla="*/ 267836 h 698220"/>
              <a:gd name="connsiteX22" fmla="*/ 206677 w 343648"/>
              <a:gd name="connsiteY22" fmla="*/ 267834 h 698220"/>
              <a:gd name="connsiteX23" fmla="*/ 206677 w 343648"/>
              <a:gd name="connsiteY23" fmla="*/ 251003 h 698220"/>
              <a:gd name="connsiteX24" fmla="*/ 206676 w 343648"/>
              <a:gd name="connsiteY24" fmla="*/ 251003 h 698220"/>
              <a:gd name="connsiteX25" fmla="*/ 206676 w 343648"/>
              <a:gd name="connsiteY25" fmla="*/ 119422 h 698220"/>
              <a:gd name="connsiteX26" fmla="*/ 283692 w 343648"/>
              <a:gd name="connsiteY26" fmla="*/ 196438 h 698220"/>
              <a:gd name="connsiteX27" fmla="*/ 333411 w 343648"/>
              <a:gd name="connsiteY27" fmla="*/ 196438 h 698220"/>
              <a:gd name="connsiteX28" fmla="*/ 333411 w 343648"/>
              <a:gd name="connsiteY28" fmla="*/ 146720 h 698220"/>
              <a:gd name="connsiteX29" fmla="*/ 196927 w 343648"/>
              <a:gd name="connsiteY29" fmla="*/ 10236 h 698220"/>
              <a:gd name="connsiteX30" fmla="*/ 147207 w 343648"/>
              <a:gd name="connsiteY30" fmla="*/ 10236 h 698220"/>
              <a:gd name="connsiteX31" fmla="*/ 10723 w 343648"/>
              <a:gd name="connsiteY31" fmla="*/ 146720 h 698220"/>
              <a:gd name="connsiteX32" fmla="*/ 0 w 343648"/>
              <a:gd name="connsiteY32" fmla="*/ 172066 h 69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648" h="698220">
                <a:moveTo>
                  <a:pt x="0" y="172066"/>
                </a:moveTo>
                <a:cubicBezTo>
                  <a:pt x="0" y="181815"/>
                  <a:pt x="3900" y="190588"/>
                  <a:pt x="10723" y="197414"/>
                </a:cubicBezTo>
                <a:cubicBezTo>
                  <a:pt x="24372" y="211062"/>
                  <a:pt x="46795" y="211062"/>
                  <a:pt x="60443" y="197414"/>
                </a:cubicBezTo>
                <a:lnTo>
                  <a:pt x="136484" y="121372"/>
                </a:lnTo>
                <a:lnTo>
                  <a:pt x="136484" y="396287"/>
                </a:lnTo>
                <a:lnTo>
                  <a:pt x="136485" y="396287"/>
                </a:lnTo>
                <a:lnTo>
                  <a:pt x="136485" y="430384"/>
                </a:lnTo>
                <a:lnTo>
                  <a:pt x="136485" y="430385"/>
                </a:lnTo>
                <a:lnTo>
                  <a:pt x="136485" y="576848"/>
                </a:lnTo>
                <a:lnTo>
                  <a:pt x="60444" y="500806"/>
                </a:lnTo>
                <a:cubicBezTo>
                  <a:pt x="46796" y="487158"/>
                  <a:pt x="24373" y="487158"/>
                  <a:pt x="10724" y="500806"/>
                </a:cubicBezTo>
                <a:cubicBezTo>
                  <a:pt x="3901" y="507632"/>
                  <a:pt x="1" y="516405"/>
                  <a:pt x="1" y="526154"/>
                </a:cubicBezTo>
                <a:cubicBezTo>
                  <a:pt x="1" y="534928"/>
                  <a:pt x="3901" y="544677"/>
                  <a:pt x="10724" y="551500"/>
                </a:cubicBezTo>
                <a:lnTo>
                  <a:pt x="147208" y="687984"/>
                </a:lnTo>
                <a:cubicBezTo>
                  <a:pt x="160857" y="701633"/>
                  <a:pt x="183280" y="701633"/>
                  <a:pt x="196928" y="687984"/>
                </a:cubicBezTo>
                <a:lnTo>
                  <a:pt x="333412" y="551500"/>
                </a:lnTo>
                <a:cubicBezTo>
                  <a:pt x="347060" y="537852"/>
                  <a:pt x="347060" y="515431"/>
                  <a:pt x="333412" y="501782"/>
                </a:cubicBezTo>
                <a:cubicBezTo>
                  <a:pt x="319764" y="488134"/>
                  <a:pt x="297341" y="488134"/>
                  <a:pt x="283693" y="501782"/>
                </a:cubicBezTo>
                <a:lnTo>
                  <a:pt x="206677" y="578798"/>
                </a:lnTo>
                <a:lnTo>
                  <a:pt x="206677" y="447218"/>
                </a:lnTo>
                <a:lnTo>
                  <a:pt x="206678" y="447218"/>
                </a:lnTo>
                <a:lnTo>
                  <a:pt x="206678" y="267836"/>
                </a:lnTo>
                <a:lnTo>
                  <a:pt x="206677" y="267834"/>
                </a:lnTo>
                <a:lnTo>
                  <a:pt x="206677" y="251003"/>
                </a:lnTo>
                <a:lnTo>
                  <a:pt x="206676" y="251003"/>
                </a:lnTo>
                <a:lnTo>
                  <a:pt x="206676" y="119422"/>
                </a:lnTo>
                <a:lnTo>
                  <a:pt x="283692" y="196438"/>
                </a:lnTo>
                <a:cubicBezTo>
                  <a:pt x="297340" y="210086"/>
                  <a:pt x="319763" y="210086"/>
                  <a:pt x="333411" y="196438"/>
                </a:cubicBezTo>
                <a:cubicBezTo>
                  <a:pt x="347059" y="182789"/>
                  <a:pt x="347059" y="160368"/>
                  <a:pt x="333411" y="146720"/>
                </a:cubicBezTo>
                <a:lnTo>
                  <a:pt x="196927" y="10236"/>
                </a:lnTo>
                <a:cubicBezTo>
                  <a:pt x="183279" y="-3413"/>
                  <a:pt x="160856" y="-3413"/>
                  <a:pt x="147207" y="10236"/>
                </a:cubicBezTo>
                <a:lnTo>
                  <a:pt x="10723" y="146720"/>
                </a:lnTo>
                <a:cubicBezTo>
                  <a:pt x="3900" y="153543"/>
                  <a:pt x="0" y="163292"/>
                  <a:pt x="0" y="172066"/>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3200" dirty="0">
              <a:latin typeface="Franklin Gothic Book" panose="020B0503020102020204" pitchFamily="34" charset="0"/>
            </a:endParaRPr>
          </a:p>
        </p:txBody>
      </p:sp>
      <p:sp>
        <p:nvSpPr>
          <p:cNvPr id="42" name="Freeform: Shape 41">
            <a:extLst>
              <a:ext uri="{FF2B5EF4-FFF2-40B4-BE49-F238E27FC236}">
                <a16:creationId xmlns:a16="http://schemas.microsoft.com/office/drawing/2014/main" id="{B4A4CB43-DE74-4F36-BFF2-F209964B2E81}"/>
              </a:ext>
            </a:extLst>
          </p:cNvPr>
          <p:cNvSpPr/>
          <p:nvPr/>
        </p:nvSpPr>
        <p:spPr>
          <a:xfrm rot="16200000" flipH="1">
            <a:off x="7707428" y="2629734"/>
            <a:ext cx="343648" cy="698220"/>
          </a:xfrm>
          <a:custGeom>
            <a:avLst/>
            <a:gdLst>
              <a:gd name="connsiteX0" fmla="*/ 0 w 343648"/>
              <a:gd name="connsiteY0" fmla="*/ 172066 h 698220"/>
              <a:gd name="connsiteX1" fmla="*/ 10723 w 343648"/>
              <a:gd name="connsiteY1" fmla="*/ 197414 h 698220"/>
              <a:gd name="connsiteX2" fmla="*/ 60443 w 343648"/>
              <a:gd name="connsiteY2" fmla="*/ 197414 h 698220"/>
              <a:gd name="connsiteX3" fmla="*/ 136484 w 343648"/>
              <a:gd name="connsiteY3" fmla="*/ 121372 h 698220"/>
              <a:gd name="connsiteX4" fmla="*/ 136484 w 343648"/>
              <a:gd name="connsiteY4" fmla="*/ 396287 h 698220"/>
              <a:gd name="connsiteX5" fmla="*/ 136485 w 343648"/>
              <a:gd name="connsiteY5" fmla="*/ 396287 h 698220"/>
              <a:gd name="connsiteX6" fmla="*/ 136485 w 343648"/>
              <a:gd name="connsiteY6" fmla="*/ 430384 h 698220"/>
              <a:gd name="connsiteX7" fmla="*/ 136485 w 343648"/>
              <a:gd name="connsiteY7" fmla="*/ 430385 h 698220"/>
              <a:gd name="connsiteX8" fmla="*/ 136485 w 343648"/>
              <a:gd name="connsiteY8" fmla="*/ 576848 h 698220"/>
              <a:gd name="connsiteX9" fmla="*/ 60444 w 343648"/>
              <a:gd name="connsiteY9" fmla="*/ 500806 h 698220"/>
              <a:gd name="connsiteX10" fmla="*/ 10724 w 343648"/>
              <a:gd name="connsiteY10" fmla="*/ 500806 h 698220"/>
              <a:gd name="connsiteX11" fmla="*/ 1 w 343648"/>
              <a:gd name="connsiteY11" fmla="*/ 526154 h 698220"/>
              <a:gd name="connsiteX12" fmla="*/ 10724 w 343648"/>
              <a:gd name="connsiteY12" fmla="*/ 551500 h 698220"/>
              <a:gd name="connsiteX13" fmla="*/ 147208 w 343648"/>
              <a:gd name="connsiteY13" fmla="*/ 687984 h 698220"/>
              <a:gd name="connsiteX14" fmla="*/ 196928 w 343648"/>
              <a:gd name="connsiteY14" fmla="*/ 687984 h 698220"/>
              <a:gd name="connsiteX15" fmla="*/ 333412 w 343648"/>
              <a:gd name="connsiteY15" fmla="*/ 551500 h 698220"/>
              <a:gd name="connsiteX16" fmla="*/ 333412 w 343648"/>
              <a:gd name="connsiteY16" fmla="*/ 501782 h 698220"/>
              <a:gd name="connsiteX17" fmla="*/ 283693 w 343648"/>
              <a:gd name="connsiteY17" fmla="*/ 501782 h 698220"/>
              <a:gd name="connsiteX18" fmla="*/ 206677 w 343648"/>
              <a:gd name="connsiteY18" fmla="*/ 578798 h 698220"/>
              <a:gd name="connsiteX19" fmla="*/ 206677 w 343648"/>
              <a:gd name="connsiteY19" fmla="*/ 447218 h 698220"/>
              <a:gd name="connsiteX20" fmla="*/ 206678 w 343648"/>
              <a:gd name="connsiteY20" fmla="*/ 447218 h 698220"/>
              <a:gd name="connsiteX21" fmla="*/ 206678 w 343648"/>
              <a:gd name="connsiteY21" fmla="*/ 267836 h 698220"/>
              <a:gd name="connsiteX22" fmla="*/ 206677 w 343648"/>
              <a:gd name="connsiteY22" fmla="*/ 267834 h 698220"/>
              <a:gd name="connsiteX23" fmla="*/ 206677 w 343648"/>
              <a:gd name="connsiteY23" fmla="*/ 251003 h 698220"/>
              <a:gd name="connsiteX24" fmla="*/ 206676 w 343648"/>
              <a:gd name="connsiteY24" fmla="*/ 251003 h 698220"/>
              <a:gd name="connsiteX25" fmla="*/ 206676 w 343648"/>
              <a:gd name="connsiteY25" fmla="*/ 119422 h 698220"/>
              <a:gd name="connsiteX26" fmla="*/ 283692 w 343648"/>
              <a:gd name="connsiteY26" fmla="*/ 196438 h 698220"/>
              <a:gd name="connsiteX27" fmla="*/ 333411 w 343648"/>
              <a:gd name="connsiteY27" fmla="*/ 196438 h 698220"/>
              <a:gd name="connsiteX28" fmla="*/ 333411 w 343648"/>
              <a:gd name="connsiteY28" fmla="*/ 146720 h 698220"/>
              <a:gd name="connsiteX29" fmla="*/ 196927 w 343648"/>
              <a:gd name="connsiteY29" fmla="*/ 10236 h 698220"/>
              <a:gd name="connsiteX30" fmla="*/ 147207 w 343648"/>
              <a:gd name="connsiteY30" fmla="*/ 10236 h 698220"/>
              <a:gd name="connsiteX31" fmla="*/ 10723 w 343648"/>
              <a:gd name="connsiteY31" fmla="*/ 146720 h 698220"/>
              <a:gd name="connsiteX32" fmla="*/ 0 w 343648"/>
              <a:gd name="connsiteY32" fmla="*/ 172066 h 69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648" h="698220">
                <a:moveTo>
                  <a:pt x="0" y="172066"/>
                </a:moveTo>
                <a:cubicBezTo>
                  <a:pt x="0" y="181815"/>
                  <a:pt x="3900" y="190588"/>
                  <a:pt x="10723" y="197414"/>
                </a:cubicBezTo>
                <a:cubicBezTo>
                  <a:pt x="24372" y="211062"/>
                  <a:pt x="46795" y="211062"/>
                  <a:pt x="60443" y="197414"/>
                </a:cubicBezTo>
                <a:lnTo>
                  <a:pt x="136484" y="121372"/>
                </a:lnTo>
                <a:lnTo>
                  <a:pt x="136484" y="396287"/>
                </a:lnTo>
                <a:lnTo>
                  <a:pt x="136485" y="396287"/>
                </a:lnTo>
                <a:lnTo>
                  <a:pt x="136485" y="430384"/>
                </a:lnTo>
                <a:lnTo>
                  <a:pt x="136485" y="430385"/>
                </a:lnTo>
                <a:lnTo>
                  <a:pt x="136485" y="576848"/>
                </a:lnTo>
                <a:lnTo>
                  <a:pt x="60444" y="500806"/>
                </a:lnTo>
                <a:cubicBezTo>
                  <a:pt x="46796" y="487158"/>
                  <a:pt x="24373" y="487158"/>
                  <a:pt x="10724" y="500806"/>
                </a:cubicBezTo>
                <a:cubicBezTo>
                  <a:pt x="3901" y="507632"/>
                  <a:pt x="1" y="516405"/>
                  <a:pt x="1" y="526154"/>
                </a:cubicBezTo>
                <a:cubicBezTo>
                  <a:pt x="1" y="534928"/>
                  <a:pt x="3901" y="544677"/>
                  <a:pt x="10724" y="551500"/>
                </a:cubicBezTo>
                <a:lnTo>
                  <a:pt x="147208" y="687984"/>
                </a:lnTo>
                <a:cubicBezTo>
                  <a:pt x="160857" y="701633"/>
                  <a:pt x="183280" y="701633"/>
                  <a:pt x="196928" y="687984"/>
                </a:cubicBezTo>
                <a:lnTo>
                  <a:pt x="333412" y="551500"/>
                </a:lnTo>
                <a:cubicBezTo>
                  <a:pt x="347060" y="537852"/>
                  <a:pt x="347060" y="515431"/>
                  <a:pt x="333412" y="501782"/>
                </a:cubicBezTo>
                <a:cubicBezTo>
                  <a:pt x="319764" y="488134"/>
                  <a:pt x="297341" y="488134"/>
                  <a:pt x="283693" y="501782"/>
                </a:cubicBezTo>
                <a:lnTo>
                  <a:pt x="206677" y="578798"/>
                </a:lnTo>
                <a:lnTo>
                  <a:pt x="206677" y="447218"/>
                </a:lnTo>
                <a:lnTo>
                  <a:pt x="206678" y="447218"/>
                </a:lnTo>
                <a:lnTo>
                  <a:pt x="206678" y="267836"/>
                </a:lnTo>
                <a:lnTo>
                  <a:pt x="206677" y="267834"/>
                </a:lnTo>
                <a:lnTo>
                  <a:pt x="206677" y="251003"/>
                </a:lnTo>
                <a:lnTo>
                  <a:pt x="206676" y="251003"/>
                </a:lnTo>
                <a:lnTo>
                  <a:pt x="206676" y="119422"/>
                </a:lnTo>
                <a:lnTo>
                  <a:pt x="283692" y="196438"/>
                </a:lnTo>
                <a:cubicBezTo>
                  <a:pt x="297340" y="210086"/>
                  <a:pt x="319763" y="210086"/>
                  <a:pt x="333411" y="196438"/>
                </a:cubicBezTo>
                <a:cubicBezTo>
                  <a:pt x="347059" y="182789"/>
                  <a:pt x="347059" y="160368"/>
                  <a:pt x="333411" y="146720"/>
                </a:cubicBezTo>
                <a:lnTo>
                  <a:pt x="196927" y="10236"/>
                </a:lnTo>
                <a:cubicBezTo>
                  <a:pt x="183279" y="-3413"/>
                  <a:pt x="160856" y="-3413"/>
                  <a:pt x="147207" y="10236"/>
                </a:cubicBezTo>
                <a:lnTo>
                  <a:pt x="10723" y="146720"/>
                </a:lnTo>
                <a:cubicBezTo>
                  <a:pt x="3900" y="153543"/>
                  <a:pt x="0" y="163292"/>
                  <a:pt x="0" y="172066"/>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3200" dirty="0">
              <a:latin typeface="Franklin Gothic Book" panose="020B0503020102020204" pitchFamily="34" charset="0"/>
            </a:endParaRPr>
          </a:p>
        </p:txBody>
      </p:sp>
      <p:grpSp>
        <p:nvGrpSpPr>
          <p:cNvPr id="7" name="Graphic 5">
            <a:extLst>
              <a:ext uri="{FF2B5EF4-FFF2-40B4-BE49-F238E27FC236}">
                <a16:creationId xmlns:a16="http://schemas.microsoft.com/office/drawing/2014/main" id="{4C2B93A7-3096-4FDA-8C39-2022BAE58434}"/>
              </a:ext>
            </a:extLst>
          </p:cNvPr>
          <p:cNvGrpSpPr/>
          <p:nvPr/>
        </p:nvGrpSpPr>
        <p:grpSpPr>
          <a:xfrm>
            <a:off x="7222540" y="4369400"/>
            <a:ext cx="679804" cy="747784"/>
            <a:chOff x="5714206" y="2977356"/>
            <a:chExt cx="762000" cy="838200"/>
          </a:xfrm>
          <a:solidFill>
            <a:srgbClr val="00B0F0"/>
          </a:solidFill>
        </p:grpSpPr>
        <p:sp>
          <p:nvSpPr>
            <p:cNvPr id="8" name="Freeform: Shape 7">
              <a:extLst>
                <a:ext uri="{FF2B5EF4-FFF2-40B4-BE49-F238E27FC236}">
                  <a16:creationId xmlns:a16="http://schemas.microsoft.com/office/drawing/2014/main" id="{76E2CF63-48C8-4AE4-AFB1-24259D0421D5}"/>
                </a:ext>
              </a:extLst>
            </p:cNvPr>
            <p:cNvSpPr/>
            <p:nvPr/>
          </p:nvSpPr>
          <p:spPr>
            <a:xfrm>
              <a:off x="5714206" y="2977356"/>
              <a:ext cx="762000" cy="838200"/>
            </a:xfrm>
            <a:custGeom>
              <a:avLst/>
              <a:gdLst>
                <a:gd name="connsiteX0" fmla="*/ 381000 w 762000"/>
                <a:gd name="connsiteY0" fmla="*/ 0 h 838200"/>
                <a:gd name="connsiteX1" fmla="*/ 0 w 762000"/>
                <a:gd name="connsiteY1" fmla="*/ 381000 h 838200"/>
                <a:gd name="connsiteX2" fmla="*/ 0 w 762000"/>
                <a:gd name="connsiteY2" fmla="*/ 495300 h 838200"/>
                <a:gd name="connsiteX3" fmla="*/ 76200 w 762000"/>
                <a:gd name="connsiteY3" fmla="*/ 571500 h 838200"/>
                <a:gd name="connsiteX4" fmla="*/ 115602 w 762000"/>
                <a:gd name="connsiteY4" fmla="*/ 560191 h 838200"/>
                <a:gd name="connsiteX5" fmla="*/ 381000 w 762000"/>
                <a:gd name="connsiteY5" fmla="*/ 838200 h 838200"/>
                <a:gd name="connsiteX6" fmla="*/ 598265 w 762000"/>
                <a:gd name="connsiteY6" fmla="*/ 701548 h 838200"/>
                <a:gd name="connsiteX7" fmla="*/ 721774 w 762000"/>
                <a:gd name="connsiteY7" fmla="*/ 562052 h 838200"/>
                <a:gd name="connsiteX8" fmla="*/ 762000 w 762000"/>
                <a:gd name="connsiteY8" fmla="*/ 495300 h 838200"/>
                <a:gd name="connsiteX9" fmla="*/ 762000 w 762000"/>
                <a:gd name="connsiteY9" fmla="*/ 381000 h 838200"/>
                <a:gd name="connsiteX10" fmla="*/ 381000 w 762000"/>
                <a:gd name="connsiteY10" fmla="*/ 0 h 838200"/>
                <a:gd name="connsiteX11" fmla="*/ 381000 w 762000"/>
                <a:gd name="connsiteY11" fmla="*/ 38100 h 838200"/>
                <a:gd name="connsiteX12" fmla="*/ 722471 w 762000"/>
                <a:gd name="connsiteY12" fmla="*/ 352723 h 838200"/>
                <a:gd name="connsiteX13" fmla="*/ 646348 w 762000"/>
                <a:gd name="connsiteY13" fmla="*/ 354237 h 838200"/>
                <a:gd name="connsiteX14" fmla="*/ 354254 w 762000"/>
                <a:gd name="connsiteY14" fmla="*/ 115642 h 838200"/>
                <a:gd name="connsiteX15" fmla="*/ 115659 w 762000"/>
                <a:gd name="connsiteY15" fmla="*/ 354237 h 838200"/>
                <a:gd name="connsiteX16" fmla="*/ 39536 w 762000"/>
                <a:gd name="connsiteY16" fmla="*/ 352723 h 838200"/>
                <a:gd name="connsiteX17" fmla="*/ 381000 w 762000"/>
                <a:gd name="connsiteY17" fmla="*/ 38100 h 838200"/>
                <a:gd name="connsiteX18" fmla="*/ 597942 w 762000"/>
                <a:gd name="connsiteY18" fmla="*/ 309377 h 838200"/>
                <a:gd name="connsiteX19" fmla="*/ 299219 w 762000"/>
                <a:gd name="connsiteY19" fmla="*/ 234181 h 838200"/>
                <a:gd name="connsiteX20" fmla="*/ 272281 w 762000"/>
                <a:gd name="connsiteY20" fmla="*/ 234181 h 838200"/>
                <a:gd name="connsiteX21" fmla="*/ 166657 w 762000"/>
                <a:gd name="connsiteY21" fmla="*/ 302284 h 838200"/>
                <a:gd name="connsiteX22" fmla="*/ 459480 w 762000"/>
                <a:gd name="connsiteY22" fmla="*/ 166284 h 838200"/>
                <a:gd name="connsiteX23" fmla="*/ 597942 w 762000"/>
                <a:gd name="connsiteY23" fmla="*/ 309373 h 838200"/>
                <a:gd name="connsiteX24" fmla="*/ 76200 w 762000"/>
                <a:gd name="connsiteY24" fmla="*/ 533400 h 838200"/>
                <a:gd name="connsiteX25" fmla="*/ 38100 w 762000"/>
                <a:gd name="connsiteY25" fmla="*/ 495300 h 838200"/>
                <a:gd name="connsiteX26" fmla="*/ 38100 w 762000"/>
                <a:gd name="connsiteY26" fmla="*/ 419100 h 838200"/>
                <a:gd name="connsiteX27" fmla="*/ 76200 w 762000"/>
                <a:gd name="connsiteY27" fmla="*/ 381000 h 838200"/>
                <a:gd name="connsiteX28" fmla="*/ 114300 w 762000"/>
                <a:gd name="connsiteY28" fmla="*/ 419100 h 838200"/>
                <a:gd name="connsiteX29" fmla="*/ 114300 w 762000"/>
                <a:gd name="connsiteY29" fmla="*/ 495300 h 838200"/>
                <a:gd name="connsiteX30" fmla="*/ 76200 w 762000"/>
                <a:gd name="connsiteY30" fmla="*/ 533400 h 838200"/>
                <a:gd name="connsiteX31" fmla="*/ 381000 w 762000"/>
                <a:gd name="connsiteY31" fmla="*/ 800100 h 838200"/>
                <a:gd name="connsiteX32" fmla="*/ 152400 w 762000"/>
                <a:gd name="connsiteY32" fmla="*/ 533400 h 838200"/>
                <a:gd name="connsiteX33" fmla="*/ 152400 w 762000"/>
                <a:gd name="connsiteY33" fmla="*/ 381000 h 838200"/>
                <a:gd name="connsiteX34" fmla="*/ 155993 w 762000"/>
                <a:gd name="connsiteY34" fmla="*/ 341903 h 838200"/>
                <a:gd name="connsiteX35" fmla="*/ 286085 w 762000"/>
                <a:gd name="connsiteY35" fmla="*/ 274160 h 838200"/>
                <a:gd name="connsiteX36" fmla="*/ 512080 w 762000"/>
                <a:gd name="connsiteY36" fmla="*/ 357727 h 838200"/>
                <a:gd name="connsiteX37" fmla="*/ 606675 w 762000"/>
                <a:gd name="connsiteY37" fmla="*/ 346272 h 838200"/>
                <a:gd name="connsiteX38" fmla="*/ 609600 w 762000"/>
                <a:gd name="connsiteY38" fmla="*/ 381000 h 838200"/>
                <a:gd name="connsiteX39" fmla="*/ 609600 w 762000"/>
                <a:gd name="connsiteY39" fmla="*/ 533400 h 838200"/>
                <a:gd name="connsiteX40" fmla="*/ 572147 w 762000"/>
                <a:gd name="connsiteY40" fmla="*/ 670164 h 838200"/>
                <a:gd name="connsiteX41" fmla="*/ 453676 w 762000"/>
                <a:gd name="connsiteY41" fmla="*/ 685756 h 838200"/>
                <a:gd name="connsiteX42" fmla="*/ 400050 w 762000"/>
                <a:gd name="connsiteY42" fmla="*/ 647700 h 838200"/>
                <a:gd name="connsiteX43" fmla="*/ 361950 w 762000"/>
                <a:gd name="connsiteY43" fmla="*/ 647700 h 838200"/>
                <a:gd name="connsiteX44" fmla="*/ 304800 w 762000"/>
                <a:gd name="connsiteY44" fmla="*/ 704850 h 838200"/>
                <a:gd name="connsiteX45" fmla="*/ 361950 w 762000"/>
                <a:gd name="connsiteY45" fmla="*/ 762000 h 838200"/>
                <a:gd name="connsiteX46" fmla="*/ 400050 w 762000"/>
                <a:gd name="connsiteY46" fmla="*/ 762000 h 838200"/>
                <a:gd name="connsiteX47" fmla="*/ 453702 w 762000"/>
                <a:gd name="connsiteY47" fmla="*/ 723858 h 838200"/>
                <a:gd name="connsiteX48" fmla="*/ 539869 w 762000"/>
                <a:gd name="connsiteY48" fmla="*/ 717245 h 838200"/>
                <a:gd name="connsiteX49" fmla="*/ 381000 w 762000"/>
                <a:gd name="connsiteY49" fmla="*/ 800100 h 838200"/>
                <a:gd name="connsiteX50" fmla="*/ 419100 w 762000"/>
                <a:gd name="connsiteY50" fmla="*/ 704850 h 838200"/>
                <a:gd name="connsiteX51" fmla="*/ 400050 w 762000"/>
                <a:gd name="connsiteY51" fmla="*/ 723900 h 838200"/>
                <a:gd name="connsiteX52" fmla="*/ 361950 w 762000"/>
                <a:gd name="connsiteY52" fmla="*/ 723900 h 838200"/>
                <a:gd name="connsiteX53" fmla="*/ 342900 w 762000"/>
                <a:gd name="connsiteY53" fmla="*/ 704850 h 838200"/>
                <a:gd name="connsiteX54" fmla="*/ 361950 w 762000"/>
                <a:gd name="connsiteY54" fmla="*/ 685800 h 838200"/>
                <a:gd name="connsiteX55" fmla="*/ 400050 w 762000"/>
                <a:gd name="connsiteY55" fmla="*/ 685800 h 838200"/>
                <a:gd name="connsiteX56" fmla="*/ 419100 w 762000"/>
                <a:gd name="connsiteY56" fmla="*/ 704850 h 838200"/>
                <a:gd name="connsiteX57" fmla="*/ 627507 w 762000"/>
                <a:gd name="connsiteY57" fmla="*/ 641689 h 838200"/>
                <a:gd name="connsiteX58" fmla="*/ 646397 w 762000"/>
                <a:gd name="connsiteY58" fmla="*/ 560191 h 838200"/>
                <a:gd name="connsiteX59" fmla="*/ 679115 w 762000"/>
                <a:gd name="connsiteY59" fmla="*/ 570824 h 838200"/>
                <a:gd name="connsiteX60" fmla="*/ 627507 w 762000"/>
                <a:gd name="connsiteY60" fmla="*/ 641689 h 838200"/>
                <a:gd name="connsiteX61" fmla="*/ 723900 w 762000"/>
                <a:gd name="connsiteY61" fmla="*/ 495300 h 838200"/>
                <a:gd name="connsiteX62" fmla="*/ 685800 w 762000"/>
                <a:gd name="connsiteY62" fmla="*/ 533400 h 838200"/>
                <a:gd name="connsiteX63" fmla="*/ 647700 w 762000"/>
                <a:gd name="connsiteY63" fmla="*/ 495300 h 838200"/>
                <a:gd name="connsiteX64" fmla="*/ 647700 w 762000"/>
                <a:gd name="connsiteY64" fmla="*/ 419100 h 838200"/>
                <a:gd name="connsiteX65" fmla="*/ 685800 w 762000"/>
                <a:gd name="connsiteY65" fmla="*/ 381000 h 838200"/>
                <a:gd name="connsiteX66" fmla="*/ 723900 w 762000"/>
                <a:gd name="connsiteY66" fmla="*/ 41910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762000" h="838200">
                  <a:moveTo>
                    <a:pt x="381000" y="0"/>
                  </a:moveTo>
                  <a:cubicBezTo>
                    <a:pt x="170679" y="240"/>
                    <a:pt x="240" y="170679"/>
                    <a:pt x="0" y="381000"/>
                  </a:cubicBezTo>
                  <a:lnTo>
                    <a:pt x="0" y="495300"/>
                  </a:lnTo>
                  <a:cubicBezTo>
                    <a:pt x="48" y="537364"/>
                    <a:pt x="34136" y="571452"/>
                    <a:pt x="76200" y="571500"/>
                  </a:cubicBezTo>
                  <a:cubicBezTo>
                    <a:pt x="90126" y="571441"/>
                    <a:pt x="103764" y="567526"/>
                    <a:pt x="115602" y="560191"/>
                  </a:cubicBezTo>
                  <a:cubicBezTo>
                    <a:pt x="128539" y="696532"/>
                    <a:pt x="237760" y="838200"/>
                    <a:pt x="381000" y="838200"/>
                  </a:cubicBezTo>
                  <a:cubicBezTo>
                    <a:pt x="473051" y="838200"/>
                    <a:pt x="550836" y="779548"/>
                    <a:pt x="598265" y="701548"/>
                  </a:cubicBezTo>
                  <a:cubicBezTo>
                    <a:pt x="651891" y="680723"/>
                    <a:pt x="700564" y="640242"/>
                    <a:pt x="721774" y="562052"/>
                  </a:cubicBezTo>
                  <a:cubicBezTo>
                    <a:pt x="746447" y="548901"/>
                    <a:pt x="761899" y="523259"/>
                    <a:pt x="762000" y="495300"/>
                  </a:cubicBezTo>
                  <a:lnTo>
                    <a:pt x="762000" y="381000"/>
                  </a:lnTo>
                  <a:cubicBezTo>
                    <a:pt x="761760" y="170679"/>
                    <a:pt x="591321" y="240"/>
                    <a:pt x="381000" y="0"/>
                  </a:cubicBezTo>
                  <a:close/>
                  <a:moveTo>
                    <a:pt x="381000" y="38100"/>
                  </a:moveTo>
                  <a:cubicBezTo>
                    <a:pt x="559265" y="38364"/>
                    <a:pt x="707643" y="175076"/>
                    <a:pt x="722471" y="352723"/>
                  </a:cubicBezTo>
                  <a:cubicBezTo>
                    <a:pt x="698772" y="339101"/>
                    <a:pt x="669488" y="339683"/>
                    <a:pt x="646348" y="354237"/>
                  </a:cubicBezTo>
                  <a:cubicBezTo>
                    <a:pt x="631575" y="207691"/>
                    <a:pt x="500800" y="100869"/>
                    <a:pt x="354254" y="115642"/>
                  </a:cubicBezTo>
                  <a:cubicBezTo>
                    <a:pt x="228123" y="128357"/>
                    <a:pt x="128375" y="228106"/>
                    <a:pt x="115659" y="354237"/>
                  </a:cubicBezTo>
                  <a:cubicBezTo>
                    <a:pt x="92520" y="339683"/>
                    <a:pt x="63236" y="339101"/>
                    <a:pt x="39536" y="352723"/>
                  </a:cubicBezTo>
                  <a:cubicBezTo>
                    <a:pt x="54364" y="175079"/>
                    <a:pt x="202738" y="38368"/>
                    <a:pt x="381000" y="38100"/>
                  </a:cubicBezTo>
                  <a:close/>
                  <a:moveTo>
                    <a:pt x="597942" y="309377"/>
                  </a:moveTo>
                  <a:cubicBezTo>
                    <a:pt x="479780" y="334999"/>
                    <a:pt x="374082" y="309044"/>
                    <a:pt x="299219" y="234181"/>
                  </a:cubicBezTo>
                  <a:cubicBezTo>
                    <a:pt x="291780" y="226743"/>
                    <a:pt x="279720" y="226743"/>
                    <a:pt x="272281" y="234181"/>
                  </a:cubicBezTo>
                  <a:cubicBezTo>
                    <a:pt x="240264" y="266185"/>
                    <a:pt x="211766" y="294254"/>
                    <a:pt x="166657" y="302284"/>
                  </a:cubicBezTo>
                  <a:cubicBezTo>
                    <a:pt x="209962" y="183868"/>
                    <a:pt x="341064" y="122978"/>
                    <a:pt x="459480" y="166284"/>
                  </a:cubicBezTo>
                  <a:cubicBezTo>
                    <a:pt x="525098" y="190280"/>
                    <a:pt x="576115" y="243002"/>
                    <a:pt x="597942" y="309373"/>
                  </a:cubicBezTo>
                  <a:close/>
                  <a:moveTo>
                    <a:pt x="76200" y="533400"/>
                  </a:moveTo>
                  <a:cubicBezTo>
                    <a:pt x="55167" y="533379"/>
                    <a:pt x="38121" y="516333"/>
                    <a:pt x="38100" y="495300"/>
                  </a:cubicBezTo>
                  <a:lnTo>
                    <a:pt x="38100" y="419100"/>
                  </a:lnTo>
                  <a:cubicBezTo>
                    <a:pt x="38100" y="398058"/>
                    <a:pt x="55158" y="381000"/>
                    <a:pt x="76200" y="381000"/>
                  </a:cubicBezTo>
                  <a:cubicBezTo>
                    <a:pt x="97242" y="381000"/>
                    <a:pt x="114300" y="398058"/>
                    <a:pt x="114300" y="419100"/>
                  </a:cubicBezTo>
                  <a:lnTo>
                    <a:pt x="114300" y="495300"/>
                  </a:lnTo>
                  <a:cubicBezTo>
                    <a:pt x="114279" y="516333"/>
                    <a:pt x="97233" y="533379"/>
                    <a:pt x="76200" y="533400"/>
                  </a:cubicBezTo>
                  <a:close/>
                  <a:moveTo>
                    <a:pt x="381000" y="800100"/>
                  </a:moveTo>
                  <a:cubicBezTo>
                    <a:pt x="252264" y="800100"/>
                    <a:pt x="152400" y="656741"/>
                    <a:pt x="152400" y="533400"/>
                  </a:cubicBezTo>
                  <a:lnTo>
                    <a:pt x="152400" y="381000"/>
                  </a:lnTo>
                  <a:cubicBezTo>
                    <a:pt x="152472" y="367889"/>
                    <a:pt x="153674" y="354808"/>
                    <a:pt x="155993" y="341903"/>
                  </a:cubicBezTo>
                  <a:cubicBezTo>
                    <a:pt x="215222" y="337010"/>
                    <a:pt x="253571" y="305872"/>
                    <a:pt x="286085" y="274160"/>
                  </a:cubicBezTo>
                  <a:cubicBezTo>
                    <a:pt x="348271" y="329372"/>
                    <a:pt x="428935" y="359199"/>
                    <a:pt x="512080" y="357727"/>
                  </a:cubicBezTo>
                  <a:cubicBezTo>
                    <a:pt x="543929" y="357277"/>
                    <a:pt x="575640" y="353437"/>
                    <a:pt x="606675" y="346272"/>
                  </a:cubicBezTo>
                  <a:cubicBezTo>
                    <a:pt x="608533" y="357756"/>
                    <a:pt x="609511" y="369366"/>
                    <a:pt x="609600" y="381000"/>
                  </a:cubicBezTo>
                  <a:lnTo>
                    <a:pt x="609600" y="533400"/>
                  </a:lnTo>
                  <a:cubicBezTo>
                    <a:pt x="608706" y="581397"/>
                    <a:pt x="595831" y="628408"/>
                    <a:pt x="572147" y="670164"/>
                  </a:cubicBezTo>
                  <a:cubicBezTo>
                    <a:pt x="533687" y="681392"/>
                    <a:pt x="493731" y="686651"/>
                    <a:pt x="453676" y="685756"/>
                  </a:cubicBezTo>
                  <a:cubicBezTo>
                    <a:pt x="445643" y="663010"/>
                    <a:pt x="424173" y="647773"/>
                    <a:pt x="400050" y="647700"/>
                  </a:cubicBezTo>
                  <a:lnTo>
                    <a:pt x="361950" y="647700"/>
                  </a:lnTo>
                  <a:cubicBezTo>
                    <a:pt x="330387" y="647700"/>
                    <a:pt x="304800" y="673287"/>
                    <a:pt x="304800" y="704850"/>
                  </a:cubicBezTo>
                  <a:cubicBezTo>
                    <a:pt x="304800" y="736413"/>
                    <a:pt x="330387" y="762000"/>
                    <a:pt x="361950" y="762000"/>
                  </a:cubicBezTo>
                  <a:lnTo>
                    <a:pt x="400050" y="762000"/>
                  </a:lnTo>
                  <a:cubicBezTo>
                    <a:pt x="424205" y="761925"/>
                    <a:pt x="445696" y="746648"/>
                    <a:pt x="453702" y="723858"/>
                  </a:cubicBezTo>
                  <a:cubicBezTo>
                    <a:pt x="482556" y="723963"/>
                    <a:pt x="511371" y="721751"/>
                    <a:pt x="539869" y="717245"/>
                  </a:cubicBezTo>
                  <a:cubicBezTo>
                    <a:pt x="499100" y="766153"/>
                    <a:pt x="443519" y="800100"/>
                    <a:pt x="381000" y="800100"/>
                  </a:cubicBezTo>
                  <a:close/>
                  <a:moveTo>
                    <a:pt x="419100" y="704850"/>
                  </a:moveTo>
                  <a:cubicBezTo>
                    <a:pt x="419087" y="715366"/>
                    <a:pt x="410566" y="723887"/>
                    <a:pt x="400050" y="723900"/>
                  </a:cubicBezTo>
                  <a:lnTo>
                    <a:pt x="361950" y="723900"/>
                  </a:lnTo>
                  <a:cubicBezTo>
                    <a:pt x="351429" y="723900"/>
                    <a:pt x="342900" y="715371"/>
                    <a:pt x="342900" y="704850"/>
                  </a:cubicBezTo>
                  <a:cubicBezTo>
                    <a:pt x="342900" y="694329"/>
                    <a:pt x="351429" y="685800"/>
                    <a:pt x="361950" y="685800"/>
                  </a:cubicBezTo>
                  <a:lnTo>
                    <a:pt x="400050" y="685800"/>
                  </a:lnTo>
                  <a:cubicBezTo>
                    <a:pt x="410566" y="685813"/>
                    <a:pt x="419087" y="694334"/>
                    <a:pt x="419100" y="704850"/>
                  </a:cubicBezTo>
                  <a:close/>
                  <a:moveTo>
                    <a:pt x="627507" y="641689"/>
                  </a:moveTo>
                  <a:cubicBezTo>
                    <a:pt x="637299" y="615453"/>
                    <a:pt x="643648" y="588059"/>
                    <a:pt x="646397" y="560191"/>
                  </a:cubicBezTo>
                  <a:cubicBezTo>
                    <a:pt x="656337" y="566210"/>
                    <a:pt x="667536" y="569849"/>
                    <a:pt x="679115" y="570824"/>
                  </a:cubicBezTo>
                  <a:cubicBezTo>
                    <a:pt x="668962" y="598851"/>
                    <a:pt x="651066" y="623424"/>
                    <a:pt x="627507" y="641689"/>
                  </a:cubicBezTo>
                  <a:close/>
                  <a:moveTo>
                    <a:pt x="723900" y="495300"/>
                  </a:moveTo>
                  <a:cubicBezTo>
                    <a:pt x="723900" y="516342"/>
                    <a:pt x="706842" y="533400"/>
                    <a:pt x="685800" y="533400"/>
                  </a:cubicBezTo>
                  <a:cubicBezTo>
                    <a:pt x="664758" y="533400"/>
                    <a:pt x="647700" y="516342"/>
                    <a:pt x="647700" y="495300"/>
                  </a:cubicBezTo>
                  <a:lnTo>
                    <a:pt x="647700" y="419100"/>
                  </a:lnTo>
                  <a:cubicBezTo>
                    <a:pt x="647700" y="398058"/>
                    <a:pt x="664758" y="381000"/>
                    <a:pt x="685800" y="381000"/>
                  </a:cubicBezTo>
                  <a:cubicBezTo>
                    <a:pt x="706842" y="381000"/>
                    <a:pt x="723900" y="398058"/>
                    <a:pt x="723900" y="419100"/>
                  </a:cubicBezTo>
                  <a:close/>
                </a:path>
              </a:pathLst>
            </a:custGeom>
            <a:grpFill/>
            <a:ln w="9525" cap="flat">
              <a:noFill/>
              <a:prstDash val="solid"/>
              <a:miter/>
            </a:ln>
          </p:spPr>
          <p:txBody>
            <a:bodyPr rtlCol="0" anchor="ctr"/>
            <a:lstStyle/>
            <a:p>
              <a:endParaRPr lang="en-ID"/>
            </a:p>
          </p:txBody>
        </p:sp>
        <p:sp>
          <p:nvSpPr>
            <p:cNvPr id="9" name="Freeform: Shape 8">
              <a:extLst>
                <a:ext uri="{FF2B5EF4-FFF2-40B4-BE49-F238E27FC236}">
                  <a16:creationId xmlns:a16="http://schemas.microsoft.com/office/drawing/2014/main" id="{4EBA6E8C-1E99-47BD-A731-E6CF2618D6A5}"/>
                </a:ext>
              </a:extLst>
            </p:cNvPr>
            <p:cNvSpPr/>
            <p:nvPr/>
          </p:nvSpPr>
          <p:spPr>
            <a:xfrm>
              <a:off x="5942769" y="3405981"/>
              <a:ext cx="114331" cy="66759"/>
            </a:xfrm>
            <a:custGeom>
              <a:avLst/>
              <a:gdLst>
                <a:gd name="connsiteX0" fmla="*/ 95286 w 114331"/>
                <a:gd name="connsiteY0" fmla="*/ 66675 h 66759"/>
                <a:gd name="connsiteX1" fmla="*/ 102914 w 114331"/>
                <a:gd name="connsiteY1" fmla="*/ 65075 h 66759"/>
                <a:gd name="connsiteX2" fmla="*/ 112736 w 114331"/>
                <a:gd name="connsiteY2" fmla="*/ 39997 h 66759"/>
                <a:gd name="connsiteX3" fmla="*/ 57186 w 114331"/>
                <a:gd name="connsiteY3" fmla="*/ 0 h 66759"/>
                <a:gd name="connsiteX4" fmla="*/ 1636 w 114331"/>
                <a:gd name="connsiteY4" fmla="*/ 39997 h 66759"/>
                <a:gd name="connsiteX5" fmla="*/ 11336 w 114331"/>
                <a:gd name="connsiteY5" fmla="*/ 65122 h 66759"/>
                <a:gd name="connsiteX6" fmla="*/ 36462 w 114331"/>
                <a:gd name="connsiteY6" fmla="*/ 55423 h 66759"/>
                <a:gd name="connsiteX7" fmla="*/ 36536 w 114331"/>
                <a:gd name="connsiteY7" fmla="*/ 55253 h 66759"/>
                <a:gd name="connsiteX8" fmla="*/ 77836 w 114331"/>
                <a:gd name="connsiteY8" fmla="*/ 55253 h 66759"/>
                <a:gd name="connsiteX9" fmla="*/ 95286 w 114331"/>
                <a:gd name="connsiteY9" fmla="*/ 66675 h 6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31" h="66759">
                  <a:moveTo>
                    <a:pt x="95286" y="66675"/>
                  </a:moveTo>
                  <a:cubicBezTo>
                    <a:pt x="97912" y="66681"/>
                    <a:pt x="100512" y="66136"/>
                    <a:pt x="102914" y="65075"/>
                  </a:cubicBezTo>
                  <a:cubicBezTo>
                    <a:pt x="112547" y="60857"/>
                    <a:pt x="116941" y="49635"/>
                    <a:pt x="112736" y="39997"/>
                  </a:cubicBezTo>
                  <a:cubicBezTo>
                    <a:pt x="103928" y="16722"/>
                    <a:pt x="82053" y="972"/>
                    <a:pt x="57186" y="0"/>
                  </a:cubicBezTo>
                  <a:cubicBezTo>
                    <a:pt x="32319" y="972"/>
                    <a:pt x="10444" y="16722"/>
                    <a:pt x="1636" y="39997"/>
                  </a:cubicBezTo>
                  <a:cubicBezTo>
                    <a:pt x="-2623" y="49614"/>
                    <a:pt x="1719" y="60863"/>
                    <a:pt x="11336" y="65122"/>
                  </a:cubicBezTo>
                  <a:cubicBezTo>
                    <a:pt x="20952" y="69383"/>
                    <a:pt x="32201" y="65041"/>
                    <a:pt x="36462" y="55423"/>
                  </a:cubicBezTo>
                  <a:cubicBezTo>
                    <a:pt x="36487" y="55367"/>
                    <a:pt x="36511" y="55310"/>
                    <a:pt x="36536" y="55253"/>
                  </a:cubicBezTo>
                  <a:cubicBezTo>
                    <a:pt x="45912" y="33784"/>
                    <a:pt x="68460" y="33784"/>
                    <a:pt x="77836" y="55253"/>
                  </a:cubicBezTo>
                  <a:cubicBezTo>
                    <a:pt x="80864" y="62192"/>
                    <a:pt x="87716" y="66677"/>
                    <a:pt x="95286" y="66675"/>
                  </a:cubicBezTo>
                  <a:close/>
                </a:path>
              </a:pathLst>
            </a:custGeom>
            <a:grpFill/>
            <a:ln w="9525" cap="flat">
              <a:noFill/>
              <a:prstDash val="solid"/>
              <a:miter/>
            </a:ln>
          </p:spPr>
          <p:txBody>
            <a:bodyPr rtlCol="0" anchor="ctr"/>
            <a:lstStyle/>
            <a:p>
              <a:endParaRPr lang="en-ID"/>
            </a:p>
          </p:txBody>
        </p:sp>
        <p:sp>
          <p:nvSpPr>
            <p:cNvPr id="10" name="Freeform: Shape 9">
              <a:extLst>
                <a:ext uri="{FF2B5EF4-FFF2-40B4-BE49-F238E27FC236}">
                  <a16:creationId xmlns:a16="http://schemas.microsoft.com/office/drawing/2014/main" id="{C819F40F-DC54-4517-B552-54E374EADC3B}"/>
                </a:ext>
              </a:extLst>
            </p:cNvPr>
            <p:cNvSpPr/>
            <p:nvPr/>
          </p:nvSpPr>
          <p:spPr>
            <a:xfrm>
              <a:off x="6133310" y="3405964"/>
              <a:ext cx="114290" cy="66704"/>
            </a:xfrm>
            <a:custGeom>
              <a:avLst/>
              <a:gdLst>
                <a:gd name="connsiteX0" fmla="*/ 11417 w 114290"/>
                <a:gd name="connsiteY0" fmla="*/ 65092 h 66704"/>
                <a:gd name="connsiteX1" fmla="*/ 36460 w 114290"/>
                <a:gd name="connsiteY1" fmla="*/ 55351 h 66704"/>
                <a:gd name="connsiteX2" fmla="*/ 36495 w 114290"/>
                <a:gd name="connsiteY2" fmla="*/ 55269 h 66704"/>
                <a:gd name="connsiteX3" fmla="*/ 77795 w 114290"/>
                <a:gd name="connsiteY3" fmla="*/ 55269 h 66704"/>
                <a:gd name="connsiteX4" fmla="*/ 95245 w 114290"/>
                <a:gd name="connsiteY4" fmla="*/ 66692 h 66704"/>
                <a:gd name="connsiteX5" fmla="*/ 102873 w 114290"/>
                <a:gd name="connsiteY5" fmla="*/ 65092 h 66704"/>
                <a:gd name="connsiteX6" fmla="*/ 112695 w 114290"/>
                <a:gd name="connsiteY6" fmla="*/ 40014 h 66704"/>
                <a:gd name="connsiteX7" fmla="*/ 38570 w 114290"/>
                <a:gd name="connsiteY7" fmla="*/ 3039 h 66704"/>
                <a:gd name="connsiteX8" fmla="*/ 1595 w 114290"/>
                <a:gd name="connsiteY8" fmla="*/ 40014 h 66704"/>
                <a:gd name="connsiteX9" fmla="*/ 11417 w 114290"/>
                <a:gd name="connsiteY9" fmla="*/ 65092 h 66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290" h="66704">
                  <a:moveTo>
                    <a:pt x="11417" y="65092"/>
                  </a:moveTo>
                  <a:cubicBezTo>
                    <a:pt x="21022" y="69317"/>
                    <a:pt x="32233" y="64956"/>
                    <a:pt x="36460" y="55351"/>
                  </a:cubicBezTo>
                  <a:cubicBezTo>
                    <a:pt x="36471" y="55324"/>
                    <a:pt x="36483" y="55297"/>
                    <a:pt x="36495" y="55269"/>
                  </a:cubicBezTo>
                  <a:cubicBezTo>
                    <a:pt x="45871" y="33801"/>
                    <a:pt x="68419" y="33801"/>
                    <a:pt x="77795" y="55269"/>
                  </a:cubicBezTo>
                  <a:cubicBezTo>
                    <a:pt x="80822" y="62208"/>
                    <a:pt x="87675" y="66694"/>
                    <a:pt x="95245" y="66692"/>
                  </a:cubicBezTo>
                  <a:cubicBezTo>
                    <a:pt x="97871" y="66698"/>
                    <a:pt x="100470" y="66153"/>
                    <a:pt x="102873" y="65092"/>
                  </a:cubicBezTo>
                  <a:cubicBezTo>
                    <a:pt x="112505" y="60874"/>
                    <a:pt x="116900" y="49652"/>
                    <a:pt x="112695" y="40014"/>
                  </a:cubicBezTo>
                  <a:cubicBezTo>
                    <a:pt x="102436" y="9335"/>
                    <a:pt x="69249" y="-7219"/>
                    <a:pt x="38570" y="3039"/>
                  </a:cubicBezTo>
                  <a:cubicBezTo>
                    <a:pt x="21122" y="8873"/>
                    <a:pt x="7429" y="22566"/>
                    <a:pt x="1595" y="40014"/>
                  </a:cubicBezTo>
                  <a:cubicBezTo>
                    <a:pt x="-2610" y="49652"/>
                    <a:pt x="1785" y="60874"/>
                    <a:pt x="11417" y="65092"/>
                  </a:cubicBezTo>
                  <a:close/>
                </a:path>
              </a:pathLst>
            </a:custGeom>
            <a:grpFill/>
            <a:ln w="9525" cap="flat">
              <a:noFill/>
              <a:prstDash val="solid"/>
              <a:miter/>
            </a:ln>
          </p:spPr>
          <p:txBody>
            <a:bodyPr rtlCol="0" anchor="ctr"/>
            <a:lstStyle/>
            <a:p>
              <a:endParaRPr lang="en-ID"/>
            </a:p>
          </p:txBody>
        </p:sp>
      </p:grpSp>
    </p:spTree>
    <p:extLst>
      <p:ext uri="{BB962C8B-B14F-4D97-AF65-F5344CB8AC3E}">
        <p14:creationId xmlns:p14="http://schemas.microsoft.com/office/powerpoint/2010/main" val="24237218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46459-642B-4FBB-A7B0-B243DC35F87E}"/>
              </a:ext>
            </a:extLst>
          </p:cNvPr>
          <p:cNvSpPr>
            <a:spLocks noGrp="1"/>
          </p:cNvSpPr>
          <p:nvPr>
            <p:ph type="title"/>
          </p:nvPr>
        </p:nvSpPr>
        <p:spPr/>
        <p:txBody>
          <a:bodyPr/>
          <a:lstStyle/>
          <a:p>
            <a:r>
              <a:rPr lang="en-AU" dirty="0"/>
              <a:t>There are multiple data holders across a variety of industries</a:t>
            </a:r>
            <a:endParaRPr lang="en-ID" dirty="0"/>
          </a:p>
        </p:txBody>
      </p:sp>
      <p:sp>
        <p:nvSpPr>
          <p:cNvPr id="3" name="Content Placeholder 2">
            <a:extLst>
              <a:ext uri="{FF2B5EF4-FFF2-40B4-BE49-F238E27FC236}">
                <a16:creationId xmlns:a16="http://schemas.microsoft.com/office/drawing/2014/main" id="{BDCA0A49-8E90-48C8-852E-B4530970439B}"/>
              </a:ext>
            </a:extLst>
          </p:cNvPr>
          <p:cNvSpPr>
            <a:spLocks noGrp="1"/>
          </p:cNvSpPr>
          <p:nvPr>
            <p:ph idx="1"/>
          </p:nvPr>
        </p:nvSpPr>
        <p:spPr>
          <a:xfrm>
            <a:off x="609521" y="872995"/>
            <a:ext cx="10971372" cy="1310647"/>
          </a:xfrm>
        </p:spPr>
        <p:txBody>
          <a:bodyPr/>
          <a:lstStyle/>
          <a:p>
            <a:pPr marL="0" indent="0">
              <a:buNone/>
            </a:pPr>
            <a:r>
              <a:rPr lang="en-AU" dirty="0"/>
              <a:t>The main data holder players in the finance industry include banks, insurers, superfunds and stock brokers. CDR rules are expected to be rolled out to other industries such as telecommunications, creating further market opportunities </a:t>
            </a:r>
          </a:p>
          <a:p>
            <a:pPr marL="0" indent="0">
              <a:buNone/>
            </a:pPr>
            <a:endParaRPr lang="en-ID" dirty="0"/>
          </a:p>
        </p:txBody>
      </p:sp>
      <p:sp>
        <p:nvSpPr>
          <p:cNvPr id="4" name="Slide Number Placeholder 3">
            <a:extLst>
              <a:ext uri="{FF2B5EF4-FFF2-40B4-BE49-F238E27FC236}">
                <a16:creationId xmlns:a16="http://schemas.microsoft.com/office/drawing/2014/main" id="{DA606BA4-6E6F-418E-A635-2B2200169292}"/>
              </a:ext>
            </a:extLst>
          </p:cNvPr>
          <p:cNvSpPr>
            <a:spLocks noGrp="1"/>
          </p:cNvSpPr>
          <p:nvPr>
            <p:ph type="sldNum" sz="quarter" idx="4"/>
          </p:nvPr>
        </p:nvSpPr>
        <p:spPr/>
        <p:txBody>
          <a:bodyPr/>
          <a:lstStyle/>
          <a:p>
            <a:fld id="{45B4EEE1-F3A5-4F92-8C13-26FA1C14643B}" type="slidenum">
              <a:rPr lang="en-US" smtClean="0"/>
              <a:pPr/>
              <a:t>16</a:t>
            </a:fld>
            <a:endParaRPr lang="en-US" dirty="0"/>
          </a:p>
        </p:txBody>
      </p:sp>
      <p:sp>
        <p:nvSpPr>
          <p:cNvPr id="44" name="Rectangle 43">
            <a:extLst>
              <a:ext uri="{FF2B5EF4-FFF2-40B4-BE49-F238E27FC236}">
                <a16:creationId xmlns:a16="http://schemas.microsoft.com/office/drawing/2014/main" id="{0FBA3EF4-0630-4C0D-96F2-B783DC60FB18}"/>
              </a:ext>
            </a:extLst>
          </p:cNvPr>
          <p:cNvSpPr/>
          <p:nvPr/>
        </p:nvSpPr>
        <p:spPr>
          <a:xfrm>
            <a:off x="5001071" y="3215039"/>
            <a:ext cx="2038891" cy="646331"/>
          </a:xfrm>
          <a:prstGeom prst="rect">
            <a:avLst/>
          </a:prstGeom>
        </p:spPr>
        <p:txBody>
          <a:bodyPr wrap="none">
            <a:spAutoFit/>
          </a:bodyPr>
          <a:lstStyle/>
          <a:p>
            <a:pPr marL="0" marR="0" lvl="0" indent="0" algn="ctr" defTabSz="914400" rtl="0" eaLnBrk="1" fontAlgn="auto" latinLnBrk="0" hangingPunct="1">
              <a:lnSpc>
                <a:spcPct val="100000"/>
              </a:lnSpc>
              <a:spcBef>
                <a:spcPts val="1200"/>
              </a:spcBef>
              <a:spcAft>
                <a:spcPts val="0"/>
              </a:spcAft>
              <a:buClrTx/>
              <a:buSzTx/>
              <a:buFontTx/>
              <a:buNone/>
              <a:tabLst/>
              <a:defRPr/>
            </a:pPr>
            <a:r>
              <a:rPr kumimoji="0" lang="id-ID" sz="1800" b="0" i="0" u="none" strike="noStrike" kern="1200" cap="none" spc="0" normalizeH="0" baseline="0" noProof="0" dirty="0">
                <a:ln>
                  <a:noFill/>
                </a:ln>
                <a:solidFill>
                  <a:srgbClr val="1F497D"/>
                </a:solidFill>
                <a:effectLst/>
                <a:uLnTx/>
                <a:uFillTx/>
                <a:latin typeface="+mj-lt"/>
                <a:ea typeface="+mn-ea"/>
                <a:cs typeface="+mn-cs"/>
              </a:rPr>
              <a:t>SUPERANNUATION</a:t>
            </a:r>
            <a:br>
              <a:rPr kumimoji="0" lang="en-AU" sz="1800" b="0" i="0" u="none" strike="noStrike" kern="1200" cap="none" spc="0" normalizeH="0" baseline="0" noProof="0" dirty="0">
                <a:ln>
                  <a:noFill/>
                </a:ln>
                <a:solidFill>
                  <a:srgbClr val="1F497D"/>
                </a:solidFill>
                <a:effectLst/>
                <a:uLnTx/>
                <a:uFillTx/>
                <a:latin typeface="+mj-lt"/>
                <a:ea typeface="+mn-ea"/>
                <a:cs typeface="+mn-cs"/>
              </a:rPr>
            </a:br>
            <a:r>
              <a:rPr kumimoji="0" lang="en-AU" sz="1800" b="0" i="0" u="none" strike="noStrike" kern="1200" cap="none" spc="0" normalizeH="0" baseline="0" noProof="0" dirty="0">
                <a:ln>
                  <a:noFill/>
                </a:ln>
                <a:solidFill>
                  <a:srgbClr val="1F497D"/>
                </a:solidFill>
                <a:effectLst/>
                <a:uLnTx/>
                <a:uFillTx/>
                <a:latin typeface="+mj-lt"/>
                <a:ea typeface="+mn-ea"/>
                <a:cs typeface="+mn-cs"/>
              </a:rPr>
              <a:t>FUNDS</a:t>
            </a:r>
            <a:endParaRPr kumimoji="0" lang="id-ID" sz="1800" b="0" i="0" u="none" strike="noStrike" kern="1200" cap="none" spc="0" normalizeH="0" baseline="0" noProof="0" dirty="0">
              <a:ln>
                <a:noFill/>
              </a:ln>
              <a:solidFill>
                <a:srgbClr val="1F497D"/>
              </a:solidFill>
              <a:effectLst/>
              <a:uLnTx/>
              <a:uFillTx/>
              <a:latin typeface="+mj-lt"/>
              <a:ea typeface="+mn-ea"/>
              <a:cs typeface="+mn-cs"/>
            </a:endParaRPr>
          </a:p>
        </p:txBody>
      </p:sp>
      <p:sp>
        <p:nvSpPr>
          <p:cNvPr id="46" name="Rectangle 45">
            <a:extLst>
              <a:ext uri="{FF2B5EF4-FFF2-40B4-BE49-F238E27FC236}">
                <a16:creationId xmlns:a16="http://schemas.microsoft.com/office/drawing/2014/main" id="{2D046BB9-5FAC-45BA-AFE3-4AF1894266BA}"/>
              </a:ext>
            </a:extLst>
          </p:cNvPr>
          <p:cNvSpPr/>
          <p:nvPr/>
        </p:nvSpPr>
        <p:spPr>
          <a:xfrm>
            <a:off x="7801433" y="3215039"/>
            <a:ext cx="1120371"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srgbClr val="1F497D"/>
                </a:solidFill>
                <a:effectLst/>
                <a:uLnTx/>
                <a:uFillTx/>
                <a:latin typeface="+mj-lt"/>
                <a:ea typeface="+mn-ea"/>
                <a:cs typeface="+mn-cs"/>
              </a:rPr>
              <a:t>STOCK </a:t>
            </a:r>
            <a:br>
              <a:rPr kumimoji="0" lang="en-AU" sz="1800" b="0" i="0" u="none" strike="noStrike" kern="1200" cap="none" spc="0" normalizeH="0" baseline="0" noProof="0" dirty="0">
                <a:ln>
                  <a:noFill/>
                </a:ln>
                <a:solidFill>
                  <a:srgbClr val="1F497D"/>
                </a:solidFill>
                <a:effectLst/>
                <a:uLnTx/>
                <a:uFillTx/>
                <a:latin typeface="+mj-lt"/>
                <a:ea typeface="+mn-ea"/>
                <a:cs typeface="+mn-cs"/>
              </a:rPr>
            </a:br>
            <a:r>
              <a:rPr kumimoji="0" lang="id-ID" sz="1800" b="0" i="0" u="none" strike="noStrike" kern="1200" cap="none" spc="0" normalizeH="0" baseline="0" noProof="0" dirty="0">
                <a:ln>
                  <a:noFill/>
                </a:ln>
                <a:solidFill>
                  <a:srgbClr val="1F497D"/>
                </a:solidFill>
                <a:effectLst/>
                <a:uLnTx/>
                <a:uFillTx/>
                <a:latin typeface="+mj-lt"/>
                <a:ea typeface="+mn-ea"/>
                <a:cs typeface="+mn-cs"/>
              </a:rPr>
              <a:t>BROKING</a:t>
            </a:r>
          </a:p>
        </p:txBody>
      </p:sp>
      <p:sp>
        <p:nvSpPr>
          <p:cNvPr id="47" name="Rectangle 46">
            <a:extLst>
              <a:ext uri="{FF2B5EF4-FFF2-40B4-BE49-F238E27FC236}">
                <a16:creationId xmlns:a16="http://schemas.microsoft.com/office/drawing/2014/main" id="{D3122334-92C7-4D21-9A24-5AA83DD5F69D}"/>
              </a:ext>
            </a:extLst>
          </p:cNvPr>
          <p:cNvSpPr/>
          <p:nvPr/>
        </p:nvSpPr>
        <p:spPr>
          <a:xfrm>
            <a:off x="467524" y="3215039"/>
            <a:ext cx="1774932"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srgbClr val="1F497D"/>
                </a:solidFill>
                <a:effectLst/>
                <a:uLnTx/>
                <a:uFillTx/>
                <a:latin typeface="+mj-lt"/>
                <a:ea typeface="+mn-ea"/>
                <a:cs typeface="+mn-cs"/>
              </a:rPr>
              <a:t>BANK</a:t>
            </a:r>
            <a:r>
              <a:rPr kumimoji="0" lang="en-US" sz="1800" b="0" i="0" u="none" strike="noStrike" kern="1200" cap="none" spc="0" normalizeH="0" baseline="0" noProof="0" dirty="0">
                <a:ln>
                  <a:noFill/>
                </a:ln>
                <a:solidFill>
                  <a:srgbClr val="1F497D"/>
                </a:solidFill>
                <a:effectLst/>
                <a:uLnTx/>
                <a:uFillTx/>
                <a:latin typeface="+mj-lt"/>
                <a:ea typeface="+mn-ea"/>
                <a:cs typeface="+mn-cs"/>
              </a:rPr>
              <a:t>ING &amp; FINANCE</a:t>
            </a:r>
            <a:endParaRPr kumimoji="0" lang="en-AU" sz="1800" b="0" i="0" u="none" strike="noStrike" kern="1200" cap="none" spc="0" normalizeH="0" baseline="0" noProof="0" dirty="0">
              <a:ln>
                <a:noFill/>
              </a:ln>
              <a:solidFill>
                <a:srgbClr val="1F497D"/>
              </a:solidFill>
              <a:effectLst/>
              <a:uLnTx/>
              <a:uFillTx/>
              <a:latin typeface="+mj-lt"/>
              <a:ea typeface="+mn-ea"/>
              <a:cs typeface="+mn-cs"/>
            </a:endParaRPr>
          </a:p>
        </p:txBody>
      </p:sp>
      <p:sp>
        <p:nvSpPr>
          <p:cNvPr id="49" name="TextBox 48">
            <a:extLst>
              <a:ext uri="{FF2B5EF4-FFF2-40B4-BE49-F238E27FC236}">
                <a16:creationId xmlns:a16="http://schemas.microsoft.com/office/drawing/2014/main" id="{BFDC7AE4-FF7E-49DF-BBE5-681618E2C698}"/>
              </a:ext>
            </a:extLst>
          </p:cNvPr>
          <p:cNvSpPr txBox="1"/>
          <p:nvPr/>
        </p:nvSpPr>
        <p:spPr>
          <a:xfrm>
            <a:off x="5323175" y="3810487"/>
            <a:ext cx="1394684" cy="523220"/>
          </a:xfrm>
          <a:prstGeom prst="rect">
            <a:avLst/>
          </a:prstGeom>
          <a:noFill/>
        </p:spPr>
        <p:txBody>
          <a:bodyPr wrap="square" rtlCol="0">
            <a:spAutoFit/>
          </a:bodyPr>
          <a:lstStyle/>
          <a:p>
            <a:pPr algn="ctr"/>
            <a:r>
              <a:rPr lang="en-US" sz="1400" b="1" dirty="0">
                <a:solidFill>
                  <a:srgbClr val="1F497D"/>
                </a:solidFill>
              </a:rPr>
              <a:t>190+ </a:t>
            </a:r>
          </a:p>
          <a:p>
            <a:pPr algn="ctr"/>
            <a:r>
              <a:rPr lang="en-US" sz="1400" dirty="0">
                <a:solidFill>
                  <a:srgbClr val="1F497D"/>
                </a:solidFill>
              </a:rPr>
              <a:t>Super Funds</a:t>
            </a:r>
          </a:p>
        </p:txBody>
      </p:sp>
      <p:sp>
        <p:nvSpPr>
          <p:cNvPr id="50" name="TextBox 49">
            <a:extLst>
              <a:ext uri="{FF2B5EF4-FFF2-40B4-BE49-F238E27FC236}">
                <a16:creationId xmlns:a16="http://schemas.microsoft.com/office/drawing/2014/main" id="{FDDEF39E-486A-4C1B-B061-BF87195FB82A}"/>
              </a:ext>
            </a:extLst>
          </p:cNvPr>
          <p:cNvSpPr txBox="1"/>
          <p:nvPr/>
        </p:nvSpPr>
        <p:spPr>
          <a:xfrm>
            <a:off x="5091194" y="5458628"/>
            <a:ext cx="1849674" cy="954107"/>
          </a:xfrm>
          <a:prstGeom prst="rect">
            <a:avLst/>
          </a:prstGeom>
          <a:noFill/>
        </p:spPr>
        <p:txBody>
          <a:bodyPr wrap="square" rtlCol="0">
            <a:spAutoFit/>
          </a:bodyPr>
          <a:lstStyle/>
          <a:p>
            <a:pPr algn="ctr"/>
            <a:r>
              <a:rPr lang="en-US" sz="1400" dirty="0">
                <a:solidFill>
                  <a:srgbClr val="1F497D"/>
                </a:solidFill>
              </a:rPr>
              <a:t>Transaction details, portfolio valuation, performance and product info</a:t>
            </a:r>
          </a:p>
        </p:txBody>
      </p:sp>
      <p:sp>
        <p:nvSpPr>
          <p:cNvPr id="51" name="TextBox 50">
            <a:extLst>
              <a:ext uri="{FF2B5EF4-FFF2-40B4-BE49-F238E27FC236}">
                <a16:creationId xmlns:a16="http://schemas.microsoft.com/office/drawing/2014/main" id="{9EFE2109-1DE8-472D-8869-15BCE18AB731}"/>
              </a:ext>
            </a:extLst>
          </p:cNvPr>
          <p:cNvSpPr txBox="1"/>
          <p:nvPr/>
        </p:nvSpPr>
        <p:spPr>
          <a:xfrm>
            <a:off x="693630" y="3810487"/>
            <a:ext cx="1394684" cy="523220"/>
          </a:xfrm>
          <a:prstGeom prst="rect">
            <a:avLst/>
          </a:prstGeom>
          <a:noFill/>
        </p:spPr>
        <p:txBody>
          <a:bodyPr wrap="square" rtlCol="0">
            <a:spAutoFit/>
          </a:bodyPr>
          <a:lstStyle/>
          <a:p>
            <a:pPr algn="ctr"/>
            <a:r>
              <a:rPr lang="en-US" sz="1400" b="1" dirty="0">
                <a:solidFill>
                  <a:srgbClr val="1F497D"/>
                </a:solidFill>
              </a:rPr>
              <a:t>120+ </a:t>
            </a:r>
          </a:p>
          <a:p>
            <a:pPr algn="ctr"/>
            <a:r>
              <a:rPr lang="en-US" sz="1400" dirty="0">
                <a:solidFill>
                  <a:srgbClr val="1F497D"/>
                </a:solidFill>
              </a:rPr>
              <a:t>Banks</a:t>
            </a:r>
          </a:p>
        </p:txBody>
      </p:sp>
      <p:sp>
        <p:nvSpPr>
          <p:cNvPr id="52" name="TextBox 51">
            <a:extLst>
              <a:ext uri="{FF2B5EF4-FFF2-40B4-BE49-F238E27FC236}">
                <a16:creationId xmlns:a16="http://schemas.microsoft.com/office/drawing/2014/main" id="{50E7F25B-BBFB-4EED-BD73-0E3D2F042D02}"/>
              </a:ext>
            </a:extLst>
          </p:cNvPr>
          <p:cNvSpPr txBox="1"/>
          <p:nvPr/>
        </p:nvSpPr>
        <p:spPr>
          <a:xfrm>
            <a:off x="637219" y="5458628"/>
            <a:ext cx="1394684" cy="523220"/>
          </a:xfrm>
          <a:prstGeom prst="rect">
            <a:avLst/>
          </a:prstGeom>
          <a:noFill/>
        </p:spPr>
        <p:txBody>
          <a:bodyPr wrap="square" rtlCol="0">
            <a:spAutoFit/>
          </a:bodyPr>
          <a:lstStyle/>
          <a:p>
            <a:pPr algn="ctr"/>
            <a:r>
              <a:rPr lang="en-US" sz="1400" dirty="0">
                <a:solidFill>
                  <a:srgbClr val="1F497D"/>
                </a:solidFill>
              </a:rPr>
              <a:t>Product and lending data</a:t>
            </a:r>
          </a:p>
        </p:txBody>
      </p:sp>
      <p:sp>
        <p:nvSpPr>
          <p:cNvPr id="54" name="Rectangle 53">
            <a:extLst>
              <a:ext uri="{FF2B5EF4-FFF2-40B4-BE49-F238E27FC236}">
                <a16:creationId xmlns:a16="http://schemas.microsoft.com/office/drawing/2014/main" id="{78647732-C15B-4F4D-B027-7AE02D02DC41}"/>
              </a:ext>
            </a:extLst>
          </p:cNvPr>
          <p:cNvSpPr/>
          <p:nvPr/>
        </p:nvSpPr>
        <p:spPr>
          <a:xfrm>
            <a:off x="2747716" y="3215039"/>
            <a:ext cx="1888659" cy="646331"/>
          </a:xfrm>
          <a:prstGeom prst="rect">
            <a:avLst/>
          </a:prstGeom>
        </p:spPr>
        <p:txBody>
          <a:bodyPr wrap="none">
            <a:spAutoFit/>
          </a:bodyPr>
          <a:lstStyle/>
          <a:p>
            <a:pPr algn="ctr"/>
            <a:r>
              <a:rPr lang="en-US" sz="1800" dirty="0">
                <a:solidFill>
                  <a:srgbClr val="1F497D"/>
                </a:solidFill>
                <a:latin typeface="+mj-lt"/>
              </a:rPr>
              <a:t>LIFE &amp; GENERAL </a:t>
            </a:r>
            <a:br>
              <a:rPr lang="en-US" sz="1800" dirty="0">
                <a:solidFill>
                  <a:srgbClr val="1F497D"/>
                </a:solidFill>
                <a:latin typeface="+mj-lt"/>
              </a:rPr>
            </a:br>
            <a:r>
              <a:rPr lang="id-ID" sz="1800" dirty="0">
                <a:solidFill>
                  <a:srgbClr val="1F497D"/>
                </a:solidFill>
                <a:latin typeface="+mj-lt"/>
              </a:rPr>
              <a:t>INSURANCE</a:t>
            </a:r>
          </a:p>
        </p:txBody>
      </p:sp>
      <p:sp>
        <p:nvSpPr>
          <p:cNvPr id="55" name="TextBox 54">
            <a:extLst>
              <a:ext uri="{FF2B5EF4-FFF2-40B4-BE49-F238E27FC236}">
                <a16:creationId xmlns:a16="http://schemas.microsoft.com/office/drawing/2014/main" id="{B2700888-4A69-4F3F-88ED-9F30A9D2A252}"/>
              </a:ext>
            </a:extLst>
          </p:cNvPr>
          <p:cNvSpPr txBox="1"/>
          <p:nvPr/>
        </p:nvSpPr>
        <p:spPr>
          <a:xfrm>
            <a:off x="2813958" y="3810487"/>
            <a:ext cx="1720497" cy="523220"/>
          </a:xfrm>
          <a:prstGeom prst="rect">
            <a:avLst/>
          </a:prstGeom>
          <a:noFill/>
        </p:spPr>
        <p:txBody>
          <a:bodyPr wrap="square" rtlCol="0">
            <a:spAutoFit/>
          </a:bodyPr>
          <a:lstStyle/>
          <a:p>
            <a:pPr algn="ctr"/>
            <a:r>
              <a:rPr lang="en-US" sz="1400" b="1" dirty="0">
                <a:solidFill>
                  <a:srgbClr val="1F497D"/>
                </a:solidFill>
              </a:rPr>
              <a:t>115+ </a:t>
            </a:r>
          </a:p>
          <a:p>
            <a:pPr algn="ctr"/>
            <a:r>
              <a:rPr lang="en-US" sz="1400" dirty="0">
                <a:solidFill>
                  <a:srgbClr val="1F497D"/>
                </a:solidFill>
              </a:rPr>
              <a:t>Insurers</a:t>
            </a:r>
          </a:p>
        </p:txBody>
      </p:sp>
      <p:sp>
        <p:nvSpPr>
          <p:cNvPr id="56" name="TextBox 55">
            <a:extLst>
              <a:ext uri="{FF2B5EF4-FFF2-40B4-BE49-F238E27FC236}">
                <a16:creationId xmlns:a16="http://schemas.microsoft.com/office/drawing/2014/main" id="{2A22719C-0B83-403D-B824-D5920D868FDA}"/>
              </a:ext>
            </a:extLst>
          </p:cNvPr>
          <p:cNvSpPr txBox="1"/>
          <p:nvPr/>
        </p:nvSpPr>
        <p:spPr>
          <a:xfrm>
            <a:off x="2772732" y="5455857"/>
            <a:ext cx="1644483" cy="738664"/>
          </a:xfrm>
          <a:prstGeom prst="rect">
            <a:avLst/>
          </a:prstGeom>
          <a:noFill/>
        </p:spPr>
        <p:txBody>
          <a:bodyPr wrap="square" rtlCol="0">
            <a:spAutoFit/>
          </a:bodyPr>
          <a:lstStyle/>
          <a:p>
            <a:pPr algn="ctr"/>
            <a:r>
              <a:rPr lang="en-US" sz="1400" dirty="0">
                <a:solidFill>
                  <a:srgbClr val="1F497D"/>
                </a:solidFill>
              </a:rPr>
              <a:t>Insurance details e.g. type, amount, policy details</a:t>
            </a:r>
          </a:p>
        </p:txBody>
      </p:sp>
      <p:sp>
        <p:nvSpPr>
          <p:cNvPr id="58" name="Text Placeholder 16">
            <a:extLst>
              <a:ext uri="{FF2B5EF4-FFF2-40B4-BE49-F238E27FC236}">
                <a16:creationId xmlns:a16="http://schemas.microsoft.com/office/drawing/2014/main" id="{0AE0028D-FEB6-4DD3-A8B2-34A19049D411}"/>
              </a:ext>
            </a:extLst>
          </p:cNvPr>
          <p:cNvSpPr txBox="1">
            <a:spLocks/>
          </p:cNvSpPr>
          <p:nvPr/>
        </p:nvSpPr>
        <p:spPr>
          <a:xfrm>
            <a:off x="661114" y="1961434"/>
            <a:ext cx="10850639" cy="368247"/>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r>
              <a:rPr lang="en-AU" sz="2000" b="1" dirty="0">
                <a:solidFill>
                  <a:srgbClr val="0070C0"/>
                </a:solidFill>
                <a:latin typeface="Franklin Gothic Book" panose="020B0503020102020204" pitchFamily="34" charset="0"/>
              </a:rPr>
              <a:t>Target Market 1: Data Holders</a:t>
            </a:r>
          </a:p>
        </p:txBody>
      </p:sp>
      <p:sp>
        <p:nvSpPr>
          <p:cNvPr id="59" name="TextBox 58">
            <a:extLst>
              <a:ext uri="{FF2B5EF4-FFF2-40B4-BE49-F238E27FC236}">
                <a16:creationId xmlns:a16="http://schemas.microsoft.com/office/drawing/2014/main" id="{8C0D513D-D4E8-414B-BC11-35F188A1D9A5}"/>
              </a:ext>
            </a:extLst>
          </p:cNvPr>
          <p:cNvSpPr txBox="1"/>
          <p:nvPr/>
        </p:nvSpPr>
        <p:spPr>
          <a:xfrm>
            <a:off x="7565660" y="5451060"/>
            <a:ext cx="1536642" cy="523220"/>
          </a:xfrm>
          <a:prstGeom prst="rect">
            <a:avLst/>
          </a:prstGeom>
          <a:noFill/>
        </p:spPr>
        <p:txBody>
          <a:bodyPr wrap="square" rtlCol="0">
            <a:spAutoFit/>
          </a:bodyPr>
          <a:lstStyle/>
          <a:p>
            <a:pPr algn="ctr"/>
            <a:r>
              <a:rPr lang="en-US" sz="1400" dirty="0">
                <a:solidFill>
                  <a:srgbClr val="1F497D"/>
                </a:solidFill>
              </a:rPr>
              <a:t>Share trades and portfolio details</a:t>
            </a:r>
          </a:p>
        </p:txBody>
      </p:sp>
      <p:sp>
        <p:nvSpPr>
          <p:cNvPr id="60" name="TextBox 59">
            <a:extLst>
              <a:ext uri="{FF2B5EF4-FFF2-40B4-BE49-F238E27FC236}">
                <a16:creationId xmlns:a16="http://schemas.microsoft.com/office/drawing/2014/main" id="{A64B6A07-2DAE-4A48-BCB9-0BFBC4810D83}"/>
              </a:ext>
            </a:extLst>
          </p:cNvPr>
          <p:cNvSpPr txBox="1"/>
          <p:nvPr/>
        </p:nvSpPr>
        <p:spPr>
          <a:xfrm>
            <a:off x="7541174" y="3810487"/>
            <a:ext cx="1710858" cy="523220"/>
          </a:xfrm>
          <a:prstGeom prst="rect">
            <a:avLst/>
          </a:prstGeom>
          <a:noFill/>
        </p:spPr>
        <p:txBody>
          <a:bodyPr wrap="square" rtlCol="0">
            <a:spAutoFit/>
          </a:bodyPr>
          <a:lstStyle/>
          <a:p>
            <a:pPr algn="ctr"/>
            <a:r>
              <a:rPr lang="en-US" sz="1400" b="1" dirty="0">
                <a:solidFill>
                  <a:srgbClr val="1F497D"/>
                </a:solidFill>
              </a:rPr>
              <a:t>30+</a:t>
            </a:r>
          </a:p>
          <a:p>
            <a:pPr algn="ctr"/>
            <a:r>
              <a:rPr lang="en-US" sz="1400" dirty="0">
                <a:solidFill>
                  <a:srgbClr val="1F497D"/>
                </a:solidFill>
              </a:rPr>
              <a:t>Stockbrokers</a:t>
            </a:r>
          </a:p>
        </p:txBody>
      </p:sp>
      <p:sp>
        <p:nvSpPr>
          <p:cNvPr id="61" name="Text Placeholder 16">
            <a:extLst>
              <a:ext uri="{FF2B5EF4-FFF2-40B4-BE49-F238E27FC236}">
                <a16:creationId xmlns:a16="http://schemas.microsoft.com/office/drawing/2014/main" id="{A4A96B8E-7AA0-47E6-9273-4E8F2E2055A3}"/>
              </a:ext>
            </a:extLst>
          </p:cNvPr>
          <p:cNvSpPr txBox="1">
            <a:spLocks/>
          </p:cNvSpPr>
          <p:nvPr/>
        </p:nvSpPr>
        <p:spPr>
          <a:xfrm>
            <a:off x="2180234" y="5093415"/>
            <a:ext cx="7860356" cy="368247"/>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r>
              <a:rPr lang="en-AU" sz="2000" b="1" u="sng" dirty="0">
                <a:solidFill>
                  <a:srgbClr val="0070C0"/>
                </a:solidFill>
                <a:latin typeface="Franklin Gothic Book" panose="020B0503020102020204" pitchFamily="34" charset="0"/>
              </a:rPr>
              <a:t>Example Data Set to Share</a:t>
            </a:r>
          </a:p>
        </p:txBody>
      </p:sp>
      <p:sp>
        <p:nvSpPr>
          <p:cNvPr id="63" name="Rectangle 62">
            <a:extLst>
              <a:ext uri="{FF2B5EF4-FFF2-40B4-BE49-F238E27FC236}">
                <a16:creationId xmlns:a16="http://schemas.microsoft.com/office/drawing/2014/main" id="{88A58F89-F267-482C-AEBB-6286B939A945}"/>
              </a:ext>
            </a:extLst>
          </p:cNvPr>
          <p:cNvSpPr/>
          <p:nvPr/>
        </p:nvSpPr>
        <p:spPr>
          <a:xfrm>
            <a:off x="9627738" y="3215041"/>
            <a:ext cx="195117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rgbClr val="1F497D"/>
                </a:solidFill>
                <a:latin typeface="+mj-lt"/>
              </a:rPr>
              <a:t>WRAP/IDPS/MIS </a:t>
            </a:r>
            <a:br>
              <a:rPr lang="en-US" sz="1800" dirty="0">
                <a:solidFill>
                  <a:srgbClr val="1F497D"/>
                </a:solidFill>
                <a:latin typeface="+mj-lt"/>
              </a:rPr>
            </a:br>
            <a:r>
              <a:rPr lang="en-US" sz="1800" dirty="0">
                <a:solidFill>
                  <a:srgbClr val="1F497D"/>
                </a:solidFill>
                <a:latin typeface="+mj-lt"/>
              </a:rPr>
              <a:t>PLATFORM</a:t>
            </a:r>
            <a:endParaRPr kumimoji="0" lang="id-ID" sz="1800" b="0" i="0" u="none" strike="noStrike" kern="1200" cap="none" spc="0" normalizeH="0" baseline="0" noProof="0" dirty="0">
              <a:ln>
                <a:noFill/>
              </a:ln>
              <a:solidFill>
                <a:srgbClr val="1F497D"/>
              </a:solidFill>
              <a:effectLst/>
              <a:uLnTx/>
              <a:uFillTx/>
              <a:latin typeface="+mj-lt"/>
              <a:ea typeface="+mn-ea"/>
              <a:cs typeface="+mn-cs"/>
            </a:endParaRPr>
          </a:p>
        </p:txBody>
      </p:sp>
      <p:sp>
        <p:nvSpPr>
          <p:cNvPr id="64" name="TextBox 63">
            <a:extLst>
              <a:ext uri="{FF2B5EF4-FFF2-40B4-BE49-F238E27FC236}">
                <a16:creationId xmlns:a16="http://schemas.microsoft.com/office/drawing/2014/main" id="{3E9E1C7C-8B6A-49C5-9BC2-ED6CF8CBD614}"/>
              </a:ext>
            </a:extLst>
          </p:cNvPr>
          <p:cNvSpPr txBox="1"/>
          <p:nvPr/>
        </p:nvSpPr>
        <p:spPr>
          <a:xfrm>
            <a:off x="9836834" y="3810487"/>
            <a:ext cx="1674920" cy="523220"/>
          </a:xfrm>
          <a:prstGeom prst="rect">
            <a:avLst/>
          </a:prstGeom>
          <a:noFill/>
        </p:spPr>
        <p:txBody>
          <a:bodyPr wrap="square" rtlCol="0">
            <a:spAutoFit/>
          </a:bodyPr>
          <a:lstStyle/>
          <a:p>
            <a:pPr algn="ctr"/>
            <a:r>
              <a:rPr lang="en-US" sz="1400" b="1" dirty="0">
                <a:solidFill>
                  <a:srgbClr val="1F497D"/>
                </a:solidFill>
              </a:rPr>
              <a:t>1150+ Wrap and Wealth </a:t>
            </a:r>
            <a:r>
              <a:rPr lang="en-US" sz="1400" dirty="0">
                <a:solidFill>
                  <a:srgbClr val="1F497D"/>
                </a:solidFill>
              </a:rPr>
              <a:t>Platforms</a:t>
            </a:r>
          </a:p>
        </p:txBody>
      </p:sp>
      <p:grpSp>
        <p:nvGrpSpPr>
          <p:cNvPr id="26" name="Graphic 24">
            <a:extLst>
              <a:ext uri="{FF2B5EF4-FFF2-40B4-BE49-F238E27FC236}">
                <a16:creationId xmlns:a16="http://schemas.microsoft.com/office/drawing/2014/main" id="{96004217-94E9-4081-8E4C-373CD3FC0EBA}"/>
              </a:ext>
            </a:extLst>
          </p:cNvPr>
          <p:cNvGrpSpPr/>
          <p:nvPr/>
        </p:nvGrpSpPr>
        <p:grpSpPr>
          <a:xfrm>
            <a:off x="909606" y="2314948"/>
            <a:ext cx="952500" cy="1190625"/>
            <a:chOff x="297927" y="2377881"/>
            <a:chExt cx="952500" cy="1190625"/>
          </a:xfrm>
          <a:solidFill>
            <a:srgbClr val="00B0F0"/>
          </a:solidFill>
        </p:grpSpPr>
        <p:sp>
          <p:nvSpPr>
            <p:cNvPr id="27" name="Freeform: Shape 26">
              <a:extLst>
                <a:ext uri="{FF2B5EF4-FFF2-40B4-BE49-F238E27FC236}">
                  <a16:creationId xmlns:a16="http://schemas.microsoft.com/office/drawing/2014/main" id="{D1575217-3B45-4D0F-9816-CA9E97A8F3F7}"/>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endParaRPr lang="en-ID">
                <a:solidFill>
                  <a:srgbClr val="1F497D"/>
                </a:solidFill>
              </a:endParaRPr>
            </a:p>
          </p:txBody>
        </p:sp>
        <p:sp>
          <p:nvSpPr>
            <p:cNvPr id="28" name="Freeform: Shape 27">
              <a:extLst>
                <a:ext uri="{FF2B5EF4-FFF2-40B4-BE49-F238E27FC236}">
                  <a16:creationId xmlns:a16="http://schemas.microsoft.com/office/drawing/2014/main" id="{E07EA282-4A96-4FB2-9EFF-F89531EED5B1}"/>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endParaRPr lang="en-ID">
                <a:solidFill>
                  <a:srgbClr val="1F497D"/>
                </a:solidFill>
              </a:endParaRPr>
            </a:p>
          </p:txBody>
        </p:sp>
      </p:grpSp>
      <p:grpSp>
        <p:nvGrpSpPr>
          <p:cNvPr id="7" name="Graphic 5">
            <a:extLst>
              <a:ext uri="{FF2B5EF4-FFF2-40B4-BE49-F238E27FC236}">
                <a16:creationId xmlns:a16="http://schemas.microsoft.com/office/drawing/2014/main" id="{4321B4B4-0D96-46E0-80BB-28D9659E464E}"/>
              </a:ext>
            </a:extLst>
          </p:cNvPr>
          <p:cNvGrpSpPr/>
          <p:nvPr/>
        </p:nvGrpSpPr>
        <p:grpSpPr>
          <a:xfrm>
            <a:off x="7953693" y="2357382"/>
            <a:ext cx="815852" cy="815852"/>
            <a:chOff x="8101328" y="2126653"/>
            <a:chExt cx="590550" cy="590550"/>
          </a:xfrm>
          <a:solidFill>
            <a:srgbClr val="00B0F0"/>
          </a:solidFill>
        </p:grpSpPr>
        <p:sp>
          <p:nvSpPr>
            <p:cNvPr id="8" name="Freeform: Shape 7">
              <a:extLst>
                <a:ext uri="{FF2B5EF4-FFF2-40B4-BE49-F238E27FC236}">
                  <a16:creationId xmlns:a16="http://schemas.microsoft.com/office/drawing/2014/main" id="{A79D31F4-AFBE-4509-A2D8-ACB53A683B5F}"/>
                </a:ext>
              </a:extLst>
            </p:cNvPr>
            <p:cNvSpPr/>
            <p:nvPr/>
          </p:nvSpPr>
          <p:spPr>
            <a:xfrm>
              <a:off x="8244203" y="2326678"/>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6"/>
                    <a:pt x="14786" y="19050"/>
                    <a:pt x="9525" y="19050"/>
                  </a:cubicBezTo>
                  <a:cubicBezTo>
                    <a:pt x="4264" y="19050"/>
                    <a:pt x="0" y="14786"/>
                    <a:pt x="0" y="9525"/>
                  </a:cubicBezTo>
                  <a:cubicBezTo>
                    <a:pt x="0" y="4264"/>
                    <a:pt x="4264" y="0"/>
                    <a:pt x="9525" y="0"/>
                  </a:cubicBezTo>
                  <a:cubicBezTo>
                    <a:pt x="14786" y="0"/>
                    <a:pt x="19050" y="4264"/>
                    <a:pt x="19050" y="9525"/>
                  </a:cubicBezTo>
                  <a:close/>
                </a:path>
              </a:pathLst>
            </a:custGeom>
            <a:grpFill/>
            <a:ln w="9525" cap="flat">
              <a:noFill/>
              <a:prstDash val="solid"/>
              <a:miter/>
            </a:ln>
          </p:spPr>
          <p:txBody>
            <a:bodyPr rtlCol="0" anchor="ctr"/>
            <a:lstStyle/>
            <a:p>
              <a:endParaRPr lang="en-ID"/>
            </a:p>
          </p:txBody>
        </p:sp>
        <p:sp>
          <p:nvSpPr>
            <p:cNvPr id="9" name="Freeform: Shape 8">
              <a:extLst>
                <a:ext uri="{FF2B5EF4-FFF2-40B4-BE49-F238E27FC236}">
                  <a16:creationId xmlns:a16="http://schemas.microsoft.com/office/drawing/2014/main" id="{268D1FE3-29A5-47E2-8C27-E704D8F7AE96}"/>
                </a:ext>
              </a:extLst>
            </p:cNvPr>
            <p:cNvSpPr/>
            <p:nvPr/>
          </p:nvSpPr>
          <p:spPr>
            <a:xfrm>
              <a:off x="8339453" y="2326678"/>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6"/>
                    <a:pt x="14786" y="19050"/>
                    <a:pt x="9525" y="19050"/>
                  </a:cubicBezTo>
                  <a:cubicBezTo>
                    <a:pt x="4264" y="19050"/>
                    <a:pt x="0" y="14786"/>
                    <a:pt x="0" y="9525"/>
                  </a:cubicBezTo>
                  <a:cubicBezTo>
                    <a:pt x="0" y="4264"/>
                    <a:pt x="4264" y="0"/>
                    <a:pt x="9525" y="0"/>
                  </a:cubicBezTo>
                  <a:cubicBezTo>
                    <a:pt x="14786" y="0"/>
                    <a:pt x="19050" y="4264"/>
                    <a:pt x="19050" y="9525"/>
                  </a:cubicBezTo>
                  <a:close/>
                </a:path>
              </a:pathLst>
            </a:custGeom>
            <a:grpFill/>
            <a:ln w="9525" cap="flat">
              <a:noFill/>
              <a:prstDash val="solid"/>
              <a:miter/>
            </a:ln>
          </p:spPr>
          <p:txBody>
            <a:bodyPr rtlCol="0" anchor="ctr"/>
            <a:lstStyle/>
            <a:p>
              <a:endParaRPr lang="en-ID"/>
            </a:p>
          </p:txBody>
        </p:sp>
        <p:sp>
          <p:nvSpPr>
            <p:cNvPr id="10" name="Freeform: Shape 9">
              <a:extLst>
                <a:ext uri="{FF2B5EF4-FFF2-40B4-BE49-F238E27FC236}">
                  <a16:creationId xmlns:a16="http://schemas.microsoft.com/office/drawing/2014/main" id="{866815E0-6BA4-4A8A-8334-F7B528AF1CCB}"/>
                </a:ext>
              </a:extLst>
            </p:cNvPr>
            <p:cNvSpPr/>
            <p:nvPr/>
          </p:nvSpPr>
          <p:spPr>
            <a:xfrm>
              <a:off x="8263253" y="2393353"/>
              <a:ext cx="76200" cy="38100"/>
            </a:xfrm>
            <a:custGeom>
              <a:avLst/>
              <a:gdLst>
                <a:gd name="connsiteX0" fmla="*/ 38100 w 76200"/>
                <a:gd name="connsiteY0" fmla="*/ 38100 h 38100"/>
                <a:gd name="connsiteX1" fmla="*/ 76200 w 76200"/>
                <a:gd name="connsiteY1" fmla="*/ 0 h 38100"/>
                <a:gd name="connsiteX2" fmla="*/ 57150 w 76200"/>
                <a:gd name="connsiteY2" fmla="*/ 0 h 38100"/>
                <a:gd name="connsiteX3" fmla="*/ 38100 w 76200"/>
                <a:gd name="connsiteY3" fmla="*/ 19050 h 38100"/>
                <a:gd name="connsiteX4" fmla="*/ 19050 w 76200"/>
                <a:gd name="connsiteY4" fmla="*/ 0 h 38100"/>
                <a:gd name="connsiteX5" fmla="*/ 0 w 76200"/>
                <a:gd name="connsiteY5" fmla="*/ 0 h 38100"/>
                <a:gd name="connsiteX6" fmla="*/ 38100 w 76200"/>
                <a:gd name="connsiteY6" fmla="*/ 3810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38100">
                  <a:moveTo>
                    <a:pt x="38100" y="38100"/>
                  </a:moveTo>
                  <a:cubicBezTo>
                    <a:pt x="59112" y="38100"/>
                    <a:pt x="76200" y="21012"/>
                    <a:pt x="76200" y="0"/>
                  </a:cubicBezTo>
                  <a:lnTo>
                    <a:pt x="57150" y="0"/>
                  </a:lnTo>
                  <a:cubicBezTo>
                    <a:pt x="57150" y="10506"/>
                    <a:pt x="48606" y="19050"/>
                    <a:pt x="38100" y="19050"/>
                  </a:cubicBezTo>
                  <a:cubicBezTo>
                    <a:pt x="27594" y="19050"/>
                    <a:pt x="19050" y="10506"/>
                    <a:pt x="19050" y="0"/>
                  </a:cubicBezTo>
                  <a:lnTo>
                    <a:pt x="0" y="0"/>
                  </a:lnTo>
                  <a:cubicBezTo>
                    <a:pt x="0" y="21012"/>
                    <a:pt x="17088" y="38100"/>
                    <a:pt x="38100" y="38100"/>
                  </a:cubicBezTo>
                  <a:close/>
                </a:path>
              </a:pathLst>
            </a:custGeom>
            <a:grpFill/>
            <a:ln w="9525" cap="flat">
              <a:noFill/>
              <a:prstDash val="solid"/>
              <a:miter/>
            </a:ln>
          </p:spPr>
          <p:txBody>
            <a:bodyPr rtlCol="0" anchor="ctr"/>
            <a:lstStyle/>
            <a:p>
              <a:endParaRPr lang="en-ID"/>
            </a:p>
          </p:txBody>
        </p:sp>
        <p:sp>
          <p:nvSpPr>
            <p:cNvPr id="11" name="Freeform: Shape 10">
              <a:extLst>
                <a:ext uri="{FF2B5EF4-FFF2-40B4-BE49-F238E27FC236}">
                  <a16:creationId xmlns:a16="http://schemas.microsoft.com/office/drawing/2014/main" id="{4926B688-4166-4EDE-8118-C479FA3F1440}"/>
                </a:ext>
              </a:extLst>
            </p:cNvPr>
            <p:cNvSpPr/>
            <p:nvPr/>
          </p:nvSpPr>
          <p:spPr>
            <a:xfrm>
              <a:off x="8101328" y="2126653"/>
              <a:ext cx="590550" cy="590550"/>
            </a:xfrm>
            <a:custGeom>
              <a:avLst/>
              <a:gdLst>
                <a:gd name="connsiteX0" fmla="*/ 533400 w 590550"/>
                <a:gd name="connsiteY0" fmla="*/ 476250 h 590550"/>
                <a:gd name="connsiteX1" fmla="*/ 514350 w 590550"/>
                <a:gd name="connsiteY1" fmla="*/ 476250 h 590550"/>
                <a:gd name="connsiteX2" fmla="*/ 514350 w 590550"/>
                <a:gd name="connsiteY2" fmla="*/ 266700 h 590550"/>
                <a:gd name="connsiteX3" fmla="*/ 457200 w 590550"/>
                <a:gd name="connsiteY3" fmla="*/ 266700 h 590550"/>
                <a:gd name="connsiteX4" fmla="*/ 457200 w 590550"/>
                <a:gd name="connsiteY4" fmla="*/ 476250 h 590550"/>
                <a:gd name="connsiteX5" fmla="*/ 438150 w 590550"/>
                <a:gd name="connsiteY5" fmla="*/ 476250 h 590550"/>
                <a:gd name="connsiteX6" fmla="*/ 438150 w 590550"/>
                <a:gd name="connsiteY6" fmla="*/ 304800 h 590550"/>
                <a:gd name="connsiteX7" fmla="*/ 381000 w 590550"/>
                <a:gd name="connsiteY7" fmla="*/ 304800 h 590550"/>
                <a:gd name="connsiteX8" fmla="*/ 381000 w 590550"/>
                <a:gd name="connsiteY8" fmla="*/ 404098 h 590550"/>
                <a:gd name="connsiteX9" fmla="*/ 354463 w 590550"/>
                <a:gd name="connsiteY9" fmla="*/ 387525 h 590550"/>
                <a:gd name="connsiteX10" fmla="*/ 257175 w 590550"/>
                <a:gd name="connsiteY10" fmla="*/ 355082 h 590550"/>
                <a:gd name="connsiteX11" fmla="*/ 257175 w 590550"/>
                <a:gd name="connsiteY11" fmla="*/ 335432 h 590550"/>
                <a:gd name="connsiteX12" fmla="*/ 271663 w 590550"/>
                <a:gd name="connsiteY12" fmla="*/ 324098 h 590550"/>
                <a:gd name="connsiteX13" fmla="*/ 303057 w 590550"/>
                <a:gd name="connsiteY13" fmla="*/ 265909 h 590550"/>
                <a:gd name="connsiteX14" fmla="*/ 342900 w 590550"/>
                <a:gd name="connsiteY14" fmla="*/ 219075 h 590550"/>
                <a:gd name="connsiteX15" fmla="*/ 342900 w 590550"/>
                <a:gd name="connsiteY15" fmla="*/ 142875 h 590550"/>
                <a:gd name="connsiteX16" fmla="*/ 200025 w 590550"/>
                <a:gd name="connsiteY16" fmla="*/ 0 h 590550"/>
                <a:gd name="connsiteX17" fmla="*/ 57150 w 590550"/>
                <a:gd name="connsiteY17" fmla="*/ 142875 h 590550"/>
                <a:gd name="connsiteX18" fmla="*/ 57150 w 590550"/>
                <a:gd name="connsiteY18" fmla="*/ 219075 h 590550"/>
                <a:gd name="connsiteX19" fmla="*/ 97374 w 590550"/>
                <a:gd name="connsiteY19" fmla="*/ 265919 h 590550"/>
                <a:gd name="connsiteX20" fmla="*/ 142875 w 590550"/>
                <a:gd name="connsiteY20" fmla="*/ 334880 h 590550"/>
                <a:gd name="connsiteX21" fmla="*/ 142875 w 590550"/>
                <a:gd name="connsiteY21" fmla="*/ 355092 h 590550"/>
                <a:gd name="connsiteX22" fmla="*/ 45587 w 590550"/>
                <a:gd name="connsiteY22" fmla="*/ 387525 h 590550"/>
                <a:gd name="connsiteX23" fmla="*/ 0 w 590550"/>
                <a:gd name="connsiteY23" fmla="*/ 450761 h 590550"/>
                <a:gd name="connsiteX24" fmla="*/ 0 w 590550"/>
                <a:gd name="connsiteY24" fmla="*/ 590550 h 590550"/>
                <a:gd name="connsiteX25" fmla="*/ 400050 w 590550"/>
                <a:gd name="connsiteY25" fmla="*/ 590550 h 590550"/>
                <a:gd name="connsiteX26" fmla="*/ 400050 w 590550"/>
                <a:gd name="connsiteY26" fmla="*/ 495300 h 590550"/>
                <a:gd name="connsiteX27" fmla="*/ 590550 w 590550"/>
                <a:gd name="connsiteY27" fmla="*/ 495300 h 590550"/>
                <a:gd name="connsiteX28" fmla="*/ 590550 w 590550"/>
                <a:gd name="connsiteY28" fmla="*/ 485775 h 590550"/>
                <a:gd name="connsiteX29" fmla="*/ 590550 w 590550"/>
                <a:gd name="connsiteY29" fmla="*/ 476250 h 590550"/>
                <a:gd name="connsiteX30" fmla="*/ 590550 w 590550"/>
                <a:gd name="connsiteY30" fmla="*/ 228600 h 590550"/>
                <a:gd name="connsiteX31" fmla="*/ 533400 w 590550"/>
                <a:gd name="connsiteY31" fmla="*/ 228600 h 590550"/>
                <a:gd name="connsiteX32" fmla="*/ 533400 w 590550"/>
                <a:gd name="connsiteY32" fmla="*/ 476250 h 590550"/>
                <a:gd name="connsiteX33" fmla="*/ 304800 w 590550"/>
                <a:gd name="connsiteY33" fmla="*/ 245821 h 590550"/>
                <a:gd name="connsiteX34" fmla="*/ 304800 w 590550"/>
                <a:gd name="connsiteY34" fmla="*/ 200025 h 590550"/>
                <a:gd name="connsiteX35" fmla="*/ 303990 w 590550"/>
                <a:gd name="connsiteY35" fmla="*/ 192005 h 590550"/>
                <a:gd name="connsiteX36" fmla="*/ 323850 w 590550"/>
                <a:gd name="connsiteY36" fmla="*/ 219075 h 590550"/>
                <a:gd name="connsiteX37" fmla="*/ 304800 w 590550"/>
                <a:gd name="connsiteY37" fmla="*/ 245821 h 590550"/>
                <a:gd name="connsiteX38" fmla="*/ 76200 w 590550"/>
                <a:gd name="connsiteY38" fmla="*/ 219075 h 590550"/>
                <a:gd name="connsiteX39" fmla="*/ 95250 w 590550"/>
                <a:gd name="connsiteY39" fmla="*/ 192253 h 590550"/>
                <a:gd name="connsiteX40" fmla="*/ 95250 w 590550"/>
                <a:gd name="connsiteY40" fmla="*/ 244383 h 590550"/>
                <a:gd name="connsiteX41" fmla="*/ 95326 w 590550"/>
                <a:gd name="connsiteY41" fmla="*/ 245916 h 590550"/>
                <a:gd name="connsiteX42" fmla="*/ 76200 w 590550"/>
                <a:gd name="connsiteY42" fmla="*/ 219075 h 590550"/>
                <a:gd name="connsiteX43" fmla="*/ 96079 w 590550"/>
                <a:gd name="connsiteY43" fmla="*/ 172326 h 590550"/>
                <a:gd name="connsiteX44" fmla="*/ 76200 w 590550"/>
                <a:gd name="connsiteY44" fmla="*/ 181223 h 590550"/>
                <a:gd name="connsiteX45" fmla="*/ 76200 w 590550"/>
                <a:gd name="connsiteY45" fmla="*/ 142875 h 590550"/>
                <a:gd name="connsiteX46" fmla="*/ 200025 w 590550"/>
                <a:gd name="connsiteY46" fmla="*/ 19050 h 590550"/>
                <a:gd name="connsiteX47" fmla="*/ 323850 w 590550"/>
                <a:gd name="connsiteY47" fmla="*/ 142875 h 590550"/>
                <a:gd name="connsiteX48" fmla="*/ 323850 w 590550"/>
                <a:gd name="connsiteY48" fmla="*/ 181223 h 590550"/>
                <a:gd name="connsiteX49" fmla="*/ 295275 w 590550"/>
                <a:gd name="connsiteY49" fmla="*/ 171450 h 590550"/>
                <a:gd name="connsiteX50" fmla="*/ 295027 w 590550"/>
                <a:gd name="connsiteY50" fmla="*/ 171450 h 590550"/>
                <a:gd name="connsiteX51" fmla="*/ 257175 w 590550"/>
                <a:gd name="connsiteY51" fmla="*/ 152400 h 590550"/>
                <a:gd name="connsiteX52" fmla="*/ 228600 w 590550"/>
                <a:gd name="connsiteY52" fmla="*/ 152400 h 590550"/>
                <a:gd name="connsiteX53" fmla="*/ 148590 w 590550"/>
                <a:gd name="connsiteY53" fmla="*/ 125730 h 590550"/>
                <a:gd name="connsiteX54" fmla="*/ 144961 w 590550"/>
                <a:gd name="connsiteY54" fmla="*/ 123006 h 590550"/>
                <a:gd name="connsiteX55" fmla="*/ 140570 w 590550"/>
                <a:gd name="connsiteY55" fmla="*/ 124111 h 590550"/>
                <a:gd name="connsiteX56" fmla="*/ 96079 w 590550"/>
                <a:gd name="connsiteY56" fmla="*/ 172326 h 590550"/>
                <a:gd name="connsiteX57" fmla="*/ 114300 w 590550"/>
                <a:gd name="connsiteY57" fmla="*/ 244383 h 590550"/>
                <a:gd name="connsiteX58" fmla="*/ 114300 w 590550"/>
                <a:gd name="connsiteY58" fmla="*/ 182147 h 590550"/>
                <a:gd name="connsiteX59" fmla="*/ 141113 w 590550"/>
                <a:gd name="connsiteY59" fmla="*/ 143837 h 590550"/>
                <a:gd name="connsiteX60" fmla="*/ 228600 w 590550"/>
                <a:gd name="connsiteY60" fmla="*/ 171450 h 590550"/>
                <a:gd name="connsiteX61" fmla="*/ 257175 w 590550"/>
                <a:gd name="connsiteY61" fmla="*/ 171450 h 590550"/>
                <a:gd name="connsiteX62" fmla="*/ 285750 w 590550"/>
                <a:gd name="connsiteY62" fmla="*/ 200025 h 590550"/>
                <a:gd name="connsiteX63" fmla="*/ 285750 w 590550"/>
                <a:gd name="connsiteY63" fmla="*/ 247650 h 590550"/>
                <a:gd name="connsiteX64" fmla="*/ 258632 w 590550"/>
                <a:gd name="connsiteY64" fmla="*/ 310201 h 590550"/>
                <a:gd name="connsiteX65" fmla="*/ 194291 w 590550"/>
                <a:gd name="connsiteY65" fmla="*/ 333185 h 590550"/>
                <a:gd name="connsiteX66" fmla="*/ 114300 w 590550"/>
                <a:gd name="connsiteY66" fmla="*/ 244383 h 590550"/>
                <a:gd name="connsiteX67" fmla="*/ 238125 w 590550"/>
                <a:gd name="connsiteY67" fmla="*/ 345310 h 590550"/>
                <a:gd name="connsiteX68" fmla="*/ 238125 w 590550"/>
                <a:gd name="connsiteY68" fmla="*/ 357369 h 590550"/>
                <a:gd name="connsiteX69" fmla="*/ 200025 w 590550"/>
                <a:gd name="connsiteY69" fmla="*/ 387858 h 590550"/>
                <a:gd name="connsiteX70" fmla="*/ 161925 w 590550"/>
                <a:gd name="connsiteY70" fmla="*/ 357369 h 590550"/>
                <a:gd name="connsiteX71" fmla="*/ 161925 w 590550"/>
                <a:gd name="connsiteY71" fmla="*/ 345043 h 590550"/>
                <a:gd name="connsiteX72" fmla="*/ 193072 w 590550"/>
                <a:gd name="connsiteY72" fmla="*/ 352206 h 590550"/>
                <a:gd name="connsiteX73" fmla="*/ 200111 w 590550"/>
                <a:gd name="connsiteY73" fmla="*/ 352425 h 590550"/>
                <a:gd name="connsiteX74" fmla="*/ 238125 w 590550"/>
                <a:gd name="connsiteY74" fmla="*/ 345310 h 590550"/>
                <a:gd name="connsiteX75" fmla="*/ 95250 w 590550"/>
                <a:gd name="connsiteY75" fmla="*/ 571500 h 590550"/>
                <a:gd name="connsiteX76" fmla="*/ 95250 w 590550"/>
                <a:gd name="connsiteY76" fmla="*/ 466725 h 590550"/>
                <a:gd name="connsiteX77" fmla="*/ 76200 w 590550"/>
                <a:gd name="connsiteY77" fmla="*/ 466725 h 590550"/>
                <a:gd name="connsiteX78" fmla="*/ 76200 w 590550"/>
                <a:gd name="connsiteY78" fmla="*/ 571500 h 590550"/>
                <a:gd name="connsiteX79" fmla="*/ 19050 w 590550"/>
                <a:gd name="connsiteY79" fmla="*/ 571500 h 590550"/>
                <a:gd name="connsiteX80" fmla="*/ 19050 w 590550"/>
                <a:gd name="connsiteY80" fmla="*/ 450761 h 590550"/>
                <a:gd name="connsiteX81" fmla="*/ 51616 w 590550"/>
                <a:gd name="connsiteY81" fmla="*/ 405584 h 590550"/>
                <a:gd name="connsiteX82" fmla="*/ 119063 w 590550"/>
                <a:gd name="connsiteY82" fmla="*/ 383105 h 590550"/>
                <a:gd name="connsiteX83" fmla="*/ 139408 w 590550"/>
                <a:gd name="connsiteY83" fmla="*/ 571500 h 590550"/>
                <a:gd name="connsiteX84" fmla="*/ 95250 w 590550"/>
                <a:gd name="connsiteY84" fmla="*/ 571500 h 590550"/>
                <a:gd name="connsiteX85" fmla="*/ 137551 w 590550"/>
                <a:gd name="connsiteY85" fmla="*/ 376942 h 590550"/>
                <a:gd name="connsiteX86" fmla="*/ 150495 w 590550"/>
                <a:gd name="connsiteY86" fmla="*/ 372628 h 590550"/>
                <a:gd name="connsiteX87" fmla="*/ 185195 w 590550"/>
                <a:gd name="connsiteY87" fmla="*/ 400374 h 590550"/>
                <a:gd name="connsiteX88" fmla="*/ 143980 w 590550"/>
                <a:gd name="connsiteY88" fmla="*/ 436436 h 590550"/>
                <a:gd name="connsiteX89" fmla="*/ 137551 w 590550"/>
                <a:gd name="connsiteY89" fmla="*/ 376942 h 590550"/>
                <a:gd name="connsiteX90" fmla="*/ 162630 w 590550"/>
                <a:gd name="connsiteY90" fmla="*/ 571500 h 590550"/>
                <a:gd name="connsiteX91" fmla="*/ 158572 w 590550"/>
                <a:gd name="connsiteY91" fmla="*/ 571500 h 590550"/>
                <a:gd name="connsiteX92" fmla="*/ 146475 w 590550"/>
                <a:gd name="connsiteY92" fmla="*/ 459562 h 590550"/>
                <a:gd name="connsiteX93" fmla="*/ 162744 w 590550"/>
                <a:gd name="connsiteY93" fmla="*/ 445322 h 590550"/>
                <a:gd name="connsiteX94" fmla="*/ 171240 w 590550"/>
                <a:gd name="connsiteY94" fmla="*/ 459486 h 590550"/>
                <a:gd name="connsiteX95" fmla="*/ 162630 w 590550"/>
                <a:gd name="connsiteY95" fmla="*/ 571500 h 590550"/>
                <a:gd name="connsiteX96" fmla="*/ 181737 w 590550"/>
                <a:gd name="connsiteY96" fmla="*/ 571500 h 590550"/>
                <a:gd name="connsiteX97" fmla="*/ 189795 w 590550"/>
                <a:gd name="connsiteY97" fmla="*/ 466725 h 590550"/>
                <a:gd name="connsiteX98" fmla="*/ 210255 w 590550"/>
                <a:gd name="connsiteY98" fmla="*/ 466725 h 590550"/>
                <a:gd name="connsiteX99" fmla="*/ 218313 w 590550"/>
                <a:gd name="connsiteY99" fmla="*/ 571500 h 590550"/>
                <a:gd name="connsiteX100" fmla="*/ 181737 w 590550"/>
                <a:gd name="connsiteY100" fmla="*/ 571500 h 590550"/>
                <a:gd name="connsiteX101" fmla="*/ 213684 w 590550"/>
                <a:gd name="connsiteY101" fmla="*/ 447675 h 590550"/>
                <a:gd name="connsiteX102" fmla="*/ 186376 w 590550"/>
                <a:gd name="connsiteY102" fmla="*/ 447675 h 590550"/>
                <a:gd name="connsiteX103" fmla="*/ 177317 w 590550"/>
                <a:gd name="connsiteY103" fmla="*/ 432578 h 590550"/>
                <a:gd name="connsiteX104" fmla="*/ 200025 w 590550"/>
                <a:gd name="connsiteY104" fmla="*/ 412709 h 590550"/>
                <a:gd name="connsiteX105" fmla="*/ 222733 w 590550"/>
                <a:gd name="connsiteY105" fmla="*/ 432578 h 590550"/>
                <a:gd name="connsiteX106" fmla="*/ 213684 w 590550"/>
                <a:gd name="connsiteY106" fmla="*/ 447675 h 590550"/>
                <a:gd name="connsiteX107" fmla="*/ 241478 w 590550"/>
                <a:gd name="connsiteY107" fmla="*/ 571500 h 590550"/>
                <a:gd name="connsiteX108" fmla="*/ 237420 w 590550"/>
                <a:gd name="connsiteY108" fmla="*/ 571500 h 590550"/>
                <a:gd name="connsiteX109" fmla="*/ 228800 w 590550"/>
                <a:gd name="connsiteY109" fmla="*/ 459496 h 590550"/>
                <a:gd name="connsiteX110" fmla="*/ 237296 w 590550"/>
                <a:gd name="connsiteY110" fmla="*/ 445332 h 590550"/>
                <a:gd name="connsiteX111" fmla="*/ 253565 w 590550"/>
                <a:gd name="connsiteY111" fmla="*/ 459572 h 590550"/>
                <a:gd name="connsiteX112" fmla="*/ 241478 w 590550"/>
                <a:gd name="connsiteY112" fmla="*/ 571500 h 590550"/>
                <a:gd name="connsiteX113" fmla="*/ 214865 w 590550"/>
                <a:gd name="connsiteY113" fmla="*/ 400374 h 590550"/>
                <a:gd name="connsiteX114" fmla="*/ 249565 w 590550"/>
                <a:gd name="connsiteY114" fmla="*/ 372628 h 590550"/>
                <a:gd name="connsiteX115" fmla="*/ 262509 w 590550"/>
                <a:gd name="connsiteY115" fmla="*/ 376942 h 590550"/>
                <a:gd name="connsiteX116" fmla="*/ 256080 w 590550"/>
                <a:gd name="connsiteY116" fmla="*/ 436445 h 590550"/>
                <a:gd name="connsiteX117" fmla="*/ 214865 w 590550"/>
                <a:gd name="connsiteY117" fmla="*/ 400374 h 590550"/>
                <a:gd name="connsiteX118" fmla="*/ 381000 w 590550"/>
                <a:gd name="connsiteY118" fmla="*/ 474907 h 590550"/>
                <a:gd name="connsiteX119" fmla="*/ 381000 w 590550"/>
                <a:gd name="connsiteY119" fmla="*/ 571500 h 590550"/>
                <a:gd name="connsiteX120" fmla="*/ 323850 w 590550"/>
                <a:gd name="connsiteY120" fmla="*/ 571500 h 590550"/>
                <a:gd name="connsiteX121" fmla="*/ 323850 w 590550"/>
                <a:gd name="connsiteY121" fmla="*/ 466725 h 590550"/>
                <a:gd name="connsiteX122" fmla="*/ 304800 w 590550"/>
                <a:gd name="connsiteY122" fmla="*/ 466725 h 590550"/>
                <a:gd name="connsiteX123" fmla="*/ 304800 w 590550"/>
                <a:gd name="connsiteY123" fmla="*/ 571500 h 590550"/>
                <a:gd name="connsiteX124" fmla="*/ 260642 w 590550"/>
                <a:gd name="connsiteY124" fmla="*/ 571500 h 590550"/>
                <a:gd name="connsiteX125" fmla="*/ 280997 w 590550"/>
                <a:gd name="connsiteY125" fmla="*/ 383105 h 590550"/>
                <a:gd name="connsiteX126" fmla="*/ 348444 w 590550"/>
                <a:gd name="connsiteY126" fmla="*/ 405584 h 590550"/>
                <a:gd name="connsiteX127" fmla="*/ 381000 w 590550"/>
                <a:gd name="connsiteY127" fmla="*/ 450761 h 590550"/>
                <a:gd name="connsiteX128" fmla="*/ 381000 w 590550"/>
                <a:gd name="connsiteY128" fmla="*/ 474907 h 590550"/>
                <a:gd name="connsiteX129" fmla="*/ 419100 w 590550"/>
                <a:gd name="connsiteY129" fmla="*/ 476250 h 590550"/>
                <a:gd name="connsiteX130" fmla="*/ 400050 w 590550"/>
                <a:gd name="connsiteY130" fmla="*/ 476250 h 590550"/>
                <a:gd name="connsiteX131" fmla="*/ 400050 w 590550"/>
                <a:gd name="connsiteY131" fmla="*/ 474907 h 590550"/>
                <a:gd name="connsiteX132" fmla="*/ 400050 w 590550"/>
                <a:gd name="connsiteY132" fmla="*/ 450761 h 590550"/>
                <a:gd name="connsiteX133" fmla="*/ 400050 w 590550"/>
                <a:gd name="connsiteY133" fmla="*/ 323850 h 590550"/>
                <a:gd name="connsiteX134" fmla="*/ 419100 w 590550"/>
                <a:gd name="connsiteY134" fmla="*/ 323850 h 590550"/>
                <a:gd name="connsiteX135" fmla="*/ 419100 w 590550"/>
                <a:gd name="connsiteY135" fmla="*/ 476250 h 590550"/>
                <a:gd name="connsiteX136" fmla="*/ 495300 w 590550"/>
                <a:gd name="connsiteY136" fmla="*/ 476250 h 590550"/>
                <a:gd name="connsiteX137" fmla="*/ 476250 w 590550"/>
                <a:gd name="connsiteY137" fmla="*/ 476250 h 590550"/>
                <a:gd name="connsiteX138" fmla="*/ 476250 w 590550"/>
                <a:gd name="connsiteY138" fmla="*/ 285750 h 590550"/>
                <a:gd name="connsiteX139" fmla="*/ 495300 w 590550"/>
                <a:gd name="connsiteY139" fmla="*/ 285750 h 590550"/>
                <a:gd name="connsiteX140" fmla="*/ 495300 w 590550"/>
                <a:gd name="connsiteY140" fmla="*/ 476250 h 590550"/>
                <a:gd name="connsiteX141" fmla="*/ 552450 w 590550"/>
                <a:gd name="connsiteY141" fmla="*/ 247650 h 590550"/>
                <a:gd name="connsiteX142" fmla="*/ 571500 w 590550"/>
                <a:gd name="connsiteY142" fmla="*/ 247650 h 590550"/>
                <a:gd name="connsiteX143" fmla="*/ 571500 w 590550"/>
                <a:gd name="connsiteY143" fmla="*/ 476250 h 590550"/>
                <a:gd name="connsiteX144" fmla="*/ 552450 w 590550"/>
                <a:gd name="connsiteY144" fmla="*/ 476250 h 590550"/>
                <a:gd name="connsiteX145" fmla="*/ 552450 w 590550"/>
                <a:gd name="connsiteY145" fmla="*/ 247650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550" h="590550">
                  <a:moveTo>
                    <a:pt x="533400" y="476250"/>
                  </a:moveTo>
                  <a:lnTo>
                    <a:pt x="514350" y="476250"/>
                  </a:lnTo>
                  <a:lnTo>
                    <a:pt x="514350" y="266700"/>
                  </a:lnTo>
                  <a:lnTo>
                    <a:pt x="457200" y="266700"/>
                  </a:lnTo>
                  <a:lnTo>
                    <a:pt x="457200" y="476250"/>
                  </a:lnTo>
                  <a:lnTo>
                    <a:pt x="438150" y="476250"/>
                  </a:lnTo>
                  <a:lnTo>
                    <a:pt x="438150" y="304800"/>
                  </a:lnTo>
                  <a:lnTo>
                    <a:pt x="381000" y="304800"/>
                  </a:lnTo>
                  <a:lnTo>
                    <a:pt x="381000" y="404098"/>
                  </a:lnTo>
                  <a:cubicBezTo>
                    <a:pt x="373761" y="396716"/>
                    <a:pt x="364750" y="390944"/>
                    <a:pt x="354463" y="387525"/>
                  </a:cubicBezTo>
                  <a:lnTo>
                    <a:pt x="257175" y="355082"/>
                  </a:lnTo>
                  <a:lnTo>
                    <a:pt x="257175" y="335432"/>
                  </a:lnTo>
                  <a:cubicBezTo>
                    <a:pt x="262261" y="332099"/>
                    <a:pt x="267129" y="328355"/>
                    <a:pt x="271663" y="324098"/>
                  </a:cubicBezTo>
                  <a:cubicBezTo>
                    <a:pt x="288227" y="308572"/>
                    <a:pt x="299114" y="288007"/>
                    <a:pt x="303057" y="265909"/>
                  </a:cubicBezTo>
                  <a:cubicBezTo>
                    <a:pt x="325612" y="262166"/>
                    <a:pt x="342900" y="242668"/>
                    <a:pt x="342900" y="219075"/>
                  </a:cubicBezTo>
                  <a:lnTo>
                    <a:pt x="342900" y="142875"/>
                  </a:lnTo>
                  <a:cubicBezTo>
                    <a:pt x="342900" y="64094"/>
                    <a:pt x="278806" y="0"/>
                    <a:pt x="200025" y="0"/>
                  </a:cubicBezTo>
                  <a:cubicBezTo>
                    <a:pt x="121244" y="0"/>
                    <a:pt x="57150" y="64094"/>
                    <a:pt x="57150" y="142875"/>
                  </a:cubicBezTo>
                  <a:lnTo>
                    <a:pt x="57150" y="219075"/>
                  </a:lnTo>
                  <a:cubicBezTo>
                    <a:pt x="57150" y="242678"/>
                    <a:pt x="74457" y="262185"/>
                    <a:pt x="97374" y="265919"/>
                  </a:cubicBezTo>
                  <a:cubicBezTo>
                    <a:pt x="103032" y="294637"/>
                    <a:pt x="119786" y="319297"/>
                    <a:pt x="142875" y="334880"/>
                  </a:cubicBezTo>
                  <a:lnTo>
                    <a:pt x="142875" y="355092"/>
                  </a:lnTo>
                  <a:lnTo>
                    <a:pt x="45587" y="387525"/>
                  </a:lnTo>
                  <a:cubicBezTo>
                    <a:pt x="18326" y="396602"/>
                    <a:pt x="0" y="422024"/>
                    <a:pt x="0" y="450761"/>
                  </a:cubicBezTo>
                  <a:lnTo>
                    <a:pt x="0" y="590550"/>
                  </a:lnTo>
                  <a:lnTo>
                    <a:pt x="400050" y="590550"/>
                  </a:lnTo>
                  <a:lnTo>
                    <a:pt x="400050" y="495300"/>
                  </a:lnTo>
                  <a:lnTo>
                    <a:pt x="590550" y="495300"/>
                  </a:lnTo>
                  <a:lnTo>
                    <a:pt x="590550" y="485775"/>
                  </a:lnTo>
                  <a:lnTo>
                    <a:pt x="590550" y="476250"/>
                  </a:lnTo>
                  <a:lnTo>
                    <a:pt x="590550" y="228600"/>
                  </a:lnTo>
                  <a:lnTo>
                    <a:pt x="533400" y="228600"/>
                  </a:lnTo>
                  <a:lnTo>
                    <a:pt x="533400" y="476250"/>
                  </a:lnTo>
                  <a:close/>
                  <a:moveTo>
                    <a:pt x="304800" y="245821"/>
                  </a:moveTo>
                  <a:lnTo>
                    <a:pt x="304800" y="200025"/>
                  </a:lnTo>
                  <a:cubicBezTo>
                    <a:pt x="304800" y="197282"/>
                    <a:pt x="304438" y="194624"/>
                    <a:pt x="303990" y="192005"/>
                  </a:cubicBezTo>
                  <a:cubicBezTo>
                    <a:pt x="315468" y="195710"/>
                    <a:pt x="323850" y="206378"/>
                    <a:pt x="323850" y="219075"/>
                  </a:cubicBezTo>
                  <a:cubicBezTo>
                    <a:pt x="323850" y="231391"/>
                    <a:pt x="315973" y="241811"/>
                    <a:pt x="304800" y="245821"/>
                  </a:cubicBezTo>
                  <a:close/>
                  <a:moveTo>
                    <a:pt x="76200" y="219075"/>
                  </a:moveTo>
                  <a:cubicBezTo>
                    <a:pt x="76200" y="206673"/>
                    <a:pt x="84191" y="196196"/>
                    <a:pt x="95250" y="192253"/>
                  </a:cubicBezTo>
                  <a:lnTo>
                    <a:pt x="95250" y="244383"/>
                  </a:lnTo>
                  <a:cubicBezTo>
                    <a:pt x="95250" y="244897"/>
                    <a:pt x="95317" y="245402"/>
                    <a:pt x="95326" y="245916"/>
                  </a:cubicBezTo>
                  <a:cubicBezTo>
                    <a:pt x="84220" y="241992"/>
                    <a:pt x="76200" y="231505"/>
                    <a:pt x="76200" y="219075"/>
                  </a:cubicBezTo>
                  <a:close/>
                  <a:moveTo>
                    <a:pt x="96079" y="172326"/>
                  </a:moveTo>
                  <a:cubicBezTo>
                    <a:pt x="88687" y="173707"/>
                    <a:pt x="81972" y="176851"/>
                    <a:pt x="76200" y="181223"/>
                  </a:cubicBezTo>
                  <a:lnTo>
                    <a:pt x="76200" y="142875"/>
                  </a:lnTo>
                  <a:cubicBezTo>
                    <a:pt x="76200" y="74600"/>
                    <a:pt x="131750" y="19050"/>
                    <a:pt x="200025" y="19050"/>
                  </a:cubicBezTo>
                  <a:cubicBezTo>
                    <a:pt x="268300" y="19050"/>
                    <a:pt x="323850" y="74600"/>
                    <a:pt x="323850" y="142875"/>
                  </a:cubicBezTo>
                  <a:lnTo>
                    <a:pt x="323850" y="181223"/>
                  </a:lnTo>
                  <a:cubicBezTo>
                    <a:pt x="315868" y="175174"/>
                    <a:pt x="306038" y="171450"/>
                    <a:pt x="295275" y="171450"/>
                  </a:cubicBezTo>
                  <a:lnTo>
                    <a:pt x="295027" y="171450"/>
                  </a:lnTo>
                  <a:cubicBezTo>
                    <a:pt x="286322" y="159953"/>
                    <a:pt x="272663" y="152400"/>
                    <a:pt x="257175" y="152400"/>
                  </a:cubicBezTo>
                  <a:lnTo>
                    <a:pt x="228600" y="152400"/>
                  </a:lnTo>
                  <a:cubicBezTo>
                    <a:pt x="199939" y="152400"/>
                    <a:pt x="171526" y="142932"/>
                    <a:pt x="148590" y="125730"/>
                  </a:cubicBezTo>
                  <a:lnTo>
                    <a:pt x="144961" y="123006"/>
                  </a:lnTo>
                  <a:lnTo>
                    <a:pt x="140570" y="124111"/>
                  </a:lnTo>
                  <a:cubicBezTo>
                    <a:pt x="117119" y="129978"/>
                    <a:pt x="99917" y="149123"/>
                    <a:pt x="96079" y="172326"/>
                  </a:cubicBezTo>
                  <a:close/>
                  <a:moveTo>
                    <a:pt x="114300" y="244383"/>
                  </a:moveTo>
                  <a:lnTo>
                    <a:pt x="114300" y="182147"/>
                  </a:lnTo>
                  <a:cubicBezTo>
                    <a:pt x="114300" y="164840"/>
                    <a:pt x="125139" y="149638"/>
                    <a:pt x="141113" y="143837"/>
                  </a:cubicBezTo>
                  <a:cubicBezTo>
                    <a:pt x="166602" y="161677"/>
                    <a:pt x="197472" y="171450"/>
                    <a:pt x="228600" y="171450"/>
                  </a:cubicBezTo>
                  <a:lnTo>
                    <a:pt x="257175" y="171450"/>
                  </a:lnTo>
                  <a:cubicBezTo>
                    <a:pt x="272929" y="171450"/>
                    <a:pt x="285750" y="184271"/>
                    <a:pt x="285750" y="200025"/>
                  </a:cubicBezTo>
                  <a:lnTo>
                    <a:pt x="285750" y="247650"/>
                  </a:lnTo>
                  <a:cubicBezTo>
                    <a:pt x="285750" y="271605"/>
                    <a:pt x="276120" y="293818"/>
                    <a:pt x="258632" y="310201"/>
                  </a:cubicBezTo>
                  <a:cubicBezTo>
                    <a:pt x="241154" y="326574"/>
                    <a:pt x="218332" y="334775"/>
                    <a:pt x="194291" y="333185"/>
                  </a:cubicBezTo>
                  <a:cubicBezTo>
                    <a:pt x="149438" y="330279"/>
                    <a:pt x="114300" y="291275"/>
                    <a:pt x="114300" y="244383"/>
                  </a:cubicBezTo>
                  <a:close/>
                  <a:moveTo>
                    <a:pt x="238125" y="345310"/>
                  </a:moveTo>
                  <a:lnTo>
                    <a:pt x="238125" y="357369"/>
                  </a:lnTo>
                  <a:lnTo>
                    <a:pt x="200025" y="387858"/>
                  </a:lnTo>
                  <a:lnTo>
                    <a:pt x="161925" y="357369"/>
                  </a:lnTo>
                  <a:lnTo>
                    <a:pt x="161925" y="345043"/>
                  </a:lnTo>
                  <a:cubicBezTo>
                    <a:pt x="171679" y="348967"/>
                    <a:pt x="182118" y="351492"/>
                    <a:pt x="193072" y="352206"/>
                  </a:cubicBezTo>
                  <a:cubicBezTo>
                    <a:pt x="195434" y="352349"/>
                    <a:pt x="197777" y="352425"/>
                    <a:pt x="200111" y="352425"/>
                  </a:cubicBezTo>
                  <a:cubicBezTo>
                    <a:pt x="213322" y="352425"/>
                    <a:pt x="226152" y="349987"/>
                    <a:pt x="238125" y="345310"/>
                  </a:cubicBezTo>
                  <a:close/>
                  <a:moveTo>
                    <a:pt x="95250" y="571500"/>
                  </a:moveTo>
                  <a:lnTo>
                    <a:pt x="95250" y="466725"/>
                  </a:lnTo>
                  <a:lnTo>
                    <a:pt x="76200" y="466725"/>
                  </a:lnTo>
                  <a:lnTo>
                    <a:pt x="76200" y="571500"/>
                  </a:lnTo>
                  <a:lnTo>
                    <a:pt x="19050" y="571500"/>
                  </a:lnTo>
                  <a:lnTo>
                    <a:pt x="19050" y="450761"/>
                  </a:lnTo>
                  <a:cubicBezTo>
                    <a:pt x="19050" y="430235"/>
                    <a:pt x="32137" y="412071"/>
                    <a:pt x="51616" y="405584"/>
                  </a:cubicBezTo>
                  <a:lnTo>
                    <a:pt x="119063" y="383105"/>
                  </a:lnTo>
                  <a:lnTo>
                    <a:pt x="139408" y="571500"/>
                  </a:lnTo>
                  <a:lnTo>
                    <a:pt x="95250" y="571500"/>
                  </a:lnTo>
                  <a:close/>
                  <a:moveTo>
                    <a:pt x="137551" y="376942"/>
                  </a:moveTo>
                  <a:lnTo>
                    <a:pt x="150495" y="372628"/>
                  </a:lnTo>
                  <a:lnTo>
                    <a:pt x="185195" y="400374"/>
                  </a:lnTo>
                  <a:lnTo>
                    <a:pt x="143980" y="436436"/>
                  </a:lnTo>
                  <a:lnTo>
                    <a:pt x="137551" y="376942"/>
                  </a:lnTo>
                  <a:close/>
                  <a:moveTo>
                    <a:pt x="162630" y="571500"/>
                  </a:moveTo>
                  <a:lnTo>
                    <a:pt x="158572" y="571500"/>
                  </a:lnTo>
                  <a:lnTo>
                    <a:pt x="146475" y="459562"/>
                  </a:lnTo>
                  <a:lnTo>
                    <a:pt x="162744" y="445322"/>
                  </a:lnTo>
                  <a:lnTo>
                    <a:pt x="171240" y="459486"/>
                  </a:lnTo>
                  <a:lnTo>
                    <a:pt x="162630" y="571500"/>
                  </a:lnTo>
                  <a:close/>
                  <a:moveTo>
                    <a:pt x="181737" y="571500"/>
                  </a:moveTo>
                  <a:lnTo>
                    <a:pt x="189795" y="466725"/>
                  </a:lnTo>
                  <a:lnTo>
                    <a:pt x="210255" y="466725"/>
                  </a:lnTo>
                  <a:lnTo>
                    <a:pt x="218313" y="571500"/>
                  </a:lnTo>
                  <a:lnTo>
                    <a:pt x="181737" y="571500"/>
                  </a:lnTo>
                  <a:close/>
                  <a:moveTo>
                    <a:pt x="213684" y="447675"/>
                  </a:moveTo>
                  <a:lnTo>
                    <a:pt x="186376" y="447675"/>
                  </a:lnTo>
                  <a:lnTo>
                    <a:pt x="177317" y="432578"/>
                  </a:lnTo>
                  <a:lnTo>
                    <a:pt x="200025" y="412709"/>
                  </a:lnTo>
                  <a:lnTo>
                    <a:pt x="222733" y="432578"/>
                  </a:lnTo>
                  <a:lnTo>
                    <a:pt x="213684" y="447675"/>
                  </a:lnTo>
                  <a:close/>
                  <a:moveTo>
                    <a:pt x="241478" y="571500"/>
                  </a:moveTo>
                  <a:lnTo>
                    <a:pt x="237420" y="571500"/>
                  </a:lnTo>
                  <a:lnTo>
                    <a:pt x="228800" y="459496"/>
                  </a:lnTo>
                  <a:lnTo>
                    <a:pt x="237296" y="445332"/>
                  </a:lnTo>
                  <a:lnTo>
                    <a:pt x="253565" y="459572"/>
                  </a:lnTo>
                  <a:lnTo>
                    <a:pt x="241478" y="571500"/>
                  </a:lnTo>
                  <a:close/>
                  <a:moveTo>
                    <a:pt x="214865" y="400374"/>
                  </a:moveTo>
                  <a:lnTo>
                    <a:pt x="249565" y="372628"/>
                  </a:lnTo>
                  <a:lnTo>
                    <a:pt x="262509" y="376942"/>
                  </a:lnTo>
                  <a:lnTo>
                    <a:pt x="256080" y="436445"/>
                  </a:lnTo>
                  <a:lnTo>
                    <a:pt x="214865" y="400374"/>
                  </a:lnTo>
                  <a:close/>
                  <a:moveTo>
                    <a:pt x="381000" y="474907"/>
                  </a:moveTo>
                  <a:lnTo>
                    <a:pt x="381000" y="571500"/>
                  </a:lnTo>
                  <a:lnTo>
                    <a:pt x="323850" y="571500"/>
                  </a:lnTo>
                  <a:lnTo>
                    <a:pt x="323850" y="466725"/>
                  </a:lnTo>
                  <a:lnTo>
                    <a:pt x="304800" y="466725"/>
                  </a:lnTo>
                  <a:lnTo>
                    <a:pt x="304800" y="571500"/>
                  </a:lnTo>
                  <a:lnTo>
                    <a:pt x="260642" y="571500"/>
                  </a:lnTo>
                  <a:lnTo>
                    <a:pt x="280997" y="383105"/>
                  </a:lnTo>
                  <a:lnTo>
                    <a:pt x="348444" y="405584"/>
                  </a:lnTo>
                  <a:cubicBezTo>
                    <a:pt x="367913" y="412080"/>
                    <a:pt x="381000" y="430235"/>
                    <a:pt x="381000" y="450761"/>
                  </a:cubicBezTo>
                  <a:lnTo>
                    <a:pt x="381000" y="474907"/>
                  </a:lnTo>
                  <a:close/>
                  <a:moveTo>
                    <a:pt x="419100" y="476250"/>
                  </a:moveTo>
                  <a:lnTo>
                    <a:pt x="400050" y="476250"/>
                  </a:lnTo>
                  <a:lnTo>
                    <a:pt x="400050" y="474907"/>
                  </a:lnTo>
                  <a:lnTo>
                    <a:pt x="400050" y="450761"/>
                  </a:lnTo>
                  <a:lnTo>
                    <a:pt x="400050" y="323850"/>
                  </a:lnTo>
                  <a:lnTo>
                    <a:pt x="419100" y="323850"/>
                  </a:lnTo>
                  <a:lnTo>
                    <a:pt x="419100" y="476250"/>
                  </a:lnTo>
                  <a:close/>
                  <a:moveTo>
                    <a:pt x="495300" y="476250"/>
                  </a:moveTo>
                  <a:lnTo>
                    <a:pt x="476250" y="476250"/>
                  </a:lnTo>
                  <a:lnTo>
                    <a:pt x="476250" y="285750"/>
                  </a:lnTo>
                  <a:lnTo>
                    <a:pt x="495300" y="285750"/>
                  </a:lnTo>
                  <a:lnTo>
                    <a:pt x="495300" y="476250"/>
                  </a:lnTo>
                  <a:close/>
                  <a:moveTo>
                    <a:pt x="552450" y="247650"/>
                  </a:moveTo>
                  <a:lnTo>
                    <a:pt x="571500" y="247650"/>
                  </a:lnTo>
                  <a:lnTo>
                    <a:pt x="571500" y="476250"/>
                  </a:lnTo>
                  <a:lnTo>
                    <a:pt x="552450" y="476250"/>
                  </a:lnTo>
                  <a:lnTo>
                    <a:pt x="552450" y="247650"/>
                  </a:lnTo>
                  <a:close/>
                </a:path>
              </a:pathLst>
            </a:custGeom>
            <a:grpFill/>
            <a:ln w="9525" cap="flat">
              <a:noFill/>
              <a:prstDash val="solid"/>
              <a:miter/>
            </a:ln>
          </p:spPr>
          <p:txBody>
            <a:bodyPr rtlCol="0" anchor="ctr"/>
            <a:lstStyle/>
            <a:p>
              <a:endParaRPr lang="en-ID"/>
            </a:p>
          </p:txBody>
        </p:sp>
        <p:sp>
          <p:nvSpPr>
            <p:cNvPr id="12" name="Freeform: Shape 11">
              <a:extLst>
                <a:ext uri="{FF2B5EF4-FFF2-40B4-BE49-F238E27FC236}">
                  <a16:creationId xmlns:a16="http://schemas.microsoft.com/office/drawing/2014/main" id="{C30AF671-D293-451E-9B27-4964E9098084}"/>
                </a:ext>
              </a:extLst>
            </p:cNvPr>
            <p:cNvSpPr/>
            <p:nvPr/>
          </p:nvSpPr>
          <p:spPr>
            <a:xfrm>
              <a:off x="8558528" y="2164753"/>
              <a:ext cx="57150" cy="133350"/>
            </a:xfrm>
            <a:custGeom>
              <a:avLst/>
              <a:gdLst>
                <a:gd name="connsiteX0" fmla="*/ 28575 w 57150"/>
                <a:gd name="connsiteY0" fmla="*/ 95250 h 133350"/>
                <a:gd name="connsiteX1" fmla="*/ 19050 w 57150"/>
                <a:gd name="connsiteY1" fmla="*/ 85725 h 133350"/>
                <a:gd name="connsiteX2" fmla="*/ 0 w 57150"/>
                <a:gd name="connsiteY2" fmla="*/ 85725 h 133350"/>
                <a:gd name="connsiteX3" fmla="*/ 19050 w 57150"/>
                <a:gd name="connsiteY3" fmla="*/ 112547 h 133350"/>
                <a:gd name="connsiteX4" fmla="*/ 19050 w 57150"/>
                <a:gd name="connsiteY4" fmla="*/ 133350 h 133350"/>
                <a:gd name="connsiteX5" fmla="*/ 38100 w 57150"/>
                <a:gd name="connsiteY5" fmla="*/ 133350 h 133350"/>
                <a:gd name="connsiteX6" fmla="*/ 38100 w 57150"/>
                <a:gd name="connsiteY6" fmla="*/ 112547 h 133350"/>
                <a:gd name="connsiteX7" fmla="*/ 57150 w 57150"/>
                <a:gd name="connsiteY7" fmla="*/ 85725 h 133350"/>
                <a:gd name="connsiteX8" fmla="*/ 28575 w 57150"/>
                <a:gd name="connsiteY8" fmla="*/ 57150 h 133350"/>
                <a:gd name="connsiteX9" fmla="*/ 19050 w 57150"/>
                <a:gd name="connsiteY9" fmla="*/ 47625 h 133350"/>
                <a:gd name="connsiteX10" fmla="*/ 28575 w 57150"/>
                <a:gd name="connsiteY10" fmla="*/ 38100 h 133350"/>
                <a:gd name="connsiteX11" fmla="*/ 38100 w 57150"/>
                <a:gd name="connsiteY11" fmla="*/ 47625 h 133350"/>
                <a:gd name="connsiteX12" fmla="*/ 57150 w 57150"/>
                <a:gd name="connsiteY12" fmla="*/ 47625 h 133350"/>
                <a:gd name="connsiteX13" fmla="*/ 38100 w 57150"/>
                <a:gd name="connsiteY13" fmla="*/ 20803 h 133350"/>
                <a:gd name="connsiteX14" fmla="*/ 38100 w 57150"/>
                <a:gd name="connsiteY14" fmla="*/ 0 h 133350"/>
                <a:gd name="connsiteX15" fmla="*/ 19050 w 57150"/>
                <a:gd name="connsiteY15" fmla="*/ 0 h 133350"/>
                <a:gd name="connsiteX16" fmla="*/ 19050 w 57150"/>
                <a:gd name="connsiteY16" fmla="*/ 20803 h 133350"/>
                <a:gd name="connsiteX17" fmla="*/ 0 w 57150"/>
                <a:gd name="connsiteY17" fmla="*/ 47625 h 133350"/>
                <a:gd name="connsiteX18" fmla="*/ 28575 w 57150"/>
                <a:gd name="connsiteY18" fmla="*/ 76200 h 133350"/>
                <a:gd name="connsiteX19" fmla="*/ 38100 w 57150"/>
                <a:gd name="connsiteY19" fmla="*/ 85725 h 133350"/>
                <a:gd name="connsiteX20" fmla="*/ 28575 w 57150"/>
                <a:gd name="connsiteY20" fmla="*/ 9525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7150" h="133350">
                  <a:moveTo>
                    <a:pt x="28575" y="95250"/>
                  </a:moveTo>
                  <a:cubicBezTo>
                    <a:pt x="23317" y="95250"/>
                    <a:pt x="19050" y="90983"/>
                    <a:pt x="19050" y="85725"/>
                  </a:cubicBezTo>
                  <a:lnTo>
                    <a:pt x="0" y="85725"/>
                  </a:lnTo>
                  <a:cubicBezTo>
                    <a:pt x="0" y="98127"/>
                    <a:pt x="7991" y="108604"/>
                    <a:pt x="19050" y="112547"/>
                  </a:cubicBezTo>
                  <a:lnTo>
                    <a:pt x="19050" y="133350"/>
                  </a:lnTo>
                  <a:lnTo>
                    <a:pt x="38100" y="133350"/>
                  </a:lnTo>
                  <a:lnTo>
                    <a:pt x="38100" y="112547"/>
                  </a:lnTo>
                  <a:cubicBezTo>
                    <a:pt x="49159" y="108604"/>
                    <a:pt x="57150" y="98127"/>
                    <a:pt x="57150" y="85725"/>
                  </a:cubicBezTo>
                  <a:cubicBezTo>
                    <a:pt x="57150" y="69971"/>
                    <a:pt x="44329" y="57150"/>
                    <a:pt x="28575" y="57150"/>
                  </a:cubicBezTo>
                  <a:cubicBezTo>
                    <a:pt x="23317" y="57150"/>
                    <a:pt x="19050" y="52883"/>
                    <a:pt x="19050" y="47625"/>
                  </a:cubicBezTo>
                  <a:cubicBezTo>
                    <a:pt x="19050" y="42367"/>
                    <a:pt x="23317" y="38100"/>
                    <a:pt x="28575" y="38100"/>
                  </a:cubicBezTo>
                  <a:cubicBezTo>
                    <a:pt x="33833" y="38100"/>
                    <a:pt x="38100" y="42367"/>
                    <a:pt x="38100" y="47625"/>
                  </a:cubicBezTo>
                  <a:lnTo>
                    <a:pt x="57150" y="47625"/>
                  </a:lnTo>
                  <a:cubicBezTo>
                    <a:pt x="57150" y="35223"/>
                    <a:pt x="49159" y="24746"/>
                    <a:pt x="38100" y="20803"/>
                  </a:cubicBezTo>
                  <a:lnTo>
                    <a:pt x="38100" y="0"/>
                  </a:lnTo>
                  <a:lnTo>
                    <a:pt x="19050" y="0"/>
                  </a:lnTo>
                  <a:lnTo>
                    <a:pt x="19050" y="20803"/>
                  </a:lnTo>
                  <a:cubicBezTo>
                    <a:pt x="7991" y="24746"/>
                    <a:pt x="0" y="35223"/>
                    <a:pt x="0" y="47625"/>
                  </a:cubicBezTo>
                  <a:cubicBezTo>
                    <a:pt x="0" y="63379"/>
                    <a:pt x="12821" y="76200"/>
                    <a:pt x="28575" y="76200"/>
                  </a:cubicBezTo>
                  <a:cubicBezTo>
                    <a:pt x="33833" y="76200"/>
                    <a:pt x="38100" y="80467"/>
                    <a:pt x="38100" y="85725"/>
                  </a:cubicBezTo>
                  <a:cubicBezTo>
                    <a:pt x="38100" y="90983"/>
                    <a:pt x="33833" y="95250"/>
                    <a:pt x="28575" y="95250"/>
                  </a:cubicBezTo>
                  <a:close/>
                </a:path>
              </a:pathLst>
            </a:custGeom>
            <a:grpFill/>
            <a:ln w="9525" cap="flat">
              <a:noFill/>
              <a:prstDash val="solid"/>
              <a:miter/>
            </a:ln>
          </p:spPr>
          <p:txBody>
            <a:bodyPr rtlCol="0" anchor="ctr"/>
            <a:lstStyle/>
            <a:p>
              <a:endParaRPr lang="en-ID"/>
            </a:p>
          </p:txBody>
        </p:sp>
        <p:sp>
          <p:nvSpPr>
            <p:cNvPr id="13" name="Freeform: Shape 12">
              <a:extLst>
                <a:ext uri="{FF2B5EF4-FFF2-40B4-BE49-F238E27FC236}">
                  <a16:creationId xmlns:a16="http://schemas.microsoft.com/office/drawing/2014/main" id="{DFE6FD53-29F4-4FA6-A3CC-EA94BF67E7E0}"/>
                </a:ext>
              </a:extLst>
            </p:cNvPr>
            <p:cNvSpPr/>
            <p:nvPr/>
          </p:nvSpPr>
          <p:spPr>
            <a:xfrm>
              <a:off x="8482328" y="2126653"/>
              <a:ext cx="209550" cy="209550"/>
            </a:xfrm>
            <a:custGeom>
              <a:avLst/>
              <a:gdLst>
                <a:gd name="connsiteX0" fmla="*/ 104775 w 209550"/>
                <a:gd name="connsiteY0" fmla="*/ 209550 h 209550"/>
                <a:gd name="connsiteX1" fmla="*/ 209550 w 209550"/>
                <a:gd name="connsiteY1" fmla="*/ 104775 h 209550"/>
                <a:gd name="connsiteX2" fmla="*/ 104775 w 209550"/>
                <a:gd name="connsiteY2" fmla="*/ 0 h 209550"/>
                <a:gd name="connsiteX3" fmla="*/ 0 w 209550"/>
                <a:gd name="connsiteY3" fmla="*/ 104775 h 209550"/>
                <a:gd name="connsiteX4" fmla="*/ 104775 w 209550"/>
                <a:gd name="connsiteY4" fmla="*/ 209550 h 209550"/>
                <a:gd name="connsiteX5" fmla="*/ 104775 w 209550"/>
                <a:gd name="connsiteY5" fmla="*/ 19050 h 209550"/>
                <a:gd name="connsiteX6" fmla="*/ 190500 w 209550"/>
                <a:gd name="connsiteY6" fmla="*/ 104775 h 209550"/>
                <a:gd name="connsiteX7" fmla="*/ 104775 w 209550"/>
                <a:gd name="connsiteY7" fmla="*/ 190500 h 209550"/>
                <a:gd name="connsiteX8" fmla="*/ 19050 w 209550"/>
                <a:gd name="connsiteY8" fmla="*/ 104775 h 209550"/>
                <a:gd name="connsiteX9" fmla="*/ 104775 w 209550"/>
                <a:gd name="connsiteY9" fmla="*/ 1905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9550" h="209550">
                  <a:moveTo>
                    <a:pt x="104775" y="209550"/>
                  </a:moveTo>
                  <a:cubicBezTo>
                    <a:pt x="162544" y="209550"/>
                    <a:pt x="209550" y="162544"/>
                    <a:pt x="209550" y="104775"/>
                  </a:cubicBezTo>
                  <a:cubicBezTo>
                    <a:pt x="209550" y="47006"/>
                    <a:pt x="162544" y="0"/>
                    <a:pt x="104775" y="0"/>
                  </a:cubicBezTo>
                  <a:cubicBezTo>
                    <a:pt x="47006" y="0"/>
                    <a:pt x="0" y="47006"/>
                    <a:pt x="0" y="104775"/>
                  </a:cubicBezTo>
                  <a:cubicBezTo>
                    <a:pt x="0" y="162544"/>
                    <a:pt x="47006" y="209550"/>
                    <a:pt x="104775" y="209550"/>
                  </a:cubicBezTo>
                  <a:close/>
                  <a:moveTo>
                    <a:pt x="104775" y="19050"/>
                  </a:moveTo>
                  <a:cubicBezTo>
                    <a:pt x="152048" y="19050"/>
                    <a:pt x="190500" y="57502"/>
                    <a:pt x="190500" y="104775"/>
                  </a:cubicBezTo>
                  <a:cubicBezTo>
                    <a:pt x="190500" y="152048"/>
                    <a:pt x="152048" y="190500"/>
                    <a:pt x="104775" y="190500"/>
                  </a:cubicBezTo>
                  <a:cubicBezTo>
                    <a:pt x="57502" y="190500"/>
                    <a:pt x="19050" y="152048"/>
                    <a:pt x="19050" y="104775"/>
                  </a:cubicBezTo>
                  <a:cubicBezTo>
                    <a:pt x="19050" y="57502"/>
                    <a:pt x="57502" y="19050"/>
                    <a:pt x="104775" y="19050"/>
                  </a:cubicBezTo>
                  <a:close/>
                </a:path>
              </a:pathLst>
            </a:custGeom>
            <a:grpFill/>
            <a:ln w="9525" cap="flat">
              <a:noFill/>
              <a:prstDash val="solid"/>
              <a:miter/>
            </a:ln>
          </p:spPr>
          <p:txBody>
            <a:bodyPr rtlCol="0" anchor="ctr"/>
            <a:lstStyle/>
            <a:p>
              <a:endParaRPr lang="en-ID"/>
            </a:p>
          </p:txBody>
        </p:sp>
        <p:sp>
          <p:nvSpPr>
            <p:cNvPr id="14" name="Freeform: Shape 13">
              <a:extLst>
                <a:ext uri="{FF2B5EF4-FFF2-40B4-BE49-F238E27FC236}">
                  <a16:creationId xmlns:a16="http://schemas.microsoft.com/office/drawing/2014/main" id="{1CE69E10-74C0-4137-A0BB-65D76EA8AC29}"/>
                </a:ext>
              </a:extLst>
            </p:cNvPr>
            <p:cNvSpPr/>
            <p:nvPr/>
          </p:nvSpPr>
          <p:spPr>
            <a:xfrm>
              <a:off x="86728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5" name="Freeform: Shape 14">
              <a:extLst>
                <a:ext uri="{FF2B5EF4-FFF2-40B4-BE49-F238E27FC236}">
                  <a16:creationId xmlns:a16="http://schemas.microsoft.com/office/drawing/2014/main" id="{A6EF4629-0D99-4EDF-90AF-3F47C1815AD7}"/>
                </a:ext>
              </a:extLst>
            </p:cNvPr>
            <p:cNvSpPr/>
            <p:nvPr/>
          </p:nvSpPr>
          <p:spPr>
            <a:xfrm>
              <a:off x="86347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6" name="Freeform: Shape 15">
              <a:extLst>
                <a:ext uri="{FF2B5EF4-FFF2-40B4-BE49-F238E27FC236}">
                  <a16:creationId xmlns:a16="http://schemas.microsoft.com/office/drawing/2014/main" id="{F6B8A94C-6399-42D7-A5DB-248401C9E423}"/>
                </a:ext>
              </a:extLst>
            </p:cNvPr>
            <p:cNvSpPr/>
            <p:nvPr/>
          </p:nvSpPr>
          <p:spPr>
            <a:xfrm>
              <a:off x="85966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7" name="Freeform: Shape 16">
              <a:extLst>
                <a:ext uri="{FF2B5EF4-FFF2-40B4-BE49-F238E27FC236}">
                  <a16:creationId xmlns:a16="http://schemas.microsoft.com/office/drawing/2014/main" id="{1E6DC48D-05A0-4B5F-8C40-8BC81B93CE7E}"/>
                </a:ext>
              </a:extLst>
            </p:cNvPr>
            <p:cNvSpPr/>
            <p:nvPr/>
          </p:nvSpPr>
          <p:spPr>
            <a:xfrm>
              <a:off x="85585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8" name="Freeform: Shape 17">
              <a:extLst>
                <a:ext uri="{FF2B5EF4-FFF2-40B4-BE49-F238E27FC236}">
                  <a16:creationId xmlns:a16="http://schemas.microsoft.com/office/drawing/2014/main" id="{87BDCF56-7B75-4206-B100-09382EDBF4B1}"/>
                </a:ext>
              </a:extLst>
            </p:cNvPr>
            <p:cNvSpPr/>
            <p:nvPr/>
          </p:nvSpPr>
          <p:spPr>
            <a:xfrm>
              <a:off x="85204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grpSp>
      <p:grpSp>
        <p:nvGrpSpPr>
          <p:cNvPr id="70" name="Group 69">
            <a:extLst>
              <a:ext uri="{FF2B5EF4-FFF2-40B4-BE49-F238E27FC236}">
                <a16:creationId xmlns:a16="http://schemas.microsoft.com/office/drawing/2014/main" id="{29BEC69F-258E-4E6A-AFC5-57E2A127AB0B}"/>
              </a:ext>
            </a:extLst>
          </p:cNvPr>
          <p:cNvGrpSpPr/>
          <p:nvPr/>
        </p:nvGrpSpPr>
        <p:grpSpPr>
          <a:xfrm>
            <a:off x="3272156" y="2370203"/>
            <a:ext cx="757708" cy="842799"/>
            <a:chOff x="-1001876" y="5292038"/>
            <a:chExt cx="898157" cy="999021"/>
          </a:xfrm>
          <a:solidFill>
            <a:srgbClr val="00B0F0"/>
          </a:solidFill>
        </p:grpSpPr>
        <p:grpSp>
          <p:nvGrpSpPr>
            <p:cNvPr id="25" name="Graphic 21">
              <a:extLst>
                <a:ext uri="{FF2B5EF4-FFF2-40B4-BE49-F238E27FC236}">
                  <a16:creationId xmlns:a16="http://schemas.microsoft.com/office/drawing/2014/main" id="{44C0D06F-6919-4DC4-89C3-0D86241B8B7D}"/>
                </a:ext>
              </a:extLst>
            </p:cNvPr>
            <p:cNvGrpSpPr/>
            <p:nvPr/>
          </p:nvGrpSpPr>
          <p:grpSpPr>
            <a:xfrm>
              <a:off x="-961299" y="5690031"/>
              <a:ext cx="857580" cy="601028"/>
              <a:chOff x="-961299" y="5690031"/>
              <a:chExt cx="857580" cy="601028"/>
            </a:xfrm>
            <a:grpFill/>
          </p:grpSpPr>
          <p:sp>
            <p:nvSpPr>
              <p:cNvPr id="39" name="Freeform: Shape 38">
                <a:extLst>
                  <a:ext uri="{FF2B5EF4-FFF2-40B4-BE49-F238E27FC236}">
                    <a16:creationId xmlns:a16="http://schemas.microsoft.com/office/drawing/2014/main" id="{3F4582C6-4E00-47DB-B84B-AB166D6488B2}"/>
                  </a:ext>
                </a:extLst>
              </p:cNvPr>
              <p:cNvSpPr/>
              <p:nvPr/>
            </p:nvSpPr>
            <p:spPr>
              <a:xfrm>
                <a:off x="-961299" y="6158662"/>
                <a:ext cx="338468" cy="131445"/>
              </a:xfrm>
              <a:custGeom>
                <a:avLst/>
                <a:gdLst>
                  <a:gd name="connsiteX0" fmla="*/ 327808 w 338468"/>
                  <a:gd name="connsiteY0" fmla="*/ 65723 h 131445"/>
                  <a:gd name="connsiteX1" fmla="*/ 273516 w 338468"/>
                  <a:gd name="connsiteY1" fmla="*/ 20955 h 131445"/>
                  <a:gd name="connsiteX2" fmla="*/ 220176 w 338468"/>
                  <a:gd name="connsiteY2" fmla="*/ 0 h 131445"/>
                  <a:gd name="connsiteX3" fmla="*/ 169693 w 338468"/>
                  <a:gd name="connsiteY3" fmla="*/ 50483 h 131445"/>
                  <a:gd name="connsiteX4" fmla="*/ 119211 w 338468"/>
                  <a:gd name="connsiteY4" fmla="*/ 0 h 131445"/>
                  <a:gd name="connsiteX5" fmla="*/ 65871 w 338468"/>
                  <a:gd name="connsiteY5" fmla="*/ 20955 h 131445"/>
                  <a:gd name="connsiteX6" fmla="*/ 11578 w 338468"/>
                  <a:gd name="connsiteY6" fmla="*/ 65723 h 131445"/>
                  <a:gd name="connsiteX7" fmla="*/ 148 w 338468"/>
                  <a:gd name="connsiteY7" fmla="*/ 122873 h 131445"/>
                  <a:gd name="connsiteX8" fmla="*/ 6816 w 338468"/>
                  <a:gd name="connsiteY8" fmla="*/ 131445 h 131445"/>
                  <a:gd name="connsiteX9" fmla="*/ 169693 w 338468"/>
                  <a:gd name="connsiteY9" fmla="*/ 131445 h 131445"/>
                  <a:gd name="connsiteX10" fmla="*/ 331618 w 338468"/>
                  <a:gd name="connsiteY10" fmla="*/ 131445 h 131445"/>
                  <a:gd name="connsiteX11" fmla="*/ 338286 w 338468"/>
                  <a:gd name="connsiteY11" fmla="*/ 122873 h 131445"/>
                  <a:gd name="connsiteX12" fmla="*/ 327808 w 338468"/>
                  <a:gd name="connsiteY12" fmla="*/ 65723 h 131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8468" h="131445">
                    <a:moveTo>
                      <a:pt x="327808" y="65723"/>
                    </a:moveTo>
                    <a:cubicBezTo>
                      <a:pt x="319236" y="40005"/>
                      <a:pt x="296376" y="29527"/>
                      <a:pt x="273516" y="20955"/>
                    </a:cubicBezTo>
                    <a:cubicBezTo>
                      <a:pt x="255418" y="14288"/>
                      <a:pt x="237321" y="6667"/>
                      <a:pt x="220176" y="0"/>
                    </a:cubicBezTo>
                    <a:lnTo>
                      <a:pt x="169693" y="50483"/>
                    </a:lnTo>
                    <a:lnTo>
                      <a:pt x="119211" y="0"/>
                    </a:lnTo>
                    <a:cubicBezTo>
                      <a:pt x="101113" y="6667"/>
                      <a:pt x="83016" y="14288"/>
                      <a:pt x="65871" y="20955"/>
                    </a:cubicBezTo>
                    <a:cubicBezTo>
                      <a:pt x="43011" y="29527"/>
                      <a:pt x="20151" y="40005"/>
                      <a:pt x="11578" y="65723"/>
                    </a:cubicBezTo>
                    <a:cubicBezTo>
                      <a:pt x="9673" y="70485"/>
                      <a:pt x="3006" y="106680"/>
                      <a:pt x="148" y="122873"/>
                    </a:cubicBezTo>
                    <a:cubicBezTo>
                      <a:pt x="-804" y="127635"/>
                      <a:pt x="3006" y="131445"/>
                      <a:pt x="6816" y="131445"/>
                    </a:cubicBezTo>
                    <a:lnTo>
                      <a:pt x="169693" y="131445"/>
                    </a:lnTo>
                    <a:lnTo>
                      <a:pt x="331618" y="131445"/>
                    </a:lnTo>
                    <a:cubicBezTo>
                      <a:pt x="336381" y="131445"/>
                      <a:pt x="339238" y="127635"/>
                      <a:pt x="338286" y="122873"/>
                    </a:cubicBezTo>
                    <a:cubicBezTo>
                      <a:pt x="335428" y="106680"/>
                      <a:pt x="329713" y="70485"/>
                      <a:pt x="327808" y="65723"/>
                    </a:cubicBezTo>
                    <a:close/>
                  </a:path>
                </a:pathLst>
              </a:custGeom>
              <a:grpFill/>
              <a:ln w="9525" cap="flat">
                <a:noFill/>
                <a:prstDash val="solid"/>
                <a:miter/>
              </a:ln>
            </p:spPr>
            <p:txBody>
              <a:bodyPr rtlCol="0" anchor="ctr"/>
              <a:lstStyle/>
              <a:p>
                <a:endParaRPr lang="en-ID"/>
              </a:p>
            </p:txBody>
          </p:sp>
          <p:sp>
            <p:nvSpPr>
              <p:cNvPr id="40" name="Freeform: Shape 39">
                <a:extLst>
                  <a:ext uri="{FF2B5EF4-FFF2-40B4-BE49-F238E27FC236}">
                    <a16:creationId xmlns:a16="http://schemas.microsoft.com/office/drawing/2014/main" id="{51BC4E67-80C1-4DAC-82F3-5B8B0A6114F1}"/>
                  </a:ext>
                </a:extLst>
              </p:cNvPr>
              <p:cNvSpPr/>
              <p:nvPr/>
            </p:nvSpPr>
            <p:spPr>
              <a:xfrm>
                <a:off x="-443139" y="6158662"/>
                <a:ext cx="339420" cy="131445"/>
              </a:xfrm>
              <a:custGeom>
                <a:avLst/>
                <a:gdLst>
                  <a:gd name="connsiteX0" fmla="*/ 327808 w 339420"/>
                  <a:gd name="connsiteY0" fmla="*/ 65723 h 131445"/>
                  <a:gd name="connsiteX1" fmla="*/ 273516 w 339420"/>
                  <a:gd name="connsiteY1" fmla="*/ 20955 h 131445"/>
                  <a:gd name="connsiteX2" fmla="*/ 220176 w 339420"/>
                  <a:gd name="connsiteY2" fmla="*/ 0 h 131445"/>
                  <a:gd name="connsiteX3" fmla="*/ 169693 w 339420"/>
                  <a:gd name="connsiteY3" fmla="*/ 50483 h 131445"/>
                  <a:gd name="connsiteX4" fmla="*/ 119211 w 339420"/>
                  <a:gd name="connsiteY4" fmla="*/ 0 h 131445"/>
                  <a:gd name="connsiteX5" fmla="*/ 65871 w 339420"/>
                  <a:gd name="connsiteY5" fmla="*/ 20955 h 131445"/>
                  <a:gd name="connsiteX6" fmla="*/ 11578 w 339420"/>
                  <a:gd name="connsiteY6" fmla="*/ 65723 h 131445"/>
                  <a:gd name="connsiteX7" fmla="*/ 148 w 339420"/>
                  <a:gd name="connsiteY7" fmla="*/ 122873 h 131445"/>
                  <a:gd name="connsiteX8" fmla="*/ 6816 w 339420"/>
                  <a:gd name="connsiteY8" fmla="*/ 131445 h 131445"/>
                  <a:gd name="connsiteX9" fmla="*/ 169693 w 339420"/>
                  <a:gd name="connsiteY9" fmla="*/ 131445 h 131445"/>
                  <a:gd name="connsiteX10" fmla="*/ 332571 w 339420"/>
                  <a:gd name="connsiteY10" fmla="*/ 131445 h 131445"/>
                  <a:gd name="connsiteX11" fmla="*/ 339238 w 339420"/>
                  <a:gd name="connsiteY11" fmla="*/ 122873 h 131445"/>
                  <a:gd name="connsiteX12" fmla="*/ 327808 w 339420"/>
                  <a:gd name="connsiteY12" fmla="*/ 65723 h 131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9420" h="131445">
                    <a:moveTo>
                      <a:pt x="327808" y="65723"/>
                    </a:moveTo>
                    <a:cubicBezTo>
                      <a:pt x="319236" y="40005"/>
                      <a:pt x="296376" y="29527"/>
                      <a:pt x="273516" y="20955"/>
                    </a:cubicBezTo>
                    <a:cubicBezTo>
                      <a:pt x="255418" y="14288"/>
                      <a:pt x="237321" y="6667"/>
                      <a:pt x="220176" y="0"/>
                    </a:cubicBezTo>
                    <a:lnTo>
                      <a:pt x="169693" y="50483"/>
                    </a:lnTo>
                    <a:lnTo>
                      <a:pt x="119211" y="0"/>
                    </a:lnTo>
                    <a:cubicBezTo>
                      <a:pt x="101113" y="6667"/>
                      <a:pt x="83016" y="14288"/>
                      <a:pt x="65871" y="20955"/>
                    </a:cubicBezTo>
                    <a:cubicBezTo>
                      <a:pt x="43011" y="29527"/>
                      <a:pt x="20151" y="40005"/>
                      <a:pt x="11578" y="65723"/>
                    </a:cubicBezTo>
                    <a:cubicBezTo>
                      <a:pt x="9673" y="70485"/>
                      <a:pt x="3006" y="106680"/>
                      <a:pt x="148" y="122873"/>
                    </a:cubicBezTo>
                    <a:cubicBezTo>
                      <a:pt x="-804" y="127635"/>
                      <a:pt x="3006" y="131445"/>
                      <a:pt x="6816" y="131445"/>
                    </a:cubicBezTo>
                    <a:lnTo>
                      <a:pt x="169693" y="131445"/>
                    </a:lnTo>
                    <a:lnTo>
                      <a:pt x="332571" y="131445"/>
                    </a:lnTo>
                    <a:cubicBezTo>
                      <a:pt x="337333" y="131445"/>
                      <a:pt x="340191" y="127635"/>
                      <a:pt x="339238" y="122873"/>
                    </a:cubicBezTo>
                    <a:cubicBezTo>
                      <a:pt x="335428" y="106680"/>
                      <a:pt x="328761" y="70485"/>
                      <a:pt x="327808" y="65723"/>
                    </a:cubicBezTo>
                    <a:close/>
                  </a:path>
                </a:pathLst>
              </a:custGeom>
              <a:grpFill/>
              <a:ln w="9525"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443B7DA5-F8DB-4600-AC5F-F7B8790D435D}"/>
                  </a:ext>
                </a:extLst>
              </p:cNvPr>
              <p:cNvSpPr/>
              <p:nvPr/>
            </p:nvSpPr>
            <p:spPr>
              <a:xfrm>
                <a:off x="-354080" y="5938634"/>
                <a:ext cx="157458" cy="193357"/>
              </a:xfrm>
              <a:custGeom>
                <a:avLst/>
                <a:gdLst>
                  <a:gd name="connsiteX0" fmla="*/ 625 w 157458"/>
                  <a:gd name="connsiteY0" fmla="*/ 82867 h 193357"/>
                  <a:gd name="connsiteX1" fmla="*/ 11102 w 157458"/>
                  <a:gd name="connsiteY1" fmla="*/ 137160 h 193357"/>
                  <a:gd name="connsiteX2" fmla="*/ 78730 w 157458"/>
                  <a:gd name="connsiteY2" fmla="*/ 193357 h 193357"/>
                  <a:gd name="connsiteX3" fmla="*/ 146357 w 157458"/>
                  <a:gd name="connsiteY3" fmla="*/ 137160 h 193357"/>
                  <a:gd name="connsiteX4" fmla="*/ 156835 w 157458"/>
                  <a:gd name="connsiteY4" fmla="*/ 82867 h 193357"/>
                  <a:gd name="connsiteX5" fmla="*/ 84445 w 157458"/>
                  <a:gd name="connsiteY5" fmla="*/ 0 h 193357"/>
                  <a:gd name="connsiteX6" fmla="*/ 77777 w 157458"/>
                  <a:gd name="connsiteY6" fmla="*/ 0 h 193357"/>
                  <a:gd name="connsiteX7" fmla="*/ 71110 w 157458"/>
                  <a:gd name="connsiteY7" fmla="*/ 0 h 193357"/>
                  <a:gd name="connsiteX8" fmla="*/ 625 w 157458"/>
                  <a:gd name="connsiteY8" fmla="*/ 82867 h 19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458" h="193357">
                    <a:moveTo>
                      <a:pt x="625" y="82867"/>
                    </a:moveTo>
                    <a:lnTo>
                      <a:pt x="11102" y="137160"/>
                    </a:lnTo>
                    <a:cubicBezTo>
                      <a:pt x="17770" y="169545"/>
                      <a:pt x="46345" y="193357"/>
                      <a:pt x="78730" y="193357"/>
                    </a:cubicBezTo>
                    <a:cubicBezTo>
                      <a:pt x="112067" y="193357"/>
                      <a:pt x="140642" y="169545"/>
                      <a:pt x="146357" y="137160"/>
                    </a:cubicBezTo>
                    <a:lnTo>
                      <a:pt x="156835" y="82867"/>
                    </a:lnTo>
                    <a:cubicBezTo>
                      <a:pt x="162550" y="39052"/>
                      <a:pt x="128260" y="0"/>
                      <a:pt x="84445" y="0"/>
                    </a:cubicBezTo>
                    <a:lnTo>
                      <a:pt x="77777" y="0"/>
                    </a:lnTo>
                    <a:lnTo>
                      <a:pt x="71110" y="0"/>
                    </a:lnTo>
                    <a:cubicBezTo>
                      <a:pt x="29200" y="0"/>
                      <a:pt x="-5090" y="39052"/>
                      <a:pt x="625" y="82867"/>
                    </a:cubicBezTo>
                    <a:close/>
                  </a:path>
                </a:pathLst>
              </a:custGeom>
              <a:grpFill/>
              <a:ln w="9525" cap="flat">
                <a:noFill/>
                <a:prstDash val="solid"/>
                <a:miter/>
              </a:ln>
            </p:spPr>
            <p:txBody>
              <a:bodyPr rtlCol="0" anchor="ctr"/>
              <a:lstStyle/>
              <a:p>
                <a:endParaRPr lang="en-ID"/>
              </a:p>
            </p:txBody>
          </p:sp>
          <p:sp>
            <p:nvSpPr>
              <p:cNvPr id="42" name="Freeform: Shape 41">
                <a:extLst>
                  <a:ext uri="{FF2B5EF4-FFF2-40B4-BE49-F238E27FC236}">
                    <a16:creationId xmlns:a16="http://schemas.microsoft.com/office/drawing/2014/main" id="{EB8F664B-7DA3-4C3D-8AE8-6194CFB4C46A}"/>
                  </a:ext>
                </a:extLst>
              </p:cNvPr>
              <p:cNvSpPr/>
              <p:nvPr/>
            </p:nvSpPr>
            <p:spPr>
              <a:xfrm>
                <a:off x="-764763" y="5804508"/>
                <a:ext cx="460242" cy="486551"/>
              </a:xfrm>
              <a:custGeom>
                <a:avLst/>
                <a:gdLst>
                  <a:gd name="connsiteX0" fmla="*/ 305580 w 460242"/>
                  <a:gd name="connsiteY0" fmla="*/ 411304 h 486551"/>
                  <a:gd name="connsiteX1" fmla="*/ 329393 w 460242"/>
                  <a:gd name="connsiteY1" fmla="*/ 376061 h 486551"/>
                  <a:gd name="connsiteX2" fmla="*/ 328440 w 460242"/>
                  <a:gd name="connsiteY2" fmla="*/ 342724 h 486551"/>
                  <a:gd name="connsiteX3" fmla="*/ 327488 w 460242"/>
                  <a:gd name="connsiteY3" fmla="*/ 311291 h 486551"/>
                  <a:gd name="connsiteX4" fmla="*/ 333203 w 460242"/>
                  <a:gd name="connsiteY4" fmla="*/ 165559 h 486551"/>
                  <a:gd name="connsiteX5" fmla="*/ 356063 w 460242"/>
                  <a:gd name="connsiteY5" fmla="*/ 144604 h 486551"/>
                  <a:gd name="connsiteX6" fmla="*/ 420833 w 460242"/>
                  <a:gd name="connsiteY6" fmla="*/ 84596 h 486551"/>
                  <a:gd name="connsiteX7" fmla="*/ 444645 w 460242"/>
                  <a:gd name="connsiteY7" fmla="*/ 56021 h 486551"/>
                  <a:gd name="connsiteX8" fmla="*/ 457980 w 460242"/>
                  <a:gd name="connsiteY8" fmla="*/ 32209 h 486551"/>
                  <a:gd name="connsiteX9" fmla="*/ 450360 w 460242"/>
                  <a:gd name="connsiteY9" fmla="*/ 3634 h 486551"/>
                  <a:gd name="connsiteX10" fmla="*/ 449408 w 460242"/>
                  <a:gd name="connsiteY10" fmla="*/ 3634 h 486551"/>
                  <a:gd name="connsiteX11" fmla="*/ 418928 w 460242"/>
                  <a:gd name="connsiteY11" fmla="*/ 9349 h 486551"/>
                  <a:gd name="connsiteX12" fmla="*/ 418928 w 460242"/>
                  <a:gd name="connsiteY12" fmla="*/ 9349 h 486551"/>
                  <a:gd name="connsiteX13" fmla="*/ 347490 w 460242"/>
                  <a:gd name="connsiteY13" fmla="*/ 75071 h 486551"/>
                  <a:gd name="connsiteX14" fmla="*/ 311295 w 460242"/>
                  <a:gd name="connsiteY14" fmla="*/ 87454 h 486551"/>
                  <a:gd name="connsiteX15" fmla="*/ 286530 w 460242"/>
                  <a:gd name="connsiteY15" fmla="*/ 95074 h 486551"/>
                  <a:gd name="connsiteX16" fmla="*/ 230333 w 460242"/>
                  <a:gd name="connsiteY16" fmla="*/ 113171 h 486551"/>
                  <a:gd name="connsiteX17" fmla="*/ 230333 w 460242"/>
                  <a:gd name="connsiteY17" fmla="*/ 113171 h 486551"/>
                  <a:gd name="connsiteX18" fmla="*/ 174135 w 460242"/>
                  <a:gd name="connsiteY18" fmla="*/ 95074 h 486551"/>
                  <a:gd name="connsiteX19" fmla="*/ 149370 w 460242"/>
                  <a:gd name="connsiteY19" fmla="*/ 87454 h 486551"/>
                  <a:gd name="connsiteX20" fmla="*/ 113175 w 460242"/>
                  <a:gd name="connsiteY20" fmla="*/ 75071 h 486551"/>
                  <a:gd name="connsiteX21" fmla="*/ 41738 w 460242"/>
                  <a:gd name="connsiteY21" fmla="*/ 9349 h 486551"/>
                  <a:gd name="connsiteX22" fmla="*/ 41738 w 460242"/>
                  <a:gd name="connsiteY22" fmla="*/ 9349 h 486551"/>
                  <a:gd name="connsiteX23" fmla="*/ 11258 w 460242"/>
                  <a:gd name="connsiteY23" fmla="*/ 3634 h 486551"/>
                  <a:gd name="connsiteX24" fmla="*/ 10305 w 460242"/>
                  <a:gd name="connsiteY24" fmla="*/ 4586 h 486551"/>
                  <a:gd name="connsiteX25" fmla="*/ 2685 w 460242"/>
                  <a:gd name="connsiteY25" fmla="*/ 33161 h 486551"/>
                  <a:gd name="connsiteX26" fmla="*/ 16020 w 460242"/>
                  <a:gd name="connsiteY26" fmla="*/ 56974 h 486551"/>
                  <a:gd name="connsiteX27" fmla="*/ 39833 w 460242"/>
                  <a:gd name="connsiteY27" fmla="*/ 85549 h 486551"/>
                  <a:gd name="connsiteX28" fmla="*/ 104603 w 460242"/>
                  <a:gd name="connsiteY28" fmla="*/ 145556 h 486551"/>
                  <a:gd name="connsiteX29" fmla="*/ 127463 w 460242"/>
                  <a:gd name="connsiteY29" fmla="*/ 166511 h 486551"/>
                  <a:gd name="connsiteX30" fmla="*/ 133178 w 460242"/>
                  <a:gd name="connsiteY30" fmla="*/ 312244 h 486551"/>
                  <a:gd name="connsiteX31" fmla="*/ 132225 w 460242"/>
                  <a:gd name="connsiteY31" fmla="*/ 343676 h 486551"/>
                  <a:gd name="connsiteX32" fmla="*/ 131273 w 460242"/>
                  <a:gd name="connsiteY32" fmla="*/ 373204 h 486551"/>
                  <a:gd name="connsiteX33" fmla="*/ 158895 w 460242"/>
                  <a:gd name="connsiteY33" fmla="*/ 412256 h 486551"/>
                  <a:gd name="connsiteX34" fmla="*/ 171278 w 460242"/>
                  <a:gd name="connsiteY34" fmla="*/ 473216 h 486551"/>
                  <a:gd name="connsiteX35" fmla="*/ 171278 w 460242"/>
                  <a:gd name="connsiteY35" fmla="*/ 486551 h 486551"/>
                  <a:gd name="connsiteX36" fmla="*/ 211283 w 460242"/>
                  <a:gd name="connsiteY36" fmla="*/ 486551 h 486551"/>
                  <a:gd name="connsiteX37" fmla="*/ 213188 w 460242"/>
                  <a:gd name="connsiteY37" fmla="*/ 477026 h 486551"/>
                  <a:gd name="connsiteX38" fmla="*/ 213188 w 460242"/>
                  <a:gd name="connsiteY38" fmla="*/ 477026 h 486551"/>
                  <a:gd name="connsiteX39" fmla="*/ 216998 w 460242"/>
                  <a:gd name="connsiteY39" fmla="*/ 451309 h 486551"/>
                  <a:gd name="connsiteX40" fmla="*/ 218903 w 460242"/>
                  <a:gd name="connsiteY40" fmla="*/ 437021 h 486551"/>
                  <a:gd name="connsiteX41" fmla="*/ 218903 w 460242"/>
                  <a:gd name="connsiteY41" fmla="*/ 436069 h 486551"/>
                  <a:gd name="connsiteX42" fmla="*/ 223665 w 460242"/>
                  <a:gd name="connsiteY42" fmla="*/ 403684 h 486551"/>
                  <a:gd name="connsiteX43" fmla="*/ 238905 w 460242"/>
                  <a:gd name="connsiteY43" fmla="*/ 403684 h 486551"/>
                  <a:gd name="connsiteX44" fmla="*/ 243668 w 460242"/>
                  <a:gd name="connsiteY44" fmla="*/ 436069 h 486551"/>
                  <a:gd name="connsiteX45" fmla="*/ 243668 w 460242"/>
                  <a:gd name="connsiteY45" fmla="*/ 437021 h 486551"/>
                  <a:gd name="connsiteX46" fmla="*/ 245573 w 460242"/>
                  <a:gd name="connsiteY46" fmla="*/ 451309 h 486551"/>
                  <a:gd name="connsiteX47" fmla="*/ 249383 w 460242"/>
                  <a:gd name="connsiteY47" fmla="*/ 477026 h 486551"/>
                  <a:gd name="connsiteX48" fmla="*/ 249383 w 460242"/>
                  <a:gd name="connsiteY48" fmla="*/ 477026 h 486551"/>
                  <a:gd name="connsiteX49" fmla="*/ 251288 w 460242"/>
                  <a:gd name="connsiteY49" fmla="*/ 486551 h 486551"/>
                  <a:gd name="connsiteX50" fmla="*/ 295103 w 460242"/>
                  <a:gd name="connsiteY50" fmla="*/ 486551 h 486551"/>
                  <a:gd name="connsiteX51" fmla="*/ 295103 w 460242"/>
                  <a:gd name="connsiteY51" fmla="*/ 473216 h 486551"/>
                  <a:gd name="connsiteX52" fmla="*/ 305580 w 460242"/>
                  <a:gd name="connsiteY52" fmla="*/ 411304 h 48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60242" h="486551">
                    <a:moveTo>
                      <a:pt x="305580" y="411304"/>
                    </a:moveTo>
                    <a:cubicBezTo>
                      <a:pt x="310343" y="396064"/>
                      <a:pt x="318915" y="384634"/>
                      <a:pt x="329393" y="376061"/>
                    </a:cubicBezTo>
                    <a:lnTo>
                      <a:pt x="328440" y="342724"/>
                    </a:lnTo>
                    <a:lnTo>
                      <a:pt x="327488" y="311291"/>
                    </a:lnTo>
                    <a:cubicBezTo>
                      <a:pt x="327488" y="294146"/>
                      <a:pt x="316058" y="182704"/>
                      <a:pt x="333203" y="165559"/>
                    </a:cubicBezTo>
                    <a:cubicBezTo>
                      <a:pt x="339870" y="157939"/>
                      <a:pt x="348443" y="151271"/>
                      <a:pt x="356063" y="144604"/>
                    </a:cubicBezTo>
                    <a:cubicBezTo>
                      <a:pt x="377970" y="125554"/>
                      <a:pt x="400830" y="105551"/>
                      <a:pt x="420833" y="84596"/>
                    </a:cubicBezTo>
                    <a:cubicBezTo>
                      <a:pt x="429405" y="76024"/>
                      <a:pt x="438930" y="66499"/>
                      <a:pt x="444645" y="56021"/>
                    </a:cubicBezTo>
                    <a:cubicBezTo>
                      <a:pt x="449408" y="47449"/>
                      <a:pt x="454170" y="38876"/>
                      <a:pt x="457980" y="32209"/>
                    </a:cubicBezTo>
                    <a:cubicBezTo>
                      <a:pt x="462743" y="21731"/>
                      <a:pt x="459885" y="9349"/>
                      <a:pt x="450360" y="3634"/>
                    </a:cubicBezTo>
                    <a:lnTo>
                      <a:pt x="449408" y="3634"/>
                    </a:lnTo>
                    <a:cubicBezTo>
                      <a:pt x="438930" y="-3034"/>
                      <a:pt x="425595" y="-176"/>
                      <a:pt x="418928" y="9349"/>
                    </a:cubicBezTo>
                    <a:cubicBezTo>
                      <a:pt x="418928" y="9349"/>
                      <a:pt x="418928" y="9349"/>
                      <a:pt x="418928" y="9349"/>
                    </a:cubicBezTo>
                    <a:cubicBezTo>
                      <a:pt x="405593" y="27446"/>
                      <a:pt x="380828" y="56974"/>
                      <a:pt x="347490" y="75071"/>
                    </a:cubicBezTo>
                    <a:cubicBezTo>
                      <a:pt x="336060" y="80786"/>
                      <a:pt x="324630" y="85549"/>
                      <a:pt x="311295" y="87454"/>
                    </a:cubicBezTo>
                    <a:cubicBezTo>
                      <a:pt x="302723" y="87454"/>
                      <a:pt x="293198" y="90311"/>
                      <a:pt x="286530" y="95074"/>
                    </a:cubicBezTo>
                    <a:cubicBezTo>
                      <a:pt x="270338" y="106504"/>
                      <a:pt x="251288" y="113171"/>
                      <a:pt x="230333" y="113171"/>
                    </a:cubicBezTo>
                    <a:lnTo>
                      <a:pt x="230333" y="113171"/>
                    </a:lnTo>
                    <a:cubicBezTo>
                      <a:pt x="209378" y="113171"/>
                      <a:pt x="190328" y="106504"/>
                      <a:pt x="174135" y="95074"/>
                    </a:cubicBezTo>
                    <a:cubicBezTo>
                      <a:pt x="166515" y="90311"/>
                      <a:pt x="157943" y="87454"/>
                      <a:pt x="149370" y="87454"/>
                    </a:cubicBezTo>
                    <a:cubicBezTo>
                      <a:pt x="136988" y="85549"/>
                      <a:pt x="124605" y="80786"/>
                      <a:pt x="113175" y="75071"/>
                    </a:cubicBezTo>
                    <a:cubicBezTo>
                      <a:pt x="79838" y="57926"/>
                      <a:pt x="55073" y="27446"/>
                      <a:pt x="41738" y="9349"/>
                    </a:cubicBezTo>
                    <a:cubicBezTo>
                      <a:pt x="41738" y="9349"/>
                      <a:pt x="41738" y="9349"/>
                      <a:pt x="41738" y="9349"/>
                    </a:cubicBezTo>
                    <a:cubicBezTo>
                      <a:pt x="34118" y="-176"/>
                      <a:pt x="20783" y="-3034"/>
                      <a:pt x="11258" y="3634"/>
                    </a:cubicBezTo>
                    <a:lnTo>
                      <a:pt x="10305" y="4586"/>
                    </a:lnTo>
                    <a:cubicBezTo>
                      <a:pt x="780" y="11254"/>
                      <a:pt x="-3030" y="23636"/>
                      <a:pt x="2685" y="33161"/>
                    </a:cubicBezTo>
                    <a:cubicBezTo>
                      <a:pt x="6495" y="39829"/>
                      <a:pt x="10305" y="48401"/>
                      <a:pt x="16020" y="56974"/>
                    </a:cubicBezTo>
                    <a:cubicBezTo>
                      <a:pt x="21735" y="67451"/>
                      <a:pt x="31260" y="76976"/>
                      <a:pt x="39833" y="85549"/>
                    </a:cubicBezTo>
                    <a:cubicBezTo>
                      <a:pt x="60788" y="106504"/>
                      <a:pt x="82695" y="125554"/>
                      <a:pt x="104603" y="145556"/>
                    </a:cubicBezTo>
                    <a:cubicBezTo>
                      <a:pt x="112223" y="152224"/>
                      <a:pt x="120795" y="158891"/>
                      <a:pt x="127463" y="166511"/>
                    </a:cubicBezTo>
                    <a:cubicBezTo>
                      <a:pt x="144608" y="183656"/>
                      <a:pt x="133178" y="295099"/>
                      <a:pt x="133178" y="312244"/>
                    </a:cubicBezTo>
                    <a:lnTo>
                      <a:pt x="132225" y="343676"/>
                    </a:lnTo>
                    <a:lnTo>
                      <a:pt x="131273" y="373204"/>
                    </a:lnTo>
                    <a:cubicBezTo>
                      <a:pt x="142703" y="382729"/>
                      <a:pt x="153180" y="395111"/>
                      <a:pt x="158895" y="412256"/>
                    </a:cubicBezTo>
                    <a:cubicBezTo>
                      <a:pt x="159848" y="415114"/>
                      <a:pt x="160800" y="418924"/>
                      <a:pt x="171278" y="473216"/>
                    </a:cubicBezTo>
                    <a:cubicBezTo>
                      <a:pt x="172230" y="477979"/>
                      <a:pt x="172230" y="481789"/>
                      <a:pt x="171278" y="486551"/>
                    </a:cubicBezTo>
                    <a:lnTo>
                      <a:pt x="211283" y="486551"/>
                    </a:lnTo>
                    <a:cubicBezTo>
                      <a:pt x="212235" y="483694"/>
                      <a:pt x="212235" y="479884"/>
                      <a:pt x="213188" y="477026"/>
                    </a:cubicBezTo>
                    <a:lnTo>
                      <a:pt x="213188" y="477026"/>
                    </a:lnTo>
                    <a:cubicBezTo>
                      <a:pt x="214140" y="468454"/>
                      <a:pt x="216045" y="459881"/>
                      <a:pt x="216998" y="451309"/>
                    </a:cubicBezTo>
                    <a:cubicBezTo>
                      <a:pt x="217950" y="446546"/>
                      <a:pt x="218903" y="441784"/>
                      <a:pt x="218903" y="437021"/>
                    </a:cubicBezTo>
                    <a:cubicBezTo>
                      <a:pt x="218903" y="437021"/>
                      <a:pt x="218903" y="436069"/>
                      <a:pt x="218903" y="436069"/>
                    </a:cubicBezTo>
                    <a:lnTo>
                      <a:pt x="223665" y="403684"/>
                    </a:lnTo>
                    <a:cubicBezTo>
                      <a:pt x="224618" y="395111"/>
                      <a:pt x="237953" y="395111"/>
                      <a:pt x="238905" y="403684"/>
                    </a:cubicBezTo>
                    <a:lnTo>
                      <a:pt x="243668" y="436069"/>
                    </a:lnTo>
                    <a:cubicBezTo>
                      <a:pt x="243668" y="436069"/>
                      <a:pt x="243668" y="437021"/>
                      <a:pt x="243668" y="437021"/>
                    </a:cubicBezTo>
                    <a:cubicBezTo>
                      <a:pt x="244620" y="441784"/>
                      <a:pt x="245573" y="446546"/>
                      <a:pt x="245573" y="451309"/>
                    </a:cubicBezTo>
                    <a:cubicBezTo>
                      <a:pt x="246525" y="459881"/>
                      <a:pt x="248430" y="468454"/>
                      <a:pt x="249383" y="477026"/>
                    </a:cubicBezTo>
                    <a:lnTo>
                      <a:pt x="249383" y="477026"/>
                    </a:lnTo>
                    <a:cubicBezTo>
                      <a:pt x="250335" y="479884"/>
                      <a:pt x="250335" y="483694"/>
                      <a:pt x="251288" y="486551"/>
                    </a:cubicBezTo>
                    <a:lnTo>
                      <a:pt x="295103" y="486551"/>
                    </a:lnTo>
                    <a:cubicBezTo>
                      <a:pt x="294150" y="481789"/>
                      <a:pt x="294150" y="477979"/>
                      <a:pt x="295103" y="473216"/>
                    </a:cubicBezTo>
                    <a:cubicBezTo>
                      <a:pt x="303675" y="418924"/>
                      <a:pt x="304628" y="414161"/>
                      <a:pt x="305580" y="411304"/>
                    </a:cubicBezTo>
                    <a:close/>
                  </a:path>
                </a:pathLst>
              </a:custGeom>
              <a:grpFill/>
              <a:ln w="9525" cap="flat">
                <a:noFill/>
                <a:prstDash val="solid"/>
                <a:miter/>
              </a:ln>
            </p:spPr>
            <p:txBody>
              <a:bodyPr rtlCol="0" anchor="ctr"/>
              <a:lstStyle/>
              <a:p>
                <a:endParaRPr lang="en-ID"/>
              </a:p>
            </p:txBody>
          </p:sp>
          <p:sp>
            <p:nvSpPr>
              <p:cNvPr id="43" name="Freeform: Shape 42">
                <a:extLst>
                  <a:ext uri="{FF2B5EF4-FFF2-40B4-BE49-F238E27FC236}">
                    <a16:creationId xmlns:a16="http://schemas.microsoft.com/office/drawing/2014/main" id="{1EE7E13A-78C2-46E5-986B-93E61AFF6798}"/>
                  </a:ext>
                </a:extLst>
              </p:cNvPr>
              <p:cNvSpPr/>
              <p:nvPr/>
            </p:nvSpPr>
            <p:spPr>
              <a:xfrm>
                <a:off x="-619220" y="5690031"/>
                <a:ext cx="171467" cy="171450"/>
              </a:xfrm>
              <a:custGeom>
                <a:avLst/>
                <a:gdLst>
                  <a:gd name="connsiteX0" fmla="*/ 84790 w 171467"/>
                  <a:gd name="connsiteY0" fmla="*/ 171450 h 171450"/>
                  <a:gd name="connsiteX1" fmla="*/ 84790 w 171467"/>
                  <a:gd name="connsiteY1" fmla="*/ 171450 h 171450"/>
                  <a:gd name="connsiteX2" fmla="*/ 84790 w 171467"/>
                  <a:gd name="connsiteY2" fmla="*/ 171450 h 171450"/>
                  <a:gd name="connsiteX3" fmla="*/ 171467 w 171467"/>
                  <a:gd name="connsiteY3" fmla="*/ 85725 h 171450"/>
                  <a:gd name="connsiteX4" fmla="*/ 85742 w 171467"/>
                  <a:gd name="connsiteY4" fmla="*/ 0 h 171450"/>
                  <a:gd name="connsiteX5" fmla="*/ 85742 w 171467"/>
                  <a:gd name="connsiteY5" fmla="*/ 0 h 171450"/>
                  <a:gd name="connsiteX6" fmla="*/ 85742 w 171467"/>
                  <a:gd name="connsiteY6" fmla="*/ 0 h 171450"/>
                  <a:gd name="connsiteX7" fmla="*/ 17 w 171467"/>
                  <a:gd name="connsiteY7" fmla="*/ 85725 h 171450"/>
                  <a:gd name="connsiteX8" fmla="*/ 84790 w 171467"/>
                  <a:gd name="connsiteY8"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67" h="171450">
                    <a:moveTo>
                      <a:pt x="84790" y="171450"/>
                    </a:moveTo>
                    <a:lnTo>
                      <a:pt x="84790" y="171450"/>
                    </a:lnTo>
                    <a:lnTo>
                      <a:pt x="84790" y="171450"/>
                    </a:lnTo>
                    <a:cubicBezTo>
                      <a:pt x="132415" y="171450"/>
                      <a:pt x="171467" y="133350"/>
                      <a:pt x="171467" y="85725"/>
                    </a:cubicBezTo>
                    <a:cubicBezTo>
                      <a:pt x="171467" y="38100"/>
                      <a:pt x="133367" y="0"/>
                      <a:pt x="85742" y="0"/>
                    </a:cubicBezTo>
                    <a:lnTo>
                      <a:pt x="85742" y="0"/>
                    </a:lnTo>
                    <a:lnTo>
                      <a:pt x="85742" y="0"/>
                    </a:lnTo>
                    <a:cubicBezTo>
                      <a:pt x="38117" y="0"/>
                      <a:pt x="17" y="38100"/>
                      <a:pt x="17" y="85725"/>
                    </a:cubicBezTo>
                    <a:cubicBezTo>
                      <a:pt x="-935" y="133350"/>
                      <a:pt x="37165" y="171450"/>
                      <a:pt x="84790" y="171450"/>
                    </a:cubicBezTo>
                    <a:close/>
                  </a:path>
                </a:pathLst>
              </a:custGeom>
              <a:grpFill/>
              <a:ln w="9525" cap="flat">
                <a:noFill/>
                <a:prstDash val="solid"/>
                <a:miter/>
              </a:ln>
            </p:spPr>
            <p:txBody>
              <a:bodyPr rtlCol="0" anchor="ctr"/>
              <a:lstStyle/>
              <a:p>
                <a:endParaRPr lang="en-ID"/>
              </a:p>
            </p:txBody>
          </p:sp>
          <p:sp>
            <p:nvSpPr>
              <p:cNvPr id="65" name="Freeform: Shape 64">
                <a:extLst>
                  <a:ext uri="{FF2B5EF4-FFF2-40B4-BE49-F238E27FC236}">
                    <a16:creationId xmlns:a16="http://schemas.microsoft.com/office/drawing/2014/main" id="{5E2B0203-D9FE-4C57-9767-EA69CF46F3AF}"/>
                  </a:ext>
                </a:extLst>
              </p:cNvPr>
              <p:cNvSpPr/>
              <p:nvPr/>
            </p:nvSpPr>
            <p:spPr>
              <a:xfrm>
                <a:off x="-908641" y="5925299"/>
                <a:ext cx="235023" cy="198610"/>
              </a:xfrm>
              <a:custGeom>
                <a:avLst/>
                <a:gdLst>
                  <a:gd name="connsiteX0" fmla="*/ 57981 w 235023"/>
                  <a:gd name="connsiteY0" fmla="*/ 194310 h 198610"/>
                  <a:gd name="connsiteX1" fmla="*/ 57981 w 235023"/>
                  <a:gd name="connsiteY1" fmla="*/ 194310 h 198610"/>
                  <a:gd name="connsiteX2" fmla="*/ 57981 w 235023"/>
                  <a:gd name="connsiteY2" fmla="*/ 194310 h 198610"/>
                  <a:gd name="connsiteX3" fmla="*/ 77031 w 235023"/>
                  <a:gd name="connsiteY3" fmla="*/ 197167 h 198610"/>
                  <a:gd name="connsiteX4" fmla="*/ 165613 w 235023"/>
                  <a:gd name="connsiteY4" fmla="*/ 196215 h 198610"/>
                  <a:gd name="connsiteX5" fmla="*/ 165613 w 235023"/>
                  <a:gd name="connsiteY5" fmla="*/ 196215 h 198610"/>
                  <a:gd name="connsiteX6" fmla="*/ 223716 w 235023"/>
                  <a:gd name="connsiteY6" fmla="*/ 183833 h 198610"/>
                  <a:gd name="connsiteX7" fmla="*/ 234193 w 235023"/>
                  <a:gd name="connsiteY7" fmla="*/ 162877 h 198610"/>
                  <a:gd name="connsiteX8" fmla="*/ 199903 w 235023"/>
                  <a:gd name="connsiteY8" fmla="*/ 60008 h 198610"/>
                  <a:gd name="connsiteX9" fmla="*/ 163708 w 235023"/>
                  <a:gd name="connsiteY9" fmla="*/ 14288 h 198610"/>
                  <a:gd name="connsiteX10" fmla="*/ 149421 w 235023"/>
                  <a:gd name="connsiteY10" fmla="*/ 12383 h 198610"/>
                  <a:gd name="connsiteX11" fmla="*/ 135133 w 235023"/>
                  <a:gd name="connsiteY11" fmla="*/ 2858 h 198610"/>
                  <a:gd name="connsiteX12" fmla="*/ 117988 w 235023"/>
                  <a:gd name="connsiteY12" fmla="*/ 0 h 198610"/>
                  <a:gd name="connsiteX13" fmla="*/ 35121 w 235023"/>
                  <a:gd name="connsiteY13" fmla="*/ 60008 h 198610"/>
                  <a:gd name="connsiteX14" fmla="*/ 831 w 235023"/>
                  <a:gd name="connsiteY14" fmla="*/ 162877 h 198610"/>
                  <a:gd name="connsiteX15" fmla="*/ 11308 w 235023"/>
                  <a:gd name="connsiteY15" fmla="*/ 183833 h 198610"/>
                  <a:gd name="connsiteX16" fmla="*/ 57981 w 235023"/>
                  <a:gd name="connsiteY16" fmla="*/ 194310 h 19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023" h="198610">
                    <a:moveTo>
                      <a:pt x="57981" y="194310"/>
                    </a:moveTo>
                    <a:lnTo>
                      <a:pt x="57981" y="194310"/>
                    </a:lnTo>
                    <a:cubicBezTo>
                      <a:pt x="57981" y="194310"/>
                      <a:pt x="57981" y="194310"/>
                      <a:pt x="57981" y="194310"/>
                    </a:cubicBezTo>
                    <a:cubicBezTo>
                      <a:pt x="64648" y="195263"/>
                      <a:pt x="70363" y="196215"/>
                      <a:pt x="77031" y="197167"/>
                    </a:cubicBezTo>
                    <a:cubicBezTo>
                      <a:pt x="77983" y="197167"/>
                      <a:pt x="138943" y="200977"/>
                      <a:pt x="165613" y="196215"/>
                    </a:cubicBezTo>
                    <a:lnTo>
                      <a:pt x="165613" y="196215"/>
                    </a:lnTo>
                    <a:cubicBezTo>
                      <a:pt x="184663" y="193358"/>
                      <a:pt x="204666" y="189548"/>
                      <a:pt x="223716" y="183833"/>
                    </a:cubicBezTo>
                    <a:cubicBezTo>
                      <a:pt x="232288" y="180975"/>
                      <a:pt x="237051" y="171450"/>
                      <a:pt x="234193" y="162877"/>
                    </a:cubicBezTo>
                    <a:lnTo>
                      <a:pt x="199903" y="60008"/>
                    </a:lnTo>
                    <a:cubicBezTo>
                      <a:pt x="194188" y="41910"/>
                      <a:pt x="180853" y="22860"/>
                      <a:pt x="163708" y="14288"/>
                    </a:cubicBezTo>
                    <a:cubicBezTo>
                      <a:pt x="158946" y="11430"/>
                      <a:pt x="154183" y="12383"/>
                      <a:pt x="149421" y="12383"/>
                    </a:cubicBezTo>
                    <a:cubicBezTo>
                      <a:pt x="144658" y="8573"/>
                      <a:pt x="139896" y="4763"/>
                      <a:pt x="135133" y="2858"/>
                    </a:cubicBezTo>
                    <a:cubicBezTo>
                      <a:pt x="129418" y="952"/>
                      <a:pt x="123703" y="0"/>
                      <a:pt x="117988" y="0"/>
                    </a:cubicBezTo>
                    <a:cubicBezTo>
                      <a:pt x="79888" y="0"/>
                      <a:pt x="46551" y="23813"/>
                      <a:pt x="35121" y="60008"/>
                    </a:cubicBezTo>
                    <a:lnTo>
                      <a:pt x="831" y="162877"/>
                    </a:lnTo>
                    <a:cubicBezTo>
                      <a:pt x="-2027" y="171450"/>
                      <a:pt x="2736" y="180975"/>
                      <a:pt x="11308" y="183833"/>
                    </a:cubicBezTo>
                    <a:cubicBezTo>
                      <a:pt x="25596" y="188595"/>
                      <a:pt x="41788" y="191452"/>
                      <a:pt x="57981" y="194310"/>
                    </a:cubicBezTo>
                    <a:close/>
                  </a:path>
                </a:pathLst>
              </a:custGeom>
              <a:grpFill/>
              <a:ln w="9525" cap="flat">
                <a:noFill/>
                <a:prstDash val="solid"/>
                <a:miter/>
              </a:ln>
            </p:spPr>
            <p:txBody>
              <a:bodyPr rtlCol="0" anchor="ctr"/>
              <a:lstStyle/>
              <a:p>
                <a:endParaRPr lang="en-ID"/>
              </a:p>
            </p:txBody>
          </p:sp>
        </p:grpSp>
        <p:sp>
          <p:nvSpPr>
            <p:cNvPr id="68" name="Freeform: Shape 67">
              <a:extLst>
                <a:ext uri="{FF2B5EF4-FFF2-40B4-BE49-F238E27FC236}">
                  <a16:creationId xmlns:a16="http://schemas.microsoft.com/office/drawing/2014/main" id="{7D283182-8D38-472B-B1BA-40572F78B880}"/>
                </a:ext>
              </a:extLst>
            </p:cNvPr>
            <p:cNvSpPr/>
            <p:nvPr/>
          </p:nvSpPr>
          <p:spPr>
            <a:xfrm rot="20562556">
              <a:off x="-1001876" y="5292038"/>
              <a:ext cx="862828" cy="542049"/>
            </a:xfrm>
            <a:custGeom>
              <a:avLst/>
              <a:gdLst>
                <a:gd name="connsiteX0" fmla="*/ 19182 w 560391"/>
                <a:gd name="connsiteY0" fmla="*/ 190127 h 352051"/>
                <a:gd name="connsiteX1" fmla="*/ 125862 w 560391"/>
                <a:gd name="connsiteY1" fmla="*/ 213939 h 352051"/>
                <a:gd name="connsiteX2" fmla="*/ 157294 w 560391"/>
                <a:gd name="connsiteY2" fmla="*/ 236799 h 352051"/>
                <a:gd name="connsiteX3" fmla="*/ 162057 w 560391"/>
                <a:gd name="connsiteY3" fmla="*/ 242514 h 352051"/>
                <a:gd name="connsiteX4" fmla="*/ 169677 w 560391"/>
                <a:gd name="connsiteY4" fmla="*/ 240609 h 352051"/>
                <a:gd name="connsiteX5" fmla="*/ 173487 w 560391"/>
                <a:gd name="connsiteY5" fmla="*/ 239657 h 352051"/>
                <a:gd name="connsiteX6" fmla="*/ 279214 w 560391"/>
                <a:gd name="connsiteY6" fmla="*/ 243467 h 352051"/>
                <a:gd name="connsiteX7" fmla="*/ 263022 w 560391"/>
                <a:gd name="connsiteY7" fmla="*/ 291092 h 352051"/>
                <a:gd name="connsiteX8" fmla="*/ 270642 w 560391"/>
                <a:gd name="connsiteY8" fmla="*/ 306332 h 352051"/>
                <a:gd name="connsiteX9" fmla="*/ 274452 w 560391"/>
                <a:gd name="connsiteY9" fmla="*/ 307284 h 352051"/>
                <a:gd name="connsiteX10" fmla="*/ 285882 w 560391"/>
                <a:gd name="connsiteY10" fmla="*/ 299664 h 352051"/>
                <a:gd name="connsiteX11" fmla="*/ 302074 w 560391"/>
                <a:gd name="connsiteY11" fmla="*/ 252039 h 352051"/>
                <a:gd name="connsiteX12" fmla="*/ 355414 w 560391"/>
                <a:gd name="connsiteY12" fmla="*/ 281567 h 352051"/>
                <a:gd name="connsiteX13" fmla="*/ 376369 w 560391"/>
                <a:gd name="connsiteY13" fmla="*/ 301569 h 352051"/>
                <a:gd name="connsiteX14" fmla="*/ 383037 w 560391"/>
                <a:gd name="connsiteY14" fmla="*/ 308237 h 352051"/>
                <a:gd name="connsiteX15" fmla="*/ 389704 w 560391"/>
                <a:gd name="connsiteY15" fmla="*/ 307284 h 352051"/>
                <a:gd name="connsiteX16" fmla="*/ 510672 w 560391"/>
                <a:gd name="connsiteY16" fmla="*/ 325382 h 352051"/>
                <a:gd name="connsiteX17" fmla="*/ 524959 w 560391"/>
                <a:gd name="connsiteY17" fmla="*/ 335859 h 352051"/>
                <a:gd name="connsiteX18" fmla="*/ 529722 w 560391"/>
                <a:gd name="connsiteY18" fmla="*/ 339669 h 352051"/>
                <a:gd name="connsiteX19" fmla="*/ 533532 w 560391"/>
                <a:gd name="connsiteY19" fmla="*/ 342527 h 352051"/>
                <a:gd name="connsiteX20" fmla="*/ 535437 w 560391"/>
                <a:gd name="connsiteY20" fmla="*/ 344432 h 352051"/>
                <a:gd name="connsiteX21" fmla="*/ 540199 w 560391"/>
                <a:gd name="connsiteY21" fmla="*/ 348242 h 352051"/>
                <a:gd name="connsiteX22" fmla="*/ 545914 w 560391"/>
                <a:gd name="connsiteY22" fmla="*/ 352052 h 352051"/>
                <a:gd name="connsiteX23" fmla="*/ 552582 w 560391"/>
                <a:gd name="connsiteY23" fmla="*/ 349194 h 352051"/>
                <a:gd name="connsiteX24" fmla="*/ 559249 w 560391"/>
                <a:gd name="connsiteY24" fmla="*/ 337764 h 352051"/>
                <a:gd name="connsiteX25" fmla="*/ 559249 w 560391"/>
                <a:gd name="connsiteY25" fmla="*/ 335859 h 352051"/>
                <a:gd name="connsiteX26" fmla="*/ 560202 w 560391"/>
                <a:gd name="connsiteY26" fmla="*/ 328239 h 352051"/>
                <a:gd name="connsiteX27" fmla="*/ 473524 w 560391"/>
                <a:gd name="connsiteY27" fmla="*/ 121547 h 352051"/>
                <a:gd name="connsiteX28" fmla="*/ 367797 w 560391"/>
                <a:gd name="connsiteY28" fmla="*/ 53919 h 352051"/>
                <a:gd name="connsiteX29" fmla="*/ 381132 w 560391"/>
                <a:gd name="connsiteY29" fmla="*/ 15819 h 352051"/>
                <a:gd name="connsiteX30" fmla="*/ 373512 w 560391"/>
                <a:gd name="connsiteY30" fmla="*/ 579 h 352051"/>
                <a:gd name="connsiteX31" fmla="*/ 358272 w 560391"/>
                <a:gd name="connsiteY31" fmla="*/ 8199 h 352051"/>
                <a:gd name="connsiteX32" fmla="*/ 344937 w 560391"/>
                <a:gd name="connsiteY32" fmla="*/ 46299 h 352051"/>
                <a:gd name="connsiteX33" fmla="*/ 314457 w 560391"/>
                <a:gd name="connsiteY33" fmla="*/ 38679 h 352051"/>
                <a:gd name="connsiteX34" fmla="*/ 147769 w 560391"/>
                <a:gd name="connsiteY34" fmla="*/ 47252 h 352051"/>
                <a:gd name="connsiteX35" fmla="*/ 9657 w 560391"/>
                <a:gd name="connsiteY35" fmla="*/ 153932 h 352051"/>
                <a:gd name="connsiteX36" fmla="*/ 2037 w 560391"/>
                <a:gd name="connsiteY36" fmla="*/ 166314 h 352051"/>
                <a:gd name="connsiteX37" fmla="*/ 2989 w 560391"/>
                <a:gd name="connsiteY37" fmla="*/ 183459 h 352051"/>
                <a:gd name="connsiteX38" fmla="*/ 19182 w 560391"/>
                <a:gd name="connsiteY38" fmla="*/ 190127 h 352051"/>
                <a:gd name="connsiteX39" fmla="*/ 157294 w 560391"/>
                <a:gd name="connsiteY39" fmla="*/ 70112 h 352051"/>
                <a:gd name="connsiteX40" fmla="*/ 311599 w 560391"/>
                <a:gd name="connsiteY40" fmla="*/ 61539 h 352051"/>
                <a:gd name="connsiteX41" fmla="*/ 458284 w 560391"/>
                <a:gd name="connsiteY41" fmla="*/ 138692 h 352051"/>
                <a:gd name="connsiteX42" fmla="*/ 537342 w 560391"/>
                <a:gd name="connsiteY42" fmla="*/ 312999 h 352051"/>
                <a:gd name="connsiteX43" fmla="*/ 524007 w 560391"/>
                <a:gd name="connsiteY43" fmla="*/ 303474 h 352051"/>
                <a:gd name="connsiteX44" fmla="*/ 426852 w 560391"/>
                <a:gd name="connsiteY44" fmla="*/ 278709 h 352051"/>
                <a:gd name="connsiteX45" fmla="*/ 392562 w 560391"/>
                <a:gd name="connsiteY45" fmla="*/ 281567 h 352051"/>
                <a:gd name="connsiteX46" fmla="*/ 371607 w 560391"/>
                <a:gd name="connsiteY46" fmla="*/ 261564 h 352051"/>
                <a:gd name="connsiteX47" fmla="*/ 300169 w 560391"/>
                <a:gd name="connsiteY47" fmla="*/ 224417 h 352051"/>
                <a:gd name="connsiteX48" fmla="*/ 299217 w 560391"/>
                <a:gd name="connsiteY48" fmla="*/ 223464 h 352051"/>
                <a:gd name="connsiteX49" fmla="*/ 298264 w 560391"/>
                <a:gd name="connsiteY49" fmla="*/ 223464 h 352051"/>
                <a:gd name="connsiteX50" fmla="*/ 289692 w 560391"/>
                <a:gd name="connsiteY50" fmla="*/ 220607 h 352051"/>
                <a:gd name="connsiteX51" fmla="*/ 169677 w 560391"/>
                <a:gd name="connsiteY51" fmla="*/ 214892 h 352051"/>
                <a:gd name="connsiteX52" fmla="*/ 138244 w 560391"/>
                <a:gd name="connsiteY52" fmla="*/ 192984 h 352051"/>
                <a:gd name="connsiteX53" fmla="*/ 30612 w 560391"/>
                <a:gd name="connsiteY53" fmla="*/ 164409 h 352051"/>
                <a:gd name="connsiteX54" fmla="*/ 157294 w 560391"/>
                <a:gd name="connsiteY54" fmla="*/ 70112 h 35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60391" h="352051">
                  <a:moveTo>
                    <a:pt x="19182" y="190127"/>
                  </a:moveTo>
                  <a:cubicBezTo>
                    <a:pt x="55377" y="183459"/>
                    <a:pt x="89667" y="191079"/>
                    <a:pt x="125862" y="213939"/>
                  </a:cubicBezTo>
                  <a:cubicBezTo>
                    <a:pt x="139197" y="222512"/>
                    <a:pt x="155389" y="233942"/>
                    <a:pt x="157294" y="236799"/>
                  </a:cubicBezTo>
                  <a:lnTo>
                    <a:pt x="162057" y="242514"/>
                  </a:lnTo>
                  <a:lnTo>
                    <a:pt x="169677" y="240609"/>
                  </a:lnTo>
                  <a:cubicBezTo>
                    <a:pt x="170629" y="240609"/>
                    <a:pt x="172534" y="239657"/>
                    <a:pt x="173487" y="239657"/>
                  </a:cubicBezTo>
                  <a:cubicBezTo>
                    <a:pt x="206824" y="231084"/>
                    <a:pt x="240162" y="232989"/>
                    <a:pt x="279214" y="243467"/>
                  </a:cubicBezTo>
                  <a:lnTo>
                    <a:pt x="263022" y="291092"/>
                  </a:lnTo>
                  <a:cubicBezTo>
                    <a:pt x="261117" y="297759"/>
                    <a:pt x="263974" y="304427"/>
                    <a:pt x="270642" y="306332"/>
                  </a:cubicBezTo>
                  <a:cubicBezTo>
                    <a:pt x="271594" y="306332"/>
                    <a:pt x="273499" y="307284"/>
                    <a:pt x="274452" y="307284"/>
                  </a:cubicBezTo>
                  <a:cubicBezTo>
                    <a:pt x="279214" y="307284"/>
                    <a:pt x="283977" y="304427"/>
                    <a:pt x="285882" y="299664"/>
                  </a:cubicBezTo>
                  <a:lnTo>
                    <a:pt x="302074" y="252039"/>
                  </a:lnTo>
                  <a:cubicBezTo>
                    <a:pt x="323029" y="259659"/>
                    <a:pt x="341127" y="270137"/>
                    <a:pt x="355414" y="281567"/>
                  </a:cubicBezTo>
                  <a:cubicBezTo>
                    <a:pt x="363034" y="287282"/>
                    <a:pt x="369702" y="294902"/>
                    <a:pt x="376369" y="301569"/>
                  </a:cubicBezTo>
                  <a:lnTo>
                    <a:pt x="383037" y="308237"/>
                  </a:lnTo>
                  <a:lnTo>
                    <a:pt x="389704" y="307284"/>
                  </a:lnTo>
                  <a:cubicBezTo>
                    <a:pt x="435424" y="299664"/>
                    <a:pt x="480192" y="306332"/>
                    <a:pt x="510672" y="325382"/>
                  </a:cubicBezTo>
                  <a:cubicBezTo>
                    <a:pt x="515434" y="328239"/>
                    <a:pt x="520197" y="332049"/>
                    <a:pt x="524959" y="335859"/>
                  </a:cubicBezTo>
                  <a:cubicBezTo>
                    <a:pt x="526864" y="336812"/>
                    <a:pt x="528769" y="338717"/>
                    <a:pt x="529722" y="339669"/>
                  </a:cubicBezTo>
                  <a:cubicBezTo>
                    <a:pt x="531627" y="340622"/>
                    <a:pt x="532579" y="341574"/>
                    <a:pt x="533532" y="342527"/>
                  </a:cubicBezTo>
                  <a:cubicBezTo>
                    <a:pt x="533532" y="342527"/>
                    <a:pt x="534484" y="343479"/>
                    <a:pt x="535437" y="344432"/>
                  </a:cubicBezTo>
                  <a:cubicBezTo>
                    <a:pt x="537342" y="346337"/>
                    <a:pt x="539247" y="348242"/>
                    <a:pt x="540199" y="348242"/>
                  </a:cubicBezTo>
                  <a:lnTo>
                    <a:pt x="545914" y="352052"/>
                  </a:lnTo>
                  <a:lnTo>
                    <a:pt x="552582" y="349194"/>
                  </a:lnTo>
                  <a:cubicBezTo>
                    <a:pt x="554487" y="348242"/>
                    <a:pt x="559249" y="345384"/>
                    <a:pt x="559249" y="337764"/>
                  </a:cubicBezTo>
                  <a:lnTo>
                    <a:pt x="559249" y="335859"/>
                  </a:lnTo>
                  <a:cubicBezTo>
                    <a:pt x="559249" y="333002"/>
                    <a:pt x="559249" y="331097"/>
                    <a:pt x="560202" y="328239"/>
                  </a:cubicBezTo>
                  <a:cubicBezTo>
                    <a:pt x="563059" y="249182"/>
                    <a:pt x="533532" y="179649"/>
                    <a:pt x="473524" y="121547"/>
                  </a:cubicBezTo>
                  <a:cubicBezTo>
                    <a:pt x="443044" y="92019"/>
                    <a:pt x="407802" y="69159"/>
                    <a:pt x="367797" y="53919"/>
                  </a:cubicBezTo>
                  <a:lnTo>
                    <a:pt x="381132" y="15819"/>
                  </a:lnTo>
                  <a:cubicBezTo>
                    <a:pt x="383037" y="9152"/>
                    <a:pt x="380179" y="2484"/>
                    <a:pt x="373512" y="579"/>
                  </a:cubicBezTo>
                  <a:cubicBezTo>
                    <a:pt x="366844" y="-1326"/>
                    <a:pt x="360177" y="1532"/>
                    <a:pt x="358272" y="8199"/>
                  </a:cubicBezTo>
                  <a:lnTo>
                    <a:pt x="344937" y="46299"/>
                  </a:lnTo>
                  <a:cubicBezTo>
                    <a:pt x="335412" y="43442"/>
                    <a:pt x="324934" y="40584"/>
                    <a:pt x="314457" y="38679"/>
                  </a:cubicBezTo>
                  <a:cubicBezTo>
                    <a:pt x="257307" y="26297"/>
                    <a:pt x="200157" y="30107"/>
                    <a:pt x="147769" y="47252"/>
                  </a:cubicBezTo>
                  <a:cubicBezTo>
                    <a:pt x="89667" y="68207"/>
                    <a:pt x="42994" y="104402"/>
                    <a:pt x="9657" y="153932"/>
                  </a:cubicBezTo>
                  <a:cubicBezTo>
                    <a:pt x="6799" y="157742"/>
                    <a:pt x="4894" y="161552"/>
                    <a:pt x="2037" y="166314"/>
                  </a:cubicBezTo>
                  <a:cubicBezTo>
                    <a:pt x="-821" y="172029"/>
                    <a:pt x="-821" y="178697"/>
                    <a:pt x="2989" y="183459"/>
                  </a:cubicBezTo>
                  <a:cubicBezTo>
                    <a:pt x="6799" y="189174"/>
                    <a:pt x="13467" y="191079"/>
                    <a:pt x="19182" y="190127"/>
                  </a:cubicBezTo>
                  <a:close/>
                  <a:moveTo>
                    <a:pt x="157294" y="70112"/>
                  </a:moveTo>
                  <a:cubicBezTo>
                    <a:pt x="205872" y="53919"/>
                    <a:pt x="259212" y="51062"/>
                    <a:pt x="311599" y="61539"/>
                  </a:cubicBezTo>
                  <a:cubicBezTo>
                    <a:pt x="368749" y="73922"/>
                    <a:pt x="418279" y="99639"/>
                    <a:pt x="458284" y="138692"/>
                  </a:cubicBezTo>
                  <a:cubicBezTo>
                    <a:pt x="510672" y="189174"/>
                    <a:pt x="536389" y="246324"/>
                    <a:pt x="537342" y="312999"/>
                  </a:cubicBezTo>
                  <a:cubicBezTo>
                    <a:pt x="532579" y="309189"/>
                    <a:pt x="527817" y="306332"/>
                    <a:pt x="524007" y="303474"/>
                  </a:cubicBezTo>
                  <a:cubicBezTo>
                    <a:pt x="498289" y="287282"/>
                    <a:pt x="463047" y="278709"/>
                    <a:pt x="426852" y="278709"/>
                  </a:cubicBezTo>
                  <a:cubicBezTo>
                    <a:pt x="415422" y="278709"/>
                    <a:pt x="403992" y="279662"/>
                    <a:pt x="392562" y="281567"/>
                  </a:cubicBezTo>
                  <a:cubicBezTo>
                    <a:pt x="385894" y="274899"/>
                    <a:pt x="379227" y="267279"/>
                    <a:pt x="371607" y="261564"/>
                  </a:cubicBezTo>
                  <a:cubicBezTo>
                    <a:pt x="352557" y="246324"/>
                    <a:pt x="328744" y="233942"/>
                    <a:pt x="300169" y="224417"/>
                  </a:cubicBezTo>
                  <a:cubicBezTo>
                    <a:pt x="300169" y="224417"/>
                    <a:pt x="299217" y="224417"/>
                    <a:pt x="299217" y="223464"/>
                  </a:cubicBezTo>
                  <a:cubicBezTo>
                    <a:pt x="299217" y="223464"/>
                    <a:pt x="298264" y="223464"/>
                    <a:pt x="298264" y="223464"/>
                  </a:cubicBezTo>
                  <a:cubicBezTo>
                    <a:pt x="295407" y="222512"/>
                    <a:pt x="292549" y="221559"/>
                    <a:pt x="289692" y="220607"/>
                  </a:cubicBezTo>
                  <a:cubicBezTo>
                    <a:pt x="245877" y="208224"/>
                    <a:pt x="206824" y="206319"/>
                    <a:pt x="169677" y="214892"/>
                  </a:cubicBezTo>
                  <a:cubicBezTo>
                    <a:pt x="161104" y="207272"/>
                    <a:pt x="145864" y="197747"/>
                    <a:pt x="138244" y="192984"/>
                  </a:cubicBezTo>
                  <a:cubicBezTo>
                    <a:pt x="102049" y="171077"/>
                    <a:pt x="66807" y="161552"/>
                    <a:pt x="30612" y="164409"/>
                  </a:cubicBezTo>
                  <a:cubicBezTo>
                    <a:pt x="61092" y="120594"/>
                    <a:pt x="103002" y="89162"/>
                    <a:pt x="157294" y="70112"/>
                  </a:cubicBezTo>
                  <a:close/>
                </a:path>
              </a:pathLst>
            </a:custGeom>
            <a:grpFill/>
            <a:ln w="9525" cap="flat">
              <a:noFill/>
              <a:prstDash val="solid"/>
              <a:miter/>
            </a:ln>
          </p:spPr>
          <p:txBody>
            <a:bodyPr rtlCol="0" anchor="ctr"/>
            <a:lstStyle/>
            <a:p>
              <a:endParaRPr lang="en-ID"/>
            </a:p>
          </p:txBody>
        </p:sp>
      </p:grpSp>
      <p:grpSp>
        <p:nvGrpSpPr>
          <p:cNvPr id="73" name="Graphic 71">
            <a:extLst>
              <a:ext uri="{FF2B5EF4-FFF2-40B4-BE49-F238E27FC236}">
                <a16:creationId xmlns:a16="http://schemas.microsoft.com/office/drawing/2014/main" id="{AA0C539A-CA16-4B16-9DCB-D3B29AE3BEB0}"/>
              </a:ext>
            </a:extLst>
          </p:cNvPr>
          <p:cNvGrpSpPr/>
          <p:nvPr/>
        </p:nvGrpSpPr>
        <p:grpSpPr>
          <a:xfrm>
            <a:off x="5491182" y="2272361"/>
            <a:ext cx="1093581" cy="1366976"/>
            <a:chOff x="312630" y="4935647"/>
            <a:chExt cx="381000" cy="476250"/>
          </a:xfrm>
          <a:solidFill>
            <a:srgbClr val="00B0F0"/>
          </a:solidFill>
        </p:grpSpPr>
        <p:sp>
          <p:nvSpPr>
            <p:cNvPr id="74" name="Freeform: Shape 73">
              <a:extLst>
                <a:ext uri="{FF2B5EF4-FFF2-40B4-BE49-F238E27FC236}">
                  <a16:creationId xmlns:a16="http://schemas.microsoft.com/office/drawing/2014/main" id="{E57B2031-647C-47FA-9926-BF3E1FBC5FE1}"/>
                </a:ext>
              </a:extLst>
            </p:cNvPr>
            <p:cNvSpPr/>
            <p:nvPr/>
          </p:nvSpPr>
          <p:spPr>
            <a:xfrm>
              <a:off x="406317" y="5220964"/>
              <a:ext cx="121177" cy="45590"/>
            </a:xfrm>
            <a:custGeom>
              <a:avLst/>
              <a:gdLst>
                <a:gd name="connsiteX0" fmla="*/ 88678 w 121177"/>
                <a:gd name="connsiteY0" fmla="*/ 1338 h 45590"/>
                <a:gd name="connsiteX1" fmla="*/ 64884 w 121177"/>
                <a:gd name="connsiteY1" fmla="*/ 556 h 45590"/>
                <a:gd name="connsiteX2" fmla="*/ 0 w 121177"/>
                <a:gd name="connsiteY2" fmla="*/ 17482 h 45590"/>
                <a:gd name="connsiteX3" fmla="*/ 59846 w 121177"/>
                <a:gd name="connsiteY3" fmla="*/ 45591 h 45590"/>
                <a:gd name="connsiteX4" fmla="*/ 61008 w 121177"/>
                <a:gd name="connsiteY4" fmla="*/ 44114 h 45590"/>
                <a:gd name="connsiteX5" fmla="*/ 121177 w 121177"/>
                <a:gd name="connsiteY5" fmla="*/ 12091 h 45590"/>
                <a:gd name="connsiteX6" fmla="*/ 88678 w 121177"/>
                <a:gd name="connsiteY6" fmla="*/ 1338 h 45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177" h="45590">
                  <a:moveTo>
                    <a:pt x="88678" y="1338"/>
                  </a:moveTo>
                  <a:cubicBezTo>
                    <a:pt x="79743" y="1699"/>
                    <a:pt x="71599" y="1519"/>
                    <a:pt x="64884" y="556"/>
                  </a:cubicBezTo>
                  <a:cubicBezTo>
                    <a:pt x="43720" y="-2463"/>
                    <a:pt x="18993" y="7319"/>
                    <a:pt x="0" y="17482"/>
                  </a:cubicBezTo>
                  <a:cubicBezTo>
                    <a:pt x="14116" y="30227"/>
                    <a:pt x="33423" y="40638"/>
                    <a:pt x="59846" y="45591"/>
                  </a:cubicBezTo>
                  <a:cubicBezTo>
                    <a:pt x="60246" y="45095"/>
                    <a:pt x="60560" y="44619"/>
                    <a:pt x="61008" y="44114"/>
                  </a:cubicBezTo>
                  <a:cubicBezTo>
                    <a:pt x="70009" y="33761"/>
                    <a:pt x="87544" y="21969"/>
                    <a:pt x="121177" y="12091"/>
                  </a:cubicBezTo>
                  <a:cubicBezTo>
                    <a:pt x="110919" y="8034"/>
                    <a:pt x="99936" y="4462"/>
                    <a:pt x="88678" y="1338"/>
                  </a:cubicBezTo>
                  <a:close/>
                </a:path>
              </a:pathLst>
            </a:custGeom>
            <a:grpFill/>
            <a:ln w="9525" cap="flat">
              <a:noFill/>
              <a:prstDash val="solid"/>
              <a:miter/>
            </a:ln>
          </p:spPr>
          <p:txBody>
            <a:bodyPr rtlCol="0" anchor="ctr"/>
            <a:lstStyle/>
            <a:p>
              <a:endParaRPr lang="en-ID"/>
            </a:p>
          </p:txBody>
        </p:sp>
        <p:sp>
          <p:nvSpPr>
            <p:cNvPr id="75" name="Freeform: Shape 74">
              <a:extLst>
                <a:ext uri="{FF2B5EF4-FFF2-40B4-BE49-F238E27FC236}">
                  <a16:creationId xmlns:a16="http://schemas.microsoft.com/office/drawing/2014/main" id="{614BD8EC-E5DF-476C-97C9-B93D89B63F4E}"/>
                </a:ext>
              </a:extLst>
            </p:cNvPr>
            <p:cNvSpPr/>
            <p:nvPr/>
          </p:nvSpPr>
          <p:spPr>
            <a:xfrm>
              <a:off x="380314" y="5202623"/>
              <a:ext cx="66017" cy="27470"/>
            </a:xfrm>
            <a:custGeom>
              <a:avLst/>
              <a:gdLst>
                <a:gd name="connsiteX0" fmla="*/ 0 w 66017"/>
                <a:gd name="connsiteY0" fmla="*/ 0 h 27470"/>
                <a:gd name="connsiteX1" fmla="*/ 17716 w 66017"/>
                <a:gd name="connsiteY1" fmla="*/ 27470 h 27470"/>
                <a:gd name="connsiteX2" fmla="*/ 66018 w 66017"/>
                <a:gd name="connsiteY2" fmla="*/ 8830 h 27470"/>
                <a:gd name="connsiteX3" fmla="*/ 0 w 66017"/>
                <a:gd name="connsiteY3" fmla="*/ 0 h 27470"/>
              </a:gdLst>
              <a:ahLst/>
              <a:cxnLst>
                <a:cxn ang="0">
                  <a:pos x="connsiteX0" y="connsiteY0"/>
                </a:cxn>
                <a:cxn ang="0">
                  <a:pos x="connsiteX1" y="connsiteY1"/>
                </a:cxn>
                <a:cxn ang="0">
                  <a:pos x="connsiteX2" y="connsiteY2"/>
                </a:cxn>
                <a:cxn ang="0">
                  <a:pos x="connsiteX3" y="connsiteY3"/>
                </a:cxn>
              </a:cxnLst>
              <a:rect l="l" t="t" r="r" b="b"/>
              <a:pathLst>
                <a:path w="66017" h="27470">
                  <a:moveTo>
                    <a:pt x="0" y="0"/>
                  </a:moveTo>
                  <a:cubicBezTo>
                    <a:pt x="4267" y="9306"/>
                    <a:pt x="10001" y="18736"/>
                    <a:pt x="17716" y="27470"/>
                  </a:cubicBezTo>
                  <a:cubicBezTo>
                    <a:pt x="31471" y="19879"/>
                    <a:pt x="48635" y="12154"/>
                    <a:pt x="66018" y="8830"/>
                  </a:cubicBezTo>
                  <a:cubicBezTo>
                    <a:pt x="39424" y="4077"/>
                    <a:pt x="15240" y="1391"/>
                    <a:pt x="0" y="0"/>
                  </a:cubicBezTo>
                  <a:close/>
                </a:path>
              </a:pathLst>
            </a:custGeom>
            <a:grpFill/>
            <a:ln w="9525" cap="flat">
              <a:noFill/>
              <a:prstDash val="solid"/>
              <a:miter/>
            </a:ln>
          </p:spPr>
          <p:txBody>
            <a:bodyPr rtlCol="0" anchor="ctr"/>
            <a:lstStyle/>
            <a:p>
              <a:endParaRPr lang="en-ID"/>
            </a:p>
          </p:txBody>
        </p:sp>
        <p:sp>
          <p:nvSpPr>
            <p:cNvPr id="76" name="Freeform: Shape 75">
              <a:extLst>
                <a:ext uri="{FF2B5EF4-FFF2-40B4-BE49-F238E27FC236}">
                  <a16:creationId xmlns:a16="http://schemas.microsoft.com/office/drawing/2014/main" id="{C55A2370-7798-40ED-A3B4-D14EFC422B2F}"/>
                </a:ext>
              </a:extLst>
            </p:cNvPr>
            <p:cNvSpPr/>
            <p:nvPr/>
          </p:nvSpPr>
          <p:spPr>
            <a:xfrm>
              <a:off x="523637" y="5192402"/>
              <a:ext cx="104365" cy="36033"/>
            </a:xfrm>
            <a:custGeom>
              <a:avLst/>
              <a:gdLst>
                <a:gd name="connsiteX0" fmla="*/ 21450 w 104365"/>
                <a:gd name="connsiteY0" fmla="*/ 36033 h 36033"/>
                <a:gd name="connsiteX1" fmla="*/ 92288 w 104365"/>
                <a:gd name="connsiteY1" fmla="*/ 24717 h 36033"/>
                <a:gd name="connsiteX2" fmla="*/ 104365 w 104365"/>
                <a:gd name="connsiteY2" fmla="*/ 0 h 36033"/>
                <a:gd name="connsiteX3" fmla="*/ 0 w 104365"/>
                <a:gd name="connsiteY3" fmla="*/ 27194 h 36033"/>
                <a:gd name="connsiteX4" fmla="*/ 21450 w 104365"/>
                <a:gd name="connsiteY4" fmla="*/ 36033 h 36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65" h="36033">
                  <a:moveTo>
                    <a:pt x="21450" y="36033"/>
                  </a:moveTo>
                  <a:cubicBezTo>
                    <a:pt x="40596" y="31537"/>
                    <a:pt x="63903" y="27632"/>
                    <a:pt x="92288" y="24717"/>
                  </a:cubicBezTo>
                  <a:cubicBezTo>
                    <a:pt x="97574" y="16516"/>
                    <a:pt x="101479" y="8096"/>
                    <a:pt x="104365" y="0"/>
                  </a:cubicBezTo>
                  <a:cubicBezTo>
                    <a:pt x="72542" y="12373"/>
                    <a:pt x="33518" y="22469"/>
                    <a:pt x="0" y="27194"/>
                  </a:cubicBezTo>
                  <a:cubicBezTo>
                    <a:pt x="7477" y="29889"/>
                    <a:pt x="14669" y="32833"/>
                    <a:pt x="21450" y="36033"/>
                  </a:cubicBezTo>
                  <a:close/>
                </a:path>
              </a:pathLst>
            </a:custGeom>
            <a:grpFill/>
            <a:ln w="9525" cap="flat">
              <a:noFill/>
              <a:prstDash val="solid"/>
              <a:miter/>
            </a:ln>
          </p:spPr>
          <p:txBody>
            <a:bodyPr rtlCol="0" anchor="ctr"/>
            <a:lstStyle/>
            <a:p>
              <a:endParaRPr lang="en-ID"/>
            </a:p>
          </p:txBody>
        </p:sp>
        <p:sp>
          <p:nvSpPr>
            <p:cNvPr id="77" name="Freeform: Shape 76">
              <a:extLst>
                <a:ext uri="{FF2B5EF4-FFF2-40B4-BE49-F238E27FC236}">
                  <a16:creationId xmlns:a16="http://schemas.microsoft.com/office/drawing/2014/main" id="{EBEAD761-7D87-425A-9D81-BF78DE49CAA5}"/>
                </a:ext>
              </a:extLst>
            </p:cNvPr>
            <p:cNvSpPr/>
            <p:nvPr/>
          </p:nvSpPr>
          <p:spPr>
            <a:xfrm>
              <a:off x="479688" y="5240256"/>
              <a:ext cx="95640" cy="29422"/>
            </a:xfrm>
            <a:custGeom>
              <a:avLst/>
              <a:gdLst>
                <a:gd name="connsiteX0" fmla="*/ 0 w 95640"/>
                <a:gd name="connsiteY0" fmla="*/ 28223 h 29422"/>
                <a:gd name="connsiteX1" fmla="*/ 22403 w 95640"/>
                <a:gd name="connsiteY1" fmla="*/ 29423 h 29422"/>
                <a:gd name="connsiteX2" fmla="*/ 95641 w 95640"/>
                <a:gd name="connsiteY2" fmla="*/ 13735 h 29422"/>
                <a:gd name="connsiteX3" fmla="*/ 64208 w 95640"/>
                <a:gd name="connsiteY3" fmla="*/ 0 h 29422"/>
                <a:gd name="connsiteX4" fmla="*/ 0 w 95640"/>
                <a:gd name="connsiteY4" fmla="*/ 28223 h 29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640" h="29422">
                  <a:moveTo>
                    <a:pt x="0" y="28223"/>
                  </a:moveTo>
                  <a:cubicBezTo>
                    <a:pt x="7029" y="28985"/>
                    <a:pt x="14459" y="29423"/>
                    <a:pt x="22403" y="29423"/>
                  </a:cubicBezTo>
                  <a:cubicBezTo>
                    <a:pt x="53464" y="29423"/>
                    <a:pt x="77295" y="23270"/>
                    <a:pt x="95641" y="13735"/>
                  </a:cubicBezTo>
                  <a:cubicBezTo>
                    <a:pt x="86325" y="10192"/>
                    <a:pt x="75971" y="5705"/>
                    <a:pt x="64208" y="0"/>
                  </a:cubicBezTo>
                  <a:cubicBezTo>
                    <a:pt x="27851" y="8953"/>
                    <a:pt x="9363" y="19736"/>
                    <a:pt x="0" y="28223"/>
                  </a:cubicBezTo>
                  <a:close/>
                </a:path>
              </a:pathLst>
            </a:custGeom>
            <a:grpFill/>
            <a:ln w="9525" cap="flat">
              <a:noFill/>
              <a:prstDash val="solid"/>
              <a:miter/>
            </a:ln>
          </p:spPr>
          <p:txBody>
            <a:bodyPr rtlCol="0" anchor="ctr"/>
            <a:lstStyle/>
            <a:p>
              <a:endParaRPr lang="en-ID"/>
            </a:p>
          </p:txBody>
        </p:sp>
        <p:sp>
          <p:nvSpPr>
            <p:cNvPr id="78" name="Freeform: Shape 77">
              <a:extLst>
                <a:ext uri="{FF2B5EF4-FFF2-40B4-BE49-F238E27FC236}">
                  <a16:creationId xmlns:a16="http://schemas.microsoft.com/office/drawing/2014/main" id="{4B008766-5CB4-40D7-9A30-886F473A31E7}"/>
                </a:ext>
              </a:extLst>
            </p:cNvPr>
            <p:cNvSpPr/>
            <p:nvPr/>
          </p:nvSpPr>
          <p:spPr>
            <a:xfrm>
              <a:off x="561908" y="5229388"/>
              <a:ext cx="44853" cy="17135"/>
            </a:xfrm>
            <a:custGeom>
              <a:avLst/>
              <a:gdLst>
                <a:gd name="connsiteX0" fmla="*/ 25784 w 44853"/>
                <a:gd name="connsiteY0" fmla="*/ 17135 h 17135"/>
                <a:gd name="connsiteX1" fmla="*/ 44853 w 44853"/>
                <a:gd name="connsiteY1" fmla="*/ 0 h 17135"/>
                <a:gd name="connsiteX2" fmla="*/ 0 w 44853"/>
                <a:gd name="connsiteY2" fmla="*/ 6887 h 17135"/>
                <a:gd name="connsiteX3" fmla="*/ 25784 w 44853"/>
                <a:gd name="connsiteY3" fmla="*/ 17135 h 17135"/>
              </a:gdLst>
              <a:ahLst/>
              <a:cxnLst>
                <a:cxn ang="0">
                  <a:pos x="connsiteX0" y="connsiteY0"/>
                </a:cxn>
                <a:cxn ang="0">
                  <a:pos x="connsiteX1" y="connsiteY1"/>
                </a:cxn>
                <a:cxn ang="0">
                  <a:pos x="connsiteX2" y="connsiteY2"/>
                </a:cxn>
                <a:cxn ang="0">
                  <a:pos x="connsiteX3" y="connsiteY3"/>
                </a:cxn>
              </a:cxnLst>
              <a:rect l="l" t="t" r="r" b="b"/>
              <a:pathLst>
                <a:path w="44853" h="17135">
                  <a:moveTo>
                    <a:pt x="25784" y="17135"/>
                  </a:moveTo>
                  <a:cubicBezTo>
                    <a:pt x="33214" y="11935"/>
                    <a:pt x="39529" y="6144"/>
                    <a:pt x="44853" y="0"/>
                  </a:cubicBezTo>
                  <a:cubicBezTo>
                    <a:pt x="27880" y="1981"/>
                    <a:pt x="13021" y="4315"/>
                    <a:pt x="0" y="6887"/>
                  </a:cubicBezTo>
                  <a:cubicBezTo>
                    <a:pt x="9544" y="11144"/>
                    <a:pt x="18040" y="14478"/>
                    <a:pt x="25784" y="17135"/>
                  </a:cubicBezTo>
                  <a:close/>
                </a:path>
              </a:pathLst>
            </a:custGeom>
            <a:grpFill/>
            <a:ln w="9525" cap="flat">
              <a:noFill/>
              <a:prstDash val="solid"/>
              <a:miter/>
            </a:ln>
          </p:spPr>
          <p:txBody>
            <a:bodyPr rtlCol="0" anchor="ctr"/>
            <a:lstStyle/>
            <a:p>
              <a:endParaRPr lang="en-ID"/>
            </a:p>
          </p:txBody>
        </p:sp>
        <p:sp>
          <p:nvSpPr>
            <p:cNvPr id="79" name="Freeform: Shape 78">
              <a:extLst>
                <a:ext uri="{FF2B5EF4-FFF2-40B4-BE49-F238E27FC236}">
                  <a16:creationId xmlns:a16="http://schemas.microsoft.com/office/drawing/2014/main" id="{77CDF9D0-86F8-43DE-ACBC-6ABE76A8D57C}"/>
                </a:ext>
              </a:extLst>
            </p:cNvPr>
            <p:cNvSpPr/>
            <p:nvPr/>
          </p:nvSpPr>
          <p:spPr>
            <a:xfrm>
              <a:off x="344174" y="5094376"/>
              <a:ext cx="317918" cy="116657"/>
            </a:xfrm>
            <a:custGeom>
              <a:avLst/>
              <a:gdLst>
                <a:gd name="connsiteX0" fmla="*/ 317556 w 317918"/>
                <a:gd name="connsiteY0" fmla="*/ 54240 h 116657"/>
                <a:gd name="connsiteX1" fmla="*/ 291562 w 317918"/>
                <a:gd name="connsiteY1" fmla="*/ 31999 h 116657"/>
                <a:gd name="connsiteX2" fmla="*/ 274808 w 317918"/>
                <a:gd name="connsiteY2" fmla="*/ 19054 h 116657"/>
                <a:gd name="connsiteX3" fmla="*/ 292296 w 317918"/>
                <a:gd name="connsiteY3" fmla="*/ 9406 h 116657"/>
                <a:gd name="connsiteX4" fmla="*/ 291981 w 317918"/>
                <a:gd name="connsiteY4" fmla="*/ 1490 h 116657"/>
                <a:gd name="connsiteX5" fmla="*/ 284066 w 317918"/>
                <a:gd name="connsiteY5" fmla="*/ 1805 h 116657"/>
                <a:gd name="connsiteX6" fmla="*/ 255358 w 317918"/>
                <a:gd name="connsiteY6" fmla="*/ 11463 h 116657"/>
                <a:gd name="connsiteX7" fmla="*/ 246109 w 317918"/>
                <a:gd name="connsiteY7" fmla="*/ 8939 h 116657"/>
                <a:gd name="connsiteX8" fmla="*/ 244509 w 317918"/>
                <a:gd name="connsiteY8" fmla="*/ 27732 h 116657"/>
                <a:gd name="connsiteX9" fmla="*/ 277284 w 317918"/>
                <a:gd name="connsiteY9" fmla="*/ 44477 h 116657"/>
                <a:gd name="connsiteX10" fmla="*/ 194379 w 317918"/>
                <a:gd name="connsiteY10" fmla="*/ 69280 h 116657"/>
                <a:gd name="connsiteX11" fmla="*/ 228507 w 317918"/>
                <a:gd name="connsiteY11" fmla="*/ 81824 h 116657"/>
                <a:gd name="connsiteX12" fmla="*/ 234108 w 317918"/>
                <a:gd name="connsiteY12" fmla="*/ 87425 h 116657"/>
                <a:gd name="connsiteX13" fmla="*/ 228507 w 317918"/>
                <a:gd name="connsiteY13" fmla="*/ 93026 h 116657"/>
                <a:gd name="connsiteX14" fmla="*/ 175777 w 317918"/>
                <a:gd name="connsiteY14" fmla="*/ 70366 h 116657"/>
                <a:gd name="connsiteX15" fmla="*/ 157917 w 317918"/>
                <a:gd name="connsiteY15" fmla="*/ 70737 h 116657"/>
                <a:gd name="connsiteX16" fmla="*/ 151221 w 317918"/>
                <a:gd name="connsiteY16" fmla="*/ 70632 h 116657"/>
                <a:gd name="connsiteX17" fmla="*/ 171138 w 317918"/>
                <a:gd name="connsiteY17" fmla="*/ 96036 h 116657"/>
                <a:gd name="connsiteX18" fmla="*/ 174643 w 317918"/>
                <a:gd name="connsiteY18" fmla="*/ 103141 h 116657"/>
                <a:gd name="connsiteX19" fmla="*/ 169328 w 317918"/>
                <a:gd name="connsiteY19" fmla="*/ 106951 h 116657"/>
                <a:gd name="connsiteX20" fmla="*/ 167537 w 317918"/>
                <a:gd name="connsiteY20" fmla="*/ 106656 h 116657"/>
                <a:gd name="connsiteX21" fmla="*/ 138743 w 317918"/>
                <a:gd name="connsiteY21" fmla="*/ 70308 h 116657"/>
                <a:gd name="connsiteX22" fmla="*/ 38550 w 317918"/>
                <a:gd name="connsiteY22" fmla="*/ 44477 h 116657"/>
                <a:gd name="connsiteX23" fmla="*/ 73326 w 317918"/>
                <a:gd name="connsiteY23" fmla="*/ 27217 h 116657"/>
                <a:gd name="connsiteX24" fmla="*/ 71773 w 317918"/>
                <a:gd name="connsiteY24" fmla="*/ 8425 h 116657"/>
                <a:gd name="connsiteX25" fmla="*/ 60905 w 317918"/>
                <a:gd name="connsiteY25" fmla="*/ 11330 h 116657"/>
                <a:gd name="connsiteX26" fmla="*/ 33654 w 317918"/>
                <a:gd name="connsiteY26" fmla="*/ 62 h 116657"/>
                <a:gd name="connsiteX27" fmla="*/ 27301 w 317918"/>
                <a:gd name="connsiteY27" fmla="*/ 4796 h 116657"/>
                <a:gd name="connsiteX28" fmla="*/ 32035 w 317918"/>
                <a:gd name="connsiteY28" fmla="*/ 11158 h 116657"/>
                <a:gd name="connsiteX29" fmla="*/ 46389 w 317918"/>
                <a:gd name="connsiteY29" fmla="*/ 16540 h 116657"/>
                <a:gd name="connsiteX30" fmla="*/ 31844 w 317918"/>
                <a:gd name="connsiteY30" fmla="*/ 24636 h 116657"/>
                <a:gd name="connsiteX31" fmla="*/ 11442 w 317918"/>
                <a:gd name="connsiteY31" fmla="*/ 19140 h 116657"/>
                <a:gd name="connsiteX32" fmla="*/ 3564 w 317918"/>
                <a:gd name="connsiteY32" fmla="*/ 20017 h 116657"/>
                <a:gd name="connsiteX33" fmla="*/ 4441 w 317918"/>
                <a:gd name="connsiteY33" fmla="*/ 27894 h 116657"/>
                <a:gd name="connsiteX34" fmla="*/ 22624 w 317918"/>
                <a:gd name="connsiteY34" fmla="*/ 34523 h 116657"/>
                <a:gd name="connsiteX35" fmla="*/ 19881 w 317918"/>
                <a:gd name="connsiteY35" fmla="*/ 44477 h 116657"/>
                <a:gd name="connsiteX36" fmla="*/ 23996 w 317918"/>
                <a:gd name="connsiteY36" fmla="*/ 56564 h 116657"/>
                <a:gd name="connsiteX37" fmla="*/ 24043 w 317918"/>
                <a:gd name="connsiteY37" fmla="*/ 57697 h 116657"/>
                <a:gd name="connsiteX38" fmla="*/ 726 w 317918"/>
                <a:gd name="connsiteY38" fmla="*/ 72137 h 116657"/>
                <a:gd name="connsiteX39" fmla="*/ 2860 w 317918"/>
                <a:gd name="connsiteY39" fmla="*/ 79767 h 116657"/>
                <a:gd name="connsiteX40" fmla="*/ 5603 w 317918"/>
                <a:gd name="connsiteY40" fmla="*/ 80491 h 116657"/>
                <a:gd name="connsiteX41" fmla="*/ 10499 w 317918"/>
                <a:gd name="connsiteY41" fmla="*/ 77633 h 116657"/>
                <a:gd name="connsiteX42" fmla="*/ 25062 w 317918"/>
                <a:gd name="connsiteY42" fmla="*/ 68965 h 116657"/>
                <a:gd name="connsiteX43" fmla="*/ 31482 w 317918"/>
                <a:gd name="connsiteY43" fmla="*/ 96550 h 116657"/>
                <a:gd name="connsiteX44" fmla="*/ 152316 w 317918"/>
                <a:gd name="connsiteY44" fmla="*/ 116657 h 116657"/>
                <a:gd name="connsiteX45" fmla="*/ 287933 w 317918"/>
                <a:gd name="connsiteY45" fmla="*/ 84301 h 116657"/>
                <a:gd name="connsiteX46" fmla="*/ 291858 w 317918"/>
                <a:gd name="connsiteY46" fmla="*/ 56554 h 116657"/>
                <a:gd name="connsiteX47" fmla="*/ 295858 w 317918"/>
                <a:gd name="connsiteY47" fmla="*/ 45810 h 116657"/>
                <a:gd name="connsiteX48" fmla="*/ 307079 w 317918"/>
                <a:gd name="connsiteY48" fmla="*/ 58174 h 116657"/>
                <a:gd name="connsiteX49" fmla="*/ 312327 w 317918"/>
                <a:gd name="connsiteY49" fmla="*/ 61812 h 116657"/>
                <a:gd name="connsiteX50" fmla="*/ 314289 w 317918"/>
                <a:gd name="connsiteY50" fmla="*/ 61460 h 116657"/>
                <a:gd name="connsiteX51" fmla="*/ 317556 w 317918"/>
                <a:gd name="connsiteY51" fmla="*/ 54240 h 11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17918" h="116657">
                  <a:moveTo>
                    <a:pt x="317556" y="54240"/>
                  </a:moveTo>
                  <a:cubicBezTo>
                    <a:pt x="312279" y="40171"/>
                    <a:pt x="299954" y="34380"/>
                    <a:pt x="291562" y="31999"/>
                  </a:cubicBezTo>
                  <a:cubicBezTo>
                    <a:pt x="287933" y="27103"/>
                    <a:pt x="282190" y="22798"/>
                    <a:pt x="274808" y="19054"/>
                  </a:cubicBezTo>
                  <a:cubicBezTo>
                    <a:pt x="281409" y="17045"/>
                    <a:pt x="288057" y="14006"/>
                    <a:pt x="292296" y="9406"/>
                  </a:cubicBezTo>
                  <a:cubicBezTo>
                    <a:pt x="294401" y="7139"/>
                    <a:pt x="294258" y="3586"/>
                    <a:pt x="291981" y="1490"/>
                  </a:cubicBezTo>
                  <a:cubicBezTo>
                    <a:pt x="289724" y="-615"/>
                    <a:pt x="286171" y="-472"/>
                    <a:pt x="284066" y="1805"/>
                  </a:cubicBezTo>
                  <a:cubicBezTo>
                    <a:pt x="278885" y="7424"/>
                    <a:pt x="264702" y="10530"/>
                    <a:pt x="255358" y="11463"/>
                  </a:cubicBezTo>
                  <a:cubicBezTo>
                    <a:pt x="252396" y="10568"/>
                    <a:pt x="249281" y="9739"/>
                    <a:pt x="246109" y="8939"/>
                  </a:cubicBezTo>
                  <a:cubicBezTo>
                    <a:pt x="246023" y="15473"/>
                    <a:pt x="245433" y="21702"/>
                    <a:pt x="244509" y="27732"/>
                  </a:cubicBezTo>
                  <a:cubicBezTo>
                    <a:pt x="266178" y="33456"/>
                    <a:pt x="277284" y="40390"/>
                    <a:pt x="277284" y="44477"/>
                  </a:cubicBezTo>
                  <a:cubicBezTo>
                    <a:pt x="277284" y="51011"/>
                    <a:pt x="249109" y="64794"/>
                    <a:pt x="194379" y="69280"/>
                  </a:cubicBezTo>
                  <a:cubicBezTo>
                    <a:pt x="204628" y="75490"/>
                    <a:pt x="217706" y="81824"/>
                    <a:pt x="228507" y="81824"/>
                  </a:cubicBezTo>
                  <a:cubicBezTo>
                    <a:pt x="231603" y="81824"/>
                    <a:pt x="234108" y="84339"/>
                    <a:pt x="234108" y="87425"/>
                  </a:cubicBezTo>
                  <a:cubicBezTo>
                    <a:pt x="234108" y="90511"/>
                    <a:pt x="231603" y="93026"/>
                    <a:pt x="228507" y="93026"/>
                  </a:cubicBezTo>
                  <a:cubicBezTo>
                    <a:pt x="209324" y="93026"/>
                    <a:pt x="186216" y="77957"/>
                    <a:pt x="175777" y="70366"/>
                  </a:cubicBezTo>
                  <a:cubicBezTo>
                    <a:pt x="170033" y="70585"/>
                    <a:pt x="164137" y="70737"/>
                    <a:pt x="157917" y="70737"/>
                  </a:cubicBezTo>
                  <a:cubicBezTo>
                    <a:pt x="155612" y="70737"/>
                    <a:pt x="153459" y="70670"/>
                    <a:pt x="151221" y="70632"/>
                  </a:cubicBezTo>
                  <a:cubicBezTo>
                    <a:pt x="156584" y="81710"/>
                    <a:pt x="164251" y="93702"/>
                    <a:pt x="171138" y="96036"/>
                  </a:cubicBezTo>
                  <a:cubicBezTo>
                    <a:pt x="174072" y="97026"/>
                    <a:pt x="175643" y="100207"/>
                    <a:pt x="174643" y="103141"/>
                  </a:cubicBezTo>
                  <a:cubicBezTo>
                    <a:pt x="173852" y="105484"/>
                    <a:pt x="171671" y="106951"/>
                    <a:pt x="169328" y="106951"/>
                  </a:cubicBezTo>
                  <a:cubicBezTo>
                    <a:pt x="168728" y="106951"/>
                    <a:pt x="168128" y="106856"/>
                    <a:pt x="167537" y="106656"/>
                  </a:cubicBezTo>
                  <a:cubicBezTo>
                    <a:pt x="154164" y="102122"/>
                    <a:pt x="143544" y="81329"/>
                    <a:pt x="138743" y="70308"/>
                  </a:cubicBezTo>
                  <a:cubicBezTo>
                    <a:pt x="72659" y="67632"/>
                    <a:pt x="38550" y="51659"/>
                    <a:pt x="38550" y="44477"/>
                  </a:cubicBezTo>
                  <a:cubicBezTo>
                    <a:pt x="38550" y="40267"/>
                    <a:pt x="50342" y="33028"/>
                    <a:pt x="73326" y="27217"/>
                  </a:cubicBezTo>
                  <a:cubicBezTo>
                    <a:pt x="72421" y="21179"/>
                    <a:pt x="71830" y="14959"/>
                    <a:pt x="71773" y="8425"/>
                  </a:cubicBezTo>
                  <a:cubicBezTo>
                    <a:pt x="68011" y="9320"/>
                    <a:pt x="64372" y="10282"/>
                    <a:pt x="60905" y="11330"/>
                  </a:cubicBezTo>
                  <a:cubicBezTo>
                    <a:pt x="55657" y="8482"/>
                    <a:pt x="41779" y="1252"/>
                    <a:pt x="33654" y="62"/>
                  </a:cubicBezTo>
                  <a:cubicBezTo>
                    <a:pt x="30596" y="-367"/>
                    <a:pt x="27748" y="1729"/>
                    <a:pt x="27301" y="4796"/>
                  </a:cubicBezTo>
                  <a:cubicBezTo>
                    <a:pt x="26853" y="7863"/>
                    <a:pt x="28968" y="10701"/>
                    <a:pt x="32035" y="11158"/>
                  </a:cubicBezTo>
                  <a:cubicBezTo>
                    <a:pt x="35292" y="11634"/>
                    <a:pt x="40912" y="13949"/>
                    <a:pt x="46389" y="16540"/>
                  </a:cubicBezTo>
                  <a:cubicBezTo>
                    <a:pt x="40750" y="18969"/>
                    <a:pt x="35854" y="21664"/>
                    <a:pt x="31844" y="24636"/>
                  </a:cubicBezTo>
                  <a:cubicBezTo>
                    <a:pt x="23310" y="23484"/>
                    <a:pt x="14499" y="21579"/>
                    <a:pt x="11442" y="19140"/>
                  </a:cubicBezTo>
                  <a:cubicBezTo>
                    <a:pt x="9032" y="17207"/>
                    <a:pt x="5498" y="17607"/>
                    <a:pt x="3564" y="20017"/>
                  </a:cubicBezTo>
                  <a:cubicBezTo>
                    <a:pt x="1631" y="22436"/>
                    <a:pt x="2021" y="25960"/>
                    <a:pt x="4441" y="27894"/>
                  </a:cubicBezTo>
                  <a:cubicBezTo>
                    <a:pt x="8422" y="31075"/>
                    <a:pt x="15566" y="33171"/>
                    <a:pt x="22624" y="34523"/>
                  </a:cubicBezTo>
                  <a:cubicBezTo>
                    <a:pt x="20862" y="37628"/>
                    <a:pt x="19881" y="40943"/>
                    <a:pt x="19881" y="44477"/>
                  </a:cubicBezTo>
                  <a:cubicBezTo>
                    <a:pt x="19881" y="48839"/>
                    <a:pt x="21348" y="52859"/>
                    <a:pt x="23996" y="56564"/>
                  </a:cubicBezTo>
                  <a:cubicBezTo>
                    <a:pt x="24005" y="56907"/>
                    <a:pt x="24034" y="57326"/>
                    <a:pt x="24043" y="57697"/>
                  </a:cubicBezTo>
                  <a:cubicBezTo>
                    <a:pt x="7060" y="61507"/>
                    <a:pt x="1078" y="71499"/>
                    <a:pt x="726" y="72137"/>
                  </a:cubicBezTo>
                  <a:cubicBezTo>
                    <a:pt x="-798" y="74833"/>
                    <a:pt x="155" y="78252"/>
                    <a:pt x="2860" y="79767"/>
                  </a:cubicBezTo>
                  <a:cubicBezTo>
                    <a:pt x="3736" y="80253"/>
                    <a:pt x="4669" y="80491"/>
                    <a:pt x="5603" y="80491"/>
                  </a:cubicBezTo>
                  <a:cubicBezTo>
                    <a:pt x="7565" y="80491"/>
                    <a:pt x="9460" y="79462"/>
                    <a:pt x="10499" y="77633"/>
                  </a:cubicBezTo>
                  <a:cubicBezTo>
                    <a:pt x="10556" y="77538"/>
                    <a:pt x="14271" y="71794"/>
                    <a:pt x="25062" y="68965"/>
                  </a:cubicBezTo>
                  <a:cubicBezTo>
                    <a:pt x="26082" y="76757"/>
                    <a:pt x="27987" y="86358"/>
                    <a:pt x="31482" y="96550"/>
                  </a:cubicBezTo>
                  <a:cubicBezTo>
                    <a:pt x="53695" y="98341"/>
                    <a:pt x="104710" y="103598"/>
                    <a:pt x="152316" y="116657"/>
                  </a:cubicBezTo>
                  <a:cubicBezTo>
                    <a:pt x="190893" y="114762"/>
                    <a:pt x="247538" y="101189"/>
                    <a:pt x="287933" y="84301"/>
                  </a:cubicBezTo>
                  <a:cubicBezTo>
                    <a:pt x="290743" y="72680"/>
                    <a:pt x="291620" y="62689"/>
                    <a:pt x="291858" y="56554"/>
                  </a:cubicBezTo>
                  <a:cubicBezTo>
                    <a:pt x="294229" y="53240"/>
                    <a:pt x="295591" y="49649"/>
                    <a:pt x="295858" y="45810"/>
                  </a:cubicBezTo>
                  <a:cubicBezTo>
                    <a:pt x="300364" y="48268"/>
                    <a:pt x="304802" y="52125"/>
                    <a:pt x="307079" y="58174"/>
                  </a:cubicBezTo>
                  <a:cubicBezTo>
                    <a:pt x="307917" y="60422"/>
                    <a:pt x="310060" y="61812"/>
                    <a:pt x="312327" y="61812"/>
                  </a:cubicBezTo>
                  <a:cubicBezTo>
                    <a:pt x="312975" y="61812"/>
                    <a:pt x="313651" y="61698"/>
                    <a:pt x="314289" y="61460"/>
                  </a:cubicBezTo>
                  <a:cubicBezTo>
                    <a:pt x="317175" y="60364"/>
                    <a:pt x="318651" y="57135"/>
                    <a:pt x="317556" y="54240"/>
                  </a:cubicBezTo>
                  <a:close/>
                </a:path>
              </a:pathLst>
            </a:custGeom>
            <a:grpFill/>
            <a:ln w="9525" cap="flat">
              <a:noFill/>
              <a:prstDash val="solid"/>
              <a:miter/>
            </a:ln>
          </p:spPr>
          <p:txBody>
            <a:bodyPr rtlCol="0" anchor="ctr"/>
            <a:lstStyle/>
            <a:p>
              <a:endParaRPr lang="en-ID"/>
            </a:p>
          </p:txBody>
        </p:sp>
        <p:sp>
          <p:nvSpPr>
            <p:cNvPr id="80" name="Freeform: Shape 79">
              <a:extLst>
                <a:ext uri="{FF2B5EF4-FFF2-40B4-BE49-F238E27FC236}">
                  <a16:creationId xmlns:a16="http://schemas.microsoft.com/office/drawing/2014/main" id="{4CF7B6D9-98F5-431A-8A9E-0BD1FD8DAD42}"/>
                </a:ext>
              </a:extLst>
            </p:cNvPr>
            <p:cNvSpPr/>
            <p:nvPr/>
          </p:nvSpPr>
          <p:spPr>
            <a:xfrm>
              <a:off x="427720" y="4982605"/>
              <a:ext cx="150818" cy="169868"/>
            </a:xfrm>
            <a:custGeom>
              <a:avLst/>
              <a:gdLst>
                <a:gd name="connsiteX0" fmla="*/ 74371 w 150818"/>
                <a:gd name="connsiteY0" fmla="*/ 169869 h 169868"/>
                <a:gd name="connsiteX1" fmla="*/ 141284 w 150818"/>
                <a:gd name="connsiteY1" fmla="*/ 164592 h 169868"/>
                <a:gd name="connsiteX2" fmla="*/ 150819 w 150818"/>
                <a:gd name="connsiteY2" fmla="*/ 118910 h 169868"/>
                <a:gd name="connsiteX3" fmla="*/ 75409 w 150818"/>
                <a:gd name="connsiteY3" fmla="*/ 0 h 169868"/>
                <a:gd name="connsiteX4" fmla="*/ 0 w 150818"/>
                <a:gd name="connsiteY4" fmla="*/ 118910 h 169868"/>
                <a:gd name="connsiteX5" fmla="*/ 9754 w 150818"/>
                <a:gd name="connsiteY5" fmla="*/ 165002 h 169868"/>
                <a:gd name="connsiteX6" fmla="*/ 74371 w 150818"/>
                <a:gd name="connsiteY6" fmla="*/ 169869 h 169868"/>
                <a:gd name="connsiteX7" fmla="*/ 53007 w 150818"/>
                <a:gd name="connsiteY7" fmla="*/ 68971 h 169868"/>
                <a:gd name="connsiteX8" fmla="*/ 70075 w 150818"/>
                <a:gd name="connsiteY8" fmla="*/ 62903 h 169868"/>
                <a:gd name="connsiteX9" fmla="*/ 70075 w 150818"/>
                <a:gd name="connsiteY9" fmla="*/ 53092 h 169868"/>
                <a:gd name="connsiteX10" fmla="*/ 80410 w 150818"/>
                <a:gd name="connsiteY10" fmla="*/ 53092 h 169868"/>
                <a:gd name="connsiteX11" fmla="*/ 80410 w 150818"/>
                <a:gd name="connsiteY11" fmla="*/ 62903 h 169868"/>
                <a:gd name="connsiteX12" fmla="*/ 95955 w 150818"/>
                <a:gd name="connsiteY12" fmla="*/ 68894 h 169868"/>
                <a:gd name="connsiteX13" fmla="*/ 101117 w 150818"/>
                <a:gd name="connsiteY13" fmla="*/ 82286 h 169868"/>
                <a:gd name="connsiteX14" fmla="*/ 100898 w 150818"/>
                <a:gd name="connsiteY14" fmla="*/ 85916 h 169868"/>
                <a:gd name="connsiteX15" fmla="*/ 78467 w 150818"/>
                <a:gd name="connsiteY15" fmla="*/ 85916 h 169868"/>
                <a:gd name="connsiteX16" fmla="*/ 78467 w 150818"/>
                <a:gd name="connsiteY16" fmla="*/ 82715 h 169868"/>
                <a:gd name="connsiteX17" fmla="*/ 77686 w 150818"/>
                <a:gd name="connsiteY17" fmla="*/ 76038 h 169868"/>
                <a:gd name="connsiteX18" fmla="*/ 74352 w 150818"/>
                <a:gd name="connsiteY18" fmla="*/ 74457 h 169868"/>
                <a:gd name="connsiteX19" fmla="*/ 71266 w 150818"/>
                <a:gd name="connsiteY19" fmla="*/ 75819 h 169868"/>
                <a:gd name="connsiteX20" fmla="*/ 70247 w 150818"/>
                <a:gd name="connsiteY20" fmla="*/ 79905 h 169868"/>
                <a:gd name="connsiteX21" fmla="*/ 72361 w 150818"/>
                <a:gd name="connsiteY21" fmla="*/ 86258 h 169868"/>
                <a:gd name="connsiteX22" fmla="*/ 84468 w 150818"/>
                <a:gd name="connsiteY22" fmla="*/ 93326 h 169868"/>
                <a:gd name="connsiteX23" fmla="*/ 96126 w 150818"/>
                <a:gd name="connsiteY23" fmla="*/ 100127 h 169868"/>
                <a:gd name="connsiteX24" fmla="*/ 101375 w 150818"/>
                <a:gd name="connsiteY24" fmla="*/ 106813 h 169868"/>
                <a:gd name="connsiteX25" fmla="*/ 103518 w 150818"/>
                <a:gd name="connsiteY25" fmla="*/ 117586 h 169868"/>
                <a:gd name="connsiteX26" fmla="*/ 97746 w 150818"/>
                <a:gd name="connsiteY26" fmla="*/ 133769 h 169868"/>
                <a:gd name="connsiteX27" fmla="*/ 80429 w 150818"/>
                <a:gd name="connsiteY27" fmla="*/ 141027 h 169868"/>
                <a:gd name="connsiteX28" fmla="*/ 80429 w 150818"/>
                <a:gd name="connsiteY28" fmla="*/ 151390 h 169868"/>
                <a:gd name="connsiteX29" fmla="*/ 70075 w 150818"/>
                <a:gd name="connsiteY29" fmla="*/ 151390 h 169868"/>
                <a:gd name="connsiteX30" fmla="*/ 70075 w 150818"/>
                <a:gd name="connsiteY30" fmla="*/ 140789 h 169868"/>
                <a:gd name="connsiteX31" fmla="*/ 54369 w 150818"/>
                <a:gd name="connsiteY31" fmla="*/ 134845 h 169868"/>
                <a:gd name="connsiteX32" fmla="*/ 47644 w 150818"/>
                <a:gd name="connsiteY32" fmla="*/ 116777 h 169868"/>
                <a:gd name="connsiteX33" fmla="*/ 47644 w 150818"/>
                <a:gd name="connsiteY33" fmla="*/ 113005 h 169868"/>
                <a:gd name="connsiteX34" fmla="*/ 70075 w 150818"/>
                <a:gd name="connsiteY34" fmla="*/ 113005 h 169868"/>
                <a:gd name="connsiteX35" fmla="*/ 70075 w 150818"/>
                <a:gd name="connsiteY35" fmla="*/ 117729 h 169868"/>
                <a:gd name="connsiteX36" fmla="*/ 70771 w 150818"/>
                <a:gd name="connsiteY36" fmla="*/ 127406 h 169868"/>
                <a:gd name="connsiteX37" fmla="*/ 74133 w 150818"/>
                <a:gd name="connsiteY37" fmla="*/ 129292 h 169868"/>
                <a:gd name="connsiteX38" fmla="*/ 77514 w 150818"/>
                <a:gd name="connsiteY38" fmla="*/ 127987 h 169868"/>
                <a:gd name="connsiteX39" fmla="*/ 78619 w 150818"/>
                <a:gd name="connsiteY39" fmla="*/ 124092 h 169868"/>
                <a:gd name="connsiteX40" fmla="*/ 77572 w 150818"/>
                <a:gd name="connsiteY40" fmla="*/ 114795 h 169868"/>
                <a:gd name="connsiteX41" fmla="*/ 70352 w 150818"/>
                <a:gd name="connsiteY41" fmla="*/ 108709 h 169868"/>
                <a:gd name="connsiteX42" fmla="*/ 56388 w 150818"/>
                <a:gd name="connsiteY42" fmla="*/ 100565 h 169868"/>
                <a:gd name="connsiteX43" fmla="*/ 49997 w 150818"/>
                <a:gd name="connsiteY43" fmla="*/ 93240 h 169868"/>
                <a:gd name="connsiteX44" fmla="*/ 47311 w 150818"/>
                <a:gd name="connsiteY44" fmla="*/ 82544 h 169868"/>
                <a:gd name="connsiteX45" fmla="*/ 53007 w 150818"/>
                <a:gd name="connsiteY45" fmla="*/ 68971 h 169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50818" h="169868">
                  <a:moveTo>
                    <a:pt x="74371" y="169869"/>
                  </a:moveTo>
                  <a:cubicBezTo>
                    <a:pt x="101155" y="169869"/>
                    <a:pt x="123415" y="167716"/>
                    <a:pt x="141284" y="164592"/>
                  </a:cubicBezTo>
                  <a:cubicBezTo>
                    <a:pt x="147342" y="152190"/>
                    <a:pt x="150819" y="136970"/>
                    <a:pt x="150819" y="118910"/>
                  </a:cubicBezTo>
                  <a:cubicBezTo>
                    <a:pt x="150819" y="62436"/>
                    <a:pt x="117062" y="0"/>
                    <a:pt x="75409" y="0"/>
                  </a:cubicBezTo>
                  <a:cubicBezTo>
                    <a:pt x="33766" y="0"/>
                    <a:pt x="0" y="62436"/>
                    <a:pt x="0" y="118910"/>
                  </a:cubicBezTo>
                  <a:cubicBezTo>
                    <a:pt x="0" y="137170"/>
                    <a:pt x="3572" y="152524"/>
                    <a:pt x="9754" y="165002"/>
                  </a:cubicBezTo>
                  <a:cubicBezTo>
                    <a:pt x="27222" y="167907"/>
                    <a:pt x="48739" y="169869"/>
                    <a:pt x="74371" y="169869"/>
                  </a:cubicBezTo>
                  <a:close/>
                  <a:moveTo>
                    <a:pt x="53007" y="68971"/>
                  </a:moveTo>
                  <a:cubicBezTo>
                    <a:pt x="56788" y="65684"/>
                    <a:pt x="62484" y="63665"/>
                    <a:pt x="70075" y="62903"/>
                  </a:cubicBezTo>
                  <a:lnTo>
                    <a:pt x="70075" y="53092"/>
                  </a:lnTo>
                  <a:lnTo>
                    <a:pt x="80410" y="53092"/>
                  </a:lnTo>
                  <a:lnTo>
                    <a:pt x="80410" y="62903"/>
                  </a:lnTo>
                  <a:cubicBezTo>
                    <a:pt x="87335" y="63665"/>
                    <a:pt x="92516" y="65665"/>
                    <a:pt x="95955" y="68894"/>
                  </a:cubicBezTo>
                  <a:cubicBezTo>
                    <a:pt x="99393" y="72123"/>
                    <a:pt x="101117" y="76591"/>
                    <a:pt x="101117" y="82286"/>
                  </a:cubicBezTo>
                  <a:cubicBezTo>
                    <a:pt x="101117" y="83087"/>
                    <a:pt x="101051" y="84296"/>
                    <a:pt x="100898" y="85916"/>
                  </a:cubicBezTo>
                  <a:lnTo>
                    <a:pt x="78467" y="85916"/>
                  </a:lnTo>
                  <a:lnTo>
                    <a:pt x="78467" y="82715"/>
                  </a:lnTo>
                  <a:cubicBezTo>
                    <a:pt x="78467" y="79315"/>
                    <a:pt x="78210" y="77086"/>
                    <a:pt x="77686" y="76038"/>
                  </a:cubicBezTo>
                  <a:cubicBezTo>
                    <a:pt x="77162" y="74981"/>
                    <a:pt x="76057" y="74457"/>
                    <a:pt x="74352" y="74457"/>
                  </a:cubicBezTo>
                  <a:cubicBezTo>
                    <a:pt x="72981" y="74457"/>
                    <a:pt x="71952" y="74905"/>
                    <a:pt x="71266" y="75819"/>
                  </a:cubicBezTo>
                  <a:cubicBezTo>
                    <a:pt x="70590" y="76724"/>
                    <a:pt x="70247" y="78086"/>
                    <a:pt x="70247" y="79905"/>
                  </a:cubicBezTo>
                  <a:cubicBezTo>
                    <a:pt x="70247" y="82925"/>
                    <a:pt x="70942" y="85049"/>
                    <a:pt x="72361" y="86258"/>
                  </a:cubicBezTo>
                  <a:cubicBezTo>
                    <a:pt x="73724" y="87468"/>
                    <a:pt x="77762" y="89830"/>
                    <a:pt x="84468" y="93326"/>
                  </a:cubicBezTo>
                  <a:cubicBezTo>
                    <a:pt x="90173" y="96288"/>
                    <a:pt x="94050" y="98555"/>
                    <a:pt x="96126" y="100127"/>
                  </a:cubicBezTo>
                  <a:cubicBezTo>
                    <a:pt x="98203" y="101698"/>
                    <a:pt x="99955" y="103937"/>
                    <a:pt x="101375" y="106813"/>
                  </a:cubicBezTo>
                  <a:cubicBezTo>
                    <a:pt x="102794" y="109699"/>
                    <a:pt x="103518" y="113290"/>
                    <a:pt x="103518" y="117586"/>
                  </a:cubicBezTo>
                  <a:cubicBezTo>
                    <a:pt x="103518" y="124463"/>
                    <a:pt x="101594" y="129854"/>
                    <a:pt x="97746" y="133769"/>
                  </a:cubicBezTo>
                  <a:cubicBezTo>
                    <a:pt x="93897" y="137684"/>
                    <a:pt x="88116" y="140103"/>
                    <a:pt x="80429" y="141027"/>
                  </a:cubicBezTo>
                  <a:lnTo>
                    <a:pt x="80429" y="151390"/>
                  </a:lnTo>
                  <a:lnTo>
                    <a:pt x="70075" y="151390"/>
                  </a:lnTo>
                  <a:lnTo>
                    <a:pt x="70075" y="140789"/>
                  </a:lnTo>
                  <a:cubicBezTo>
                    <a:pt x="64075" y="140275"/>
                    <a:pt x="58836" y="138293"/>
                    <a:pt x="54369" y="134845"/>
                  </a:cubicBezTo>
                  <a:cubicBezTo>
                    <a:pt x="49882" y="131388"/>
                    <a:pt x="47644" y="125368"/>
                    <a:pt x="47644" y="116777"/>
                  </a:cubicBezTo>
                  <a:lnTo>
                    <a:pt x="47644" y="113005"/>
                  </a:lnTo>
                  <a:lnTo>
                    <a:pt x="70075" y="113005"/>
                  </a:lnTo>
                  <a:lnTo>
                    <a:pt x="70075" y="117729"/>
                  </a:lnTo>
                  <a:cubicBezTo>
                    <a:pt x="70075" y="122920"/>
                    <a:pt x="70304" y="126149"/>
                    <a:pt x="70771" y="127406"/>
                  </a:cubicBezTo>
                  <a:cubicBezTo>
                    <a:pt x="71237" y="128664"/>
                    <a:pt x="72361" y="129292"/>
                    <a:pt x="74133" y="129292"/>
                  </a:cubicBezTo>
                  <a:cubicBezTo>
                    <a:pt x="75648" y="129292"/>
                    <a:pt x="76771" y="128864"/>
                    <a:pt x="77514" y="127987"/>
                  </a:cubicBezTo>
                  <a:cubicBezTo>
                    <a:pt x="78257" y="127102"/>
                    <a:pt x="78619" y="125806"/>
                    <a:pt x="78619" y="124092"/>
                  </a:cubicBezTo>
                  <a:cubicBezTo>
                    <a:pt x="78619" y="119767"/>
                    <a:pt x="78276" y="116662"/>
                    <a:pt x="77572" y="114795"/>
                  </a:cubicBezTo>
                  <a:cubicBezTo>
                    <a:pt x="76867" y="112938"/>
                    <a:pt x="74457" y="110909"/>
                    <a:pt x="70352" y="108709"/>
                  </a:cubicBezTo>
                  <a:cubicBezTo>
                    <a:pt x="63503" y="105013"/>
                    <a:pt x="58845" y="102299"/>
                    <a:pt x="56388" y="100565"/>
                  </a:cubicBezTo>
                  <a:cubicBezTo>
                    <a:pt x="53921" y="98831"/>
                    <a:pt x="51797" y="96393"/>
                    <a:pt x="49997" y="93240"/>
                  </a:cubicBezTo>
                  <a:cubicBezTo>
                    <a:pt x="48206" y="90087"/>
                    <a:pt x="47311" y="86516"/>
                    <a:pt x="47311" y="82544"/>
                  </a:cubicBezTo>
                  <a:cubicBezTo>
                    <a:pt x="47320" y="76772"/>
                    <a:pt x="49206" y="72257"/>
                    <a:pt x="53007" y="68971"/>
                  </a:cubicBezTo>
                  <a:close/>
                </a:path>
              </a:pathLst>
            </a:custGeom>
            <a:grpFill/>
            <a:ln w="9525" cap="flat">
              <a:noFill/>
              <a:prstDash val="solid"/>
              <a:miter/>
            </a:ln>
          </p:spPr>
          <p:txBody>
            <a:bodyPr rtlCol="0" anchor="ctr"/>
            <a:lstStyle/>
            <a:p>
              <a:endParaRPr lang="en-ID"/>
            </a:p>
          </p:txBody>
        </p:sp>
      </p:grpSp>
      <p:grpSp>
        <p:nvGrpSpPr>
          <p:cNvPr id="69" name="Graphic 7">
            <a:extLst>
              <a:ext uri="{FF2B5EF4-FFF2-40B4-BE49-F238E27FC236}">
                <a16:creationId xmlns:a16="http://schemas.microsoft.com/office/drawing/2014/main" id="{2BB4E325-088F-4012-A2CF-92DBE3DCC00A}"/>
              </a:ext>
            </a:extLst>
          </p:cNvPr>
          <p:cNvGrpSpPr/>
          <p:nvPr/>
        </p:nvGrpSpPr>
        <p:grpSpPr>
          <a:xfrm>
            <a:off x="10151633" y="2372026"/>
            <a:ext cx="959010" cy="755283"/>
            <a:chOff x="-1588494" y="5315488"/>
            <a:chExt cx="919162" cy="723900"/>
          </a:xfrm>
          <a:solidFill>
            <a:srgbClr val="00B0F0"/>
          </a:solidFill>
        </p:grpSpPr>
        <p:sp>
          <p:nvSpPr>
            <p:cNvPr id="71" name="Freeform: Shape 70">
              <a:extLst>
                <a:ext uri="{FF2B5EF4-FFF2-40B4-BE49-F238E27FC236}">
                  <a16:creationId xmlns:a16="http://schemas.microsoft.com/office/drawing/2014/main" id="{AB114938-CDA1-477F-A3A4-8359F81B16C8}"/>
                </a:ext>
              </a:extLst>
            </p:cNvPr>
            <p:cNvSpPr/>
            <p:nvPr/>
          </p:nvSpPr>
          <p:spPr>
            <a:xfrm>
              <a:off x="-1436094" y="5582188"/>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grpFill/>
            <a:ln w="9525" cap="flat">
              <a:noFill/>
              <a:prstDash val="solid"/>
              <a:miter/>
            </a:ln>
          </p:spPr>
          <p:txBody>
            <a:bodyPr rtlCol="0" anchor="ctr"/>
            <a:lstStyle/>
            <a:p>
              <a:endParaRPr lang="en-ID"/>
            </a:p>
          </p:txBody>
        </p:sp>
        <p:sp>
          <p:nvSpPr>
            <p:cNvPr id="72" name="Freeform: Shape 71">
              <a:extLst>
                <a:ext uri="{FF2B5EF4-FFF2-40B4-BE49-F238E27FC236}">
                  <a16:creationId xmlns:a16="http://schemas.microsoft.com/office/drawing/2014/main" id="{6B431CA8-D973-4A65-92C6-BF7B00FB1AE3}"/>
                </a:ext>
              </a:extLst>
            </p:cNvPr>
            <p:cNvSpPr/>
            <p:nvPr/>
          </p:nvSpPr>
          <p:spPr>
            <a:xfrm>
              <a:off x="-1259881" y="5407642"/>
              <a:ext cx="255269" cy="53578"/>
            </a:xfrm>
            <a:custGeom>
              <a:avLst/>
              <a:gdLst>
                <a:gd name="connsiteX0" fmla="*/ 0 w 255269"/>
                <a:gd name="connsiteY0" fmla="*/ 16431 h 53578"/>
                <a:gd name="connsiteX1" fmla="*/ 9525 w 255269"/>
                <a:gd name="connsiteY1" fmla="*/ 53578 h 53578"/>
                <a:gd name="connsiteX2" fmla="*/ 245745 w 255269"/>
                <a:gd name="connsiteY2" fmla="*/ 53578 h 53578"/>
                <a:gd name="connsiteX3" fmla="*/ 255270 w 255269"/>
                <a:gd name="connsiteY3" fmla="*/ 16431 h 53578"/>
                <a:gd name="connsiteX4" fmla="*/ 0 w 255269"/>
                <a:gd name="connsiteY4" fmla="*/ 16431 h 53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9" h="53578">
                  <a:moveTo>
                    <a:pt x="0" y="16431"/>
                  </a:moveTo>
                  <a:lnTo>
                    <a:pt x="9525" y="53578"/>
                  </a:lnTo>
                  <a:cubicBezTo>
                    <a:pt x="86677" y="33576"/>
                    <a:pt x="168592" y="33576"/>
                    <a:pt x="245745" y="53578"/>
                  </a:cubicBezTo>
                  <a:lnTo>
                    <a:pt x="255270" y="16431"/>
                  </a:lnTo>
                  <a:cubicBezTo>
                    <a:pt x="171450" y="-5477"/>
                    <a:pt x="82867" y="-5477"/>
                    <a:pt x="0" y="16431"/>
                  </a:cubicBezTo>
                  <a:close/>
                </a:path>
              </a:pathLst>
            </a:custGeom>
            <a:grpFill/>
            <a:ln w="9525" cap="flat">
              <a:noFill/>
              <a:prstDash val="solid"/>
              <a:miter/>
            </a:ln>
          </p:spPr>
          <p:txBody>
            <a:bodyPr rtlCol="0" anchor="ctr"/>
            <a:lstStyle/>
            <a:p>
              <a:endParaRPr lang="en-ID"/>
            </a:p>
          </p:txBody>
        </p:sp>
        <p:sp>
          <p:nvSpPr>
            <p:cNvPr id="81" name="Freeform: Shape 80">
              <a:extLst>
                <a:ext uri="{FF2B5EF4-FFF2-40B4-BE49-F238E27FC236}">
                  <a16:creationId xmlns:a16="http://schemas.microsoft.com/office/drawing/2014/main" id="{EDBC79E8-6FFC-41F8-8A6D-0997E9A3C549}"/>
                </a:ext>
              </a:extLst>
            </p:cNvPr>
            <p:cNvSpPr/>
            <p:nvPr/>
          </p:nvSpPr>
          <p:spPr>
            <a:xfrm>
              <a:off x="-1588494" y="5315488"/>
              <a:ext cx="919162" cy="723900"/>
            </a:xfrm>
            <a:custGeom>
              <a:avLst/>
              <a:gdLst>
                <a:gd name="connsiteX0" fmla="*/ 869633 w 919162"/>
                <a:gd name="connsiteY0" fmla="*/ 292418 h 723900"/>
                <a:gd name="connsiteX1" fmla="*/ 456248 w 919162"/>
                <a:gd name="connsiteY1" fmla="*/ 0 h 723900"/>
                <a:gd name="connsiteX2" fmla="*/ 223838 w 919162"/>
                <a:gd name="connsiteY2" fmla="*/ 58103 h 723900"/>
                <a:gd name="connsiteX3" fmla="*/ 140970 w 919162"/>
                <a:gd name="connsiteY3" fmla="*/ 23813 h 723900"/>
                <a:gd name="connsiteX4" fmla="*/ 126683 w 919162"/>
                <a:gd name="connsiteY4" fmla="*/ 26670 h 723900"/>
                <a:gd name="connsiteX5" fmla="*/ 118110 w 919162"/>
                <a:gd name="connsiteY5" fmla="*/ 39053 h 723900"/>
                <a:gd name="connsiteX6" fmla="*/ 117158 w 919162"/>
                <a:gd name="connsiteY6" fmla="*/ 143828 h 723900"/>
                <a:gd name="connsiteX7" fmla="*/ 74295 w 919162"/>
                <a:gd name="connsiteY7" fmla="*/ 204788 h 723900"/>
                <a:gd name="connsiteX8" fmla="*/ 69533 w 919162"/>
                <a:gd name="connsiteY8" fmla="*/ 215265 h 723900"/>
                <a:gd name="connsiteX9" fmla="*/ 65723 w 919162"/>
                <a:gd name="connsiteY9" fmla="*/ 222885 h 723900"/>
                <a:gd name="connsiteX10" fmla="*/ 29528 w 919162"/>
                <a:gd name="connsiteY10" fmla="*/ 228600 h 723900"/>
                <a:gd name="connsiteX11" fmla="*/ 0 w 919162"/>
                <a:gd name="connsiteY11" fmla="*/ 274320 h 723900"/>
                <a:gd name="connsiteX12" fmla="*/ 0 w 919162"/>
                <a:gd name="connsiteY12" fmla="*/ 417195 h 723900"/>
                <a:gd name="connsiteX13" fmla="*/ 56198 w 919162"/>
                <a:gd name="connsiteY13" fmla="*/ 491490 h 723900"/>
                <a:gd name="connsiteX14" fmla="*/ 104775 w 919162"/>
                <a:gd name="connsiteY14" fmla="*/ 532448 h 723900"/>
                <a:gd name="connsiteX15" fmla="*/ 105728 w 919162"/>
                <a:gd name="connsiteY15" fmla="*/ 533400 h 723900"/>
                <a:gd name="connsiteX16" fmla="*/ 188595 w 919162"/>
                <a:gd name="connsiteY16" fmla="*/ 609600 h 723900"/>
                <a:gd name="connsiteX17" fmla="*/ 190500 w 919162"/>
                <a:gd name="connsiteY17" fmla="*/ 610553 h 723900"/>
                <a:gd name="connsiteX18" fmla="*/ 206693 w 919162"/>
                <a:gd name="connsiteY18" fmla="*/ 649605 h 723900"/>
                <a:gd name="connsiteX19" fmla="*/ 209550 w 919162"/>
                <a:gd name="connsiteY19" fmla="*/ 663893 h 723900"/>
                <a:gd name="connsiteX20" fmla="*/ 295275 w 919162"/>
                <a:gd name="connsiteY20" fmla="*/ 723900 h 723900"/>
                <a:gd name="connsiteX21" fmla="*/ 375285 w 919162"/>
                <a:gd name="connsiteY21" fmla="*/ 689610 h 723900"/>
                <a:gd name="connsiteX22" fmla="*/ 377190 w 919162"/>
                <a:gd name="connsiteY22" fmla="*/ 686753 h 723900"/>
                <a:gd name="connsiteX23" fmla="*/ 379095 w 919162"/>
                <a:gd name="connsiteY23" fmla="*/ 682943 h 723900"/>
                <a:gd name="connsiteX24" fmla="*/ 380048 w 919162"/>
                <a:gd name="connsiteY24" fmla="*/ 682943 h 723900"/>
                <a:gd name="connsiteX25" fmla="*/ 534353 w 919162"/>
                <a:gd name="connsiteY25" fmla="*/ 682943 h 723900"/>
                <a:gd name="connsiteX26" fmla="*/ 536258 w 919162"/>
                <a:gd name="connsiteY26" fmla="*/ 682943 h 723900"/>
                <a:gd name="connsiteX27" fmla="*/ 537210 w 919162"/>
                <a:gd name="connsiteY27" fmla="*/ 683895 h 723900"/>
                <a:gd name="connsiteX28" fmla="*/ 539115 w 919162"/>
                <a:gd name="connsiteY28" fmla="*/ 686753 h 723900"/>
                <a:gd name="connsiteX29" fmla="*/ 541020 w 919162"/>
                <a:gd name="connsiteY29" fmla="*/ 689610 h 723900"/>
                <a:gd name="connsiteX30" fmla="*/ 621030 w 919162"/>
                <a:gd name="connsiteY30" fmla="*/ 723900 h 723900"/>
                <a:gd name="connsiteX31" fmla="*/ 706755 w 919162"/>
                <a:gd name="connsiteY31" fmla="*/ 663893 h 723900"/>
                <a:gd name="connsiteX32" fmla="*/ 709613 w 919162"/>
                <a:gd name="connsiteY32" fmla="*/ 649605 h 723900"/>
                <a:gd name="connsiteX33" fmla="*/ 725805 w 919162"/>
                <a:gd name="connsiteY33" fmla="*/ 610553 h 723900"/>
                <a:gd name="connsiteX34" fmla="*/ 729615 w 919162"/>
                <a:gd name="connsiteY34" fmla="*/ 607695 h 723900"/>
                <a:gd name="connsiteX35" fmla="*/ 869633 w 919162"/>
                <a:gd name="connsiteY35" fmla="*/ 410528 h 723900"/>
                <a:gd name="connsiteX36" fmla="*/ 919163 w 919162"/>
                <a:gd name="connsiteY36" fmla="*/ 351473 h 723900"/>
                <a:gd name="connsiteX37" fmla="*/ 869633 w 919162"/>
                <a:gd name="connsiteY37" fmla="*/ 292418 h 723900"/>
                <a:gd name="connsiteX38" fmla="*/ 855345 w 919162"/>
                <a:gd name="connsiteY38" fmla="*/ 373380 h 723900"/>
                <a:gd name="connsiteX39" fmla="*/ 853440 w 919162"/>
                <a:gd name="connsiteY39" fmla="*/ 373380 h 723900"/>
                <a:gd name="connsiteX40" fmla="*/ 832485 w 919162"/>
                <a:gd name="connsiteY40" fmla="*/ 388620 h 723900"/>
                <a:gd name="connsiteX41" fmla="*/ 701040 w 919162"/>
                <a:gd name="connsiteY41" fmla="*/ 579120 h 723900"/>
                <a:gd name="connsiteX42" fmla="*/ 698183 w 919162"/>
                <a:gd name="connsiteY42" fmla="*/ 581978 h 723900"/>
                <a:gd name="connsiteX43" fmla="*/ 669608 w 919162"/>
                <a:gd name="connsiteY43" fmla="*/ 642938 h 723900"/>
                <a:gd name="connsiteX44" fmla="*/ 666750 w 919162"/>
                <a:gd name="connsiteY44" fmla="*/ 657225 h 723900"/>
                <a:gd name="connsiteX45" fmla="*/ 618173 w 919162"/>
                <a:gd name="connsiteY45" fmla="*/ 686753 h 723900"/>
                <a:gd name="connsiteX46" fmla="*/ 571500 w 919162"/>
                <a:gd name="connsiteY46" fmla="*/ 673418 h 723900"/>
                <a:gd name="connsiteX47" fmla="*/ 568643 w 919162"/>
                <a:gd name="connsiteY47" fmla="*/ 668655 h 723900"/>
                <a:gd name="connsiteX48" fmla="*/ 567690 w 919162"/>
                <a:gd name="connsiteY48" fmla="*/ 666750 h 723900"/>
                <a:gd name="connsiteX49" fmla="*/ 538163 w 919162"/>
                <a:gd name="connsiteY49" fmla="*/ 645795 h 723900"/>
                <a:gd name="connsiteX50" fmla="*/ 531495 w 919162"/>
                <a:gd name="connsiteY50" fmla="*/ 646748 h 723900"/>
                <a:gd name="connsiteX51" fmla="*/ 528638 w 919162"/>
                <a:gd name="connsiteY51" fmla="*/ 646748 h 723900"/>
                <a:gd name="connsiteX52" fmla="*/ 382905 w 919162"/>
                <a:gd name="connsiteY52" fmla="*/ 646748 h 723900"/>
                <a:gd name="connsiteX53" fmla="*/ 380048 w 919162"/>
                <a:gd name="connsiteY53" fmla="*/ 646748 h 723900"/>
                <a:gd name="connsiteX54" fmla="*/ 344805 w 919162"/>
                <a:gd name="connsiteY54" fmla="*/ 665798 h 723900"/>
                <a:gd name="connsiteX55" fmla="*/ 343853 w 919162"/>
                <a:gd name="connsiteY55" fmla="*/ 666750 h 723900"/>
                <a:gd name="connsiteX56" fmla="*/ 340995 w 919162"/>
                <a:gd name="connsiteY56" fmla="*/ 671513 h 723900"/>
                <a:gd name="connsiteX57" fmla="*/ 294323 w 919162"/>
                <a:gd name="connsiteY57" fmla="*/ 685800 h 723900"/>
                <a:gd name="connsiteX58" fmla="*/ 245745 w 919162"/>
                <a:gd name="connsiteY58" fmla="*/ 656273 h 723900"/>
                <a:gd name="connsiteX59" fmla="*/ 242888 w 919162"/>
                <a:gd name="connsiteY59" fmla="*/ 641985 h 723900"/>
                <a:gd name="connsiteX60" fmla="*/ 210503 w 919162"/>
                <a:gd name="connsiteY60" fmla="*/ 578168 h 723900"/>
                <a:gd name="connsiteX61" fmla="*/ 209550 w 919162"/>
                <a:gd name="connsiteY61" fmla="*/ 577215 h 723900"/>
                <a:gd name="connsiteX62" fmla="*/ 133350 w 919162"/>
                <a:gd name="connsiteY62" fmla="*/ 506730 h 723900"/>
                <a:gd name="connsiteX63" fmla="*/ 131445 w 919162"/>
                <a:gd name="connsiteY63" fmla="*/ 504825 h 723900"/>
                <a:gd name="connsiteX64" fmla="*/ 77153 w 919162"/>
                <a:gd name="connsiteY64" fmla="*/ 459105 h 723900"/>
                <a:gd name="connsiteX65" fmla="*/ 38100 w 919162"/>
                <a:gd name="connsiteY65" fmla="*/ 416243 h 723900"/>
                <a:gd name="connsiteX66" fmla="*/ 38100 w 919162"/>
                <a:gd name="connsiteY66" fmla="*/ 273368 h 723900"/>
                <a:gd name="connsiteX67" fmla="*/ 43815 w 919162"/>
                <a:gd name="connsiteY67" fmla="*/ 262890 h 723900"/>
                <a:gd name="connsiteX68" fmla="*/ 65723 w 919162"/>
                <a:gd name="connsiteY68" fmla="*/ 260033 h 723900"/>
                <a:gd name="connsiteX69" fmla="*/ 102870 w 919162"/>
                <a:gd name="connsiteY69" fmla="*/ 228600 h 723900"/>
                <a:gd name="connsiteX70" fmla="*/ 105728 w 919162"/>
                <a:gd name="connsiteY70" fmla="*/ 221933 h 723900"/>
                <a:gd name="connsiteX71" fmla="*/ 127635 w 919162"/>
                <a:gd name="connsiteY71" fmla="*/ 187643 h 723900"/>
                <a:gd name="connsiteX72" fmla="*/ 160020 w 919162"/>
                <a:gd name="connsiteY72" fmla="*/ 179070 h 723900"/>
                <a:gd name="connsiteX73" fmla="*/ 151448 w 919162"/>
                <a:gd name="connsiteY73" fmla="*/ 65723 h 723900"/>
                <a:gd name="connsiteX74" fmla="*/ 275273 w 919162"/>
                <a:gd name="connsiteY74" fmla="*/ 169545 h 723900"/>
                <a:gd name="connsiteX75" fmla="*/ 308610 w 919162"/>
                <a:gd name="connsiteY75" fmla="*/ 151448 h 723900"/>
                <a:gd name="connsiteX76" fmla="*/ 255270 w 919162"/>
                <a:gd name="connsiteY76" fmla="*/ 82868 h 723900"/>
                <a:gd name="connsiteX77" fmla="*/ 456248 w 919162"/>
                <a:gd name="connsiteY77" fmla="*/ 38100 h 723900"/>
                <a:gd name="connsiteX78" fmla="*/ 834390 w 919162"/>
                <a:gd name="connsiteY78" fmla="*/ 312420 h 723900"/>
                <a:gd name="connsiteX79" fmla="*/ 853440 w 919162"/>
                <a:gd name="connsiteY79" fmla="*/ 328613 h 723900"/>
                <a:gd name="connsiteX80" fmla="*/ 856298 w 919162"/>
                <a:gd name="connsiteY80" fmla="*/ 328613 h 723900"/>
                <a:gd name="connsiteX81" fmla="*/ 878205 w 919162"/>
                <a:gd name="connsiteY81" fmla="*/ 350520 h 723900"/>
                <a:gd name="connsiteX82" fmla="*/ 855345 w 919162"/>
                <a:gd name="connsiteY82" fmla="*/ 37338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919162" h="723900">
                  <a:moveTo>
                    <a:pt x="869633" y="292418"/>
                  </a:moveTo>
                  <a:cubicBezTo>
                    <a:pt x="839153" y="124778"/>
                    <a:pt x="664845" y="0"/>
                    <a:pt x="456248" y="0"/>
                  </a:cubicBezTo>
                  <a:cubicBezTo>
                    <a:pt x="371475" y="0"/>
                    <a:pt x="291465" y="20955"/>
                    <a:pt x="223838" y="58103"/>
                  </a:cubicBezTo>
                  <a:cubicBezTo>
                    <a:pt x="199073" y="42863"/>
                    <a:pt x="171450" y="30480"/>
                    <a:pt x="140970" y="23813"/>
                  </a:cubicBezTo>
                  <a:cubicBezTo>
                    <a:pt x="136208" y="22860"/>
                    <a:pt x="130493" y="23813"/>
                    <a:pt x="126683" y="26670"/>
                  </a:cubicBezTo>
                  <a:cubicBezTo>
                    <a:pt x="121920" y="29528"/>
                    <a:pt x="119063" y="34290"/>
                    <a:pt x="118110" y="39053"/>
                  </a:cubicBezTo>
                  <a:cubicBezTo>
                    <a:pt x="113348" y="62865"/>
                    <a:pt x="112395" y="105728"/>
                    <a:pt x="117158" y="143828"/>
                  </a:cubicBezTo>
                  <a:cubicBezTo>
                    <a:pt x="100965" y="162878"/>
                    <a:pt x="86678" y="182880"/>
                    <a:pt x="74295" y="204788"/>
                  </a:cubicBezTo>
                  <a:cubicBezTo>
                    <a:pt x="72390" y="207645"/>
                    <a:pt x="71438" y="211455"/>
                    <a:pt x="69533" y="215265"/>
                  </a:cubicBezTo>
                  <a:cubicBezTo>
                    <a:pt x="68580" y="217170"/>
                    <a:pt x="67628" y="220980"/>
                    <a:pt x="65723" y="222885"/>
                  </a:cubicBezTo>
                  <a:cubicBezTo>
                    <a:pt x="57150" y="222885"/>
                    <a:pt x="42863" y="222885"/>
                    <a:pt x="29528" y="228600"/>
                  </a:cubicBezTo>
                  <a:cubicBezTo>
                    <a:pt x="10478" y="236220"/>
                    <a:pt x="0" y="252413"/>
                    <a:pt x="0" y="274320"/>
                  </a:cubicBezTo>
                  <a:lnTo>
                    <a:pt x="0" y="417195"/>
                  </a:lnTo>
                  <a:cubicBezTo>
                    <a:pt x="0" y="453390"/>
                    <a:pt x="28575" y="472440"/>
                    <a:pt x="56198" y="491490"/>
                  </a:cubicBezTo>
                  <a:cubicBezTo>
                    <a:pt x="73343" y="502920"/>
                    <a:pt x="90488" y="515303"/>
                    <a:pt x="104775" y="532448"/>
                  </a:cubicBezTo>
                  <a:cubicBezTo>
                    <a:pt x="104775" y="532448"/>
                    <a:pt x="105728" y="533400"/>
                    <a:pt x="105728" y="533400"/>
                  </a:cubicBezTo>
                  <a:cubicBezTo>
                    <a:pt x="128588" y="561975"/>
                    <a:pt x="156210" y="587693"/>
                    <a:pt x="188595" y="609600"/>
                  </a:cubicBezTo>
                  <a:cubicBezTo>
                    <a:pt x="189548" y="609600"/>
                    <a:pt x="189548" y="610553"/>
                    <a:pt x="190500" y="610553"/>
                  </a:cubicBezTo>
                  <a:cubicBezTo>
                    <a:pt x="200978" y="617220"/>
                    <a:pt x="202883" y="625793"/>
                    <a:pt x="206693" y="649605"/>
                  </a:cubicBezTo>
                  <a:cubicBezTo>
                    <a:pt x="207645" y="654368"/>
                    <a:pt x="208598" y="659130"/>
                    <a:pt x="209550" y="663893"/>
                  </a:cubicBezTo>
                  <a:cubicBezTo>
                    <a:pt x="218123" y="708660"/>
                    <a:pt x="232410" y="723900"/>
                    <a:pt x="295275" y="723900"/>
                  </a:cubicBezTo>
                  <a:cubicBezTo>
                    <a:pt x="347663" y="723900"/>
                    <a:pt x="364808" y="711518"/>
                    <a:pt x="375285" y="689610"/>
                  </a:cubicBezTo>
                  <a:cubicBezTo>
                    <a:pt x="376238" y="688658"/>
                    <a:pt x="376238" y="687705"/>
                    <a:pt x="377190" y="686753"/>
                  </a:cubicBezTo>
                  <a:lnTo>
                    <a:pt x="379095" y="682943"/>
                  </a:lnTo>
                  <a:cubicBezTo>
                    <a:pt x="379095" y="682943"/>
                    <a:pt x="379095" y="682943"/>
                    <a:pt x="380048" y="682943"/>
                  </a:cubicBezTo>
                  <a:cubicBezTo>
                    <a:pt x="431483" y="690563"/>
                    <a:pt x="482918" y="690563"/>
                    <a:pt x="534353" y="682943"/>
                  </a:cubicBezTo>
                  <a:cubicBezTo>
                    <a:pt x="535305" y="682943"/>
                    <a:pt x="535305" y="682943"/>
                    <a:pt x="536258" y="682943"/>
                  </a:cubicBezTo>
                  <a:cubicBezTo>
                    <a:pt x="536258" y="682943"/>
                    <a:pt x="536258" y="683895"/>
                    <a:pt x="537210" y="683895"/>
                  </a:cubicBezTo>
                  <a:lnTo>
                    <a:pt x="539115" y="686753"/>
                  </a:lnTo>
                  <a:cubicBezTo>
                    <a:pt x="540068" y="687705"/>
                    <a:pt x="540068" y="688658"/>
                    <a:pt x="541020" y="689610"/>
                  </a:cubicBezTo>
                  <a:cubicBezTo>
                    <a:pt x="552450" y="711518"/>
                    <a:pt x="568643" y="723900"/>
                    <a:pt x="621030" y="723900"/>
                  </a:cubicBezTo>
                  <a:cubicBezTo>
                    <a:pt x="683895" y="723900"/>
                    <a:pt x="698183" y="707708"/>
                    <a:pt x="706755" y="663893"/>
                  </a:cubicBezTo>
                  <a:cubicBezTo>
                    <a:pt x="707708" y="659130"/>
                    <a:pt x="708660" y="653415"/>
                    <a:pt x="709613" y="649605"/>
                  </a:cubicBezTo>
                  <a:cubicBezTo>
                    <a:pt x="713423" y="625793"/>
                    <a:pt x="715328" y="617220"/>
                    <a:pt x="725805" y="610553"/>
                  </a:cubicBezTo>
                  <a:cubicBezTo>
                    <a:pt x="726758" y="609600"/>
                    <a:pt x="728663" y="608648"/>
                    <a:pt x="729615" y="607695"/>
                  </a:cubicBezTo>
                  <a:cubicBezTo>
                    <a:pt x="802958" y="557213"/>
                    <a:pt x="851535" y="487680"/>
                    <a:pt x="869633" y="410528"/>
                  </a:cubicBezTo>
                  <a:cubicBezTo>
                    <a:pt x="897255" y="404813"/>
                    <a:pt x="919163" y="381000"/>
                    <a:pt x="919163" y="351473"/>
                  </a:cubicBezTo>
                  <a:cubicBezTo>
                    <a:pt x="916305" y="321945"/>
                    <a:pt x="896303" y="298133"/>
                    <a:pt x="869633" y="292418"/>
                  </a:cubicBezTo>
                  <a:close/>
                  <a:moveTo>
                    <a:pt x="855345" y="373380"/>
                  </a:moveTo>
                  <a:cubicBezTo>
                    <a:pt x="855345" y="373380"/>
                    <a:pt x="853440" y="373380"/>
                    <a:pt x="853440" y="373380"/>
                  </a:cubicBezTo>
                  <a:cubicBezTo>
                    <a:pt x="843915" y="372428"/>
                    <a:pt x="834390" y="379095"/>
                    <a:pt x="832485" y="388620"/>
                  </a:cubicBezTo>
                  <a:cubicBezTo>
                    <a:pt x="819150" y="462915"/>
                    <a:pt x="772478" y="530543"/>
                    <a:pt x="701040" y="579120"/>
                  </a:cubicBezTo>
                  <a:cubicBezTo>
                    <a:pt x="700088" y="580073"/>
                    <a:pt x="699135" y="581025"/>
                    <a:pt x="698183" y="581978"/>
                  </a:cubicBezTo>
                  <a:cubicBezTo>
                    <a:pt x="677228" y="598170"/>
                    <a:pt x="673418" y="619125"/>
                    <a:pt x="669608" y="642938"/>
                  </a:cubicBezTo>
                  <a:cubicBezTo>
                    <a:pt x="668655" y="647700"/>
                    <a:pt x="667703" y="651510"/>
                    <a:pt x="666750" y="657225"/>
                  </a:cubicBezTo>
                  <a:cubicBezTo>
                    <a:pt x="661988" y="683895"/>
                    <a:pt x="661035" y="686753"/>
                    <a:pt x="618173" y="686753"/>
                  </a:cubicBezTo>
                  <a:cubicBezTo>
                    <a:pt x="579120" y="686753"/>
                    <a:pt x="575310" y="679133"/>
                    <a:pt x="571500" y="673418"/>
                  </a:cubicBezTo>
                  <a:cubicBezTo>
                    <a:pt x="570548" y="671513"/>
                    <a:pt x="569595" y="669608"/>
                    <a:pt x="568643" y="668655"/>
                  </a:cubicBezTo>
                  <a:lnTo>
                    <a:pt x="567690" y="666750"/>
                  </a:lnTo>
                  <a:cubicBezTo>
                    <a:pt x="562928" y="658178"/>
                    <a:pt x="556260" y="645795"/>
                    <a:pt x="538163" y="645795"/>
                  </a:cubicBezTo>
                  <a:cubicBezTo>
                    <a:pt x="536258" y="645795"/>
                    <a:pt x="533400" y="645795"/>
                    <a:pt x="531495" y="646748"/>
                  </a:cubicBezTo>
                  <a:cubicBezTo>
                    <a:pt x="530543" y="646748"/>
                    <a:pt x="529590" y="646748"/>
                    <a:pt x="528638" y="646748"/>
                  </a:cubicBezTo>
                  <a:cubicBezTo>
                    <a:pt x="480060" y="654368"/>
                    <a:pt x="431483" y="654368"/>
                    <a:pt x="382905" y="646748"/>
                  </a:cubicBezTo>
                  <a:cubicBezTo>
                    <a:pt x="381953" y="646748"/>
                    <a:pt x="381000" y="646748"/>
                    <a:pt x="380048" y="646748"/>
                  </a:cubicBezTo>
                  <a:cubicBezTo>
                    <a:pt x="360045" y="644843"/>
                    <a:pt x="352425" y="651510"/>
                    <a:pt x="344805" y="665798"/>
                  </a:cubicBezTo>
                  <a:lnTo>
                    <a:pt x="343853" y="666750"/>
                  </a:lnTo>
                  <a:cubicBezTo>
                    <a:pt x="342900" y="668655"/>
                    <a:pt x="341948" y="669608"/>
                    <a:pt x="340995" y="671513"/>
                  </a:cubicBezTo>
                  <a:cubicBezTo>
                    <a:pt x="338138" y="678180"/>
                    <a:pt x="334328" y="685800"/>
                    <a:pt x="294323" y="685800"/>
                  </a:cubicBezTo>
                  <a:cubicBezTo>
                    <a:pt x="251460" y="685800"/>
                    <a:pt x="250508" y="683895"/>
                    <a:pt x="245745" y="656273"/>
                  </a:cubicBezTo>
                  <a:cubicBezTo>
                    <a:pt x="244793" y="651510"/>
                    <a:pt x="243840" y="646748"/>
                    <a:pt x="242888" y="641985"/>
                  </a:cubicBezTo>
                  <a:cubicBezTo>
                    <a:pt x="238125" y="616268"/>
                    <a:pt x="234315" y="594360"/>
                    <a:pt x="210503" y="578168"/>
                  </a:cubicBezTo>
                  <a:cubicBezTo>
                    <a:pt x="210503" y="578168"/>
                    <a:pt x="210503" y="578168"/>
                    <a:pt x="209550" y="577215"/>
                  </a:cubicBezTo>
                  <a:cubicBezTo>
                    <a:pt x="180023" y="557213"/>
                    <a:pt x="154305" y="533400"/>
                    <a:pt x="133350" y="506730"/>
                  </a:cubicBezTo>
                  <a:cubicBezTo>
                    <a:pt x="132398" y="505778"/>
                    <a:pt x="132398" y="505778"/>
                    <a:pt x="131445" y="504825"/>
                  </a:cubicBezTo>
                  <a:cubicBezTo>
                    <a:pt x="115253" y="485775"/>
                    <a:pt x="95250" y="471488"/>
                    <a:pt x="77153" y="459105"/>
                  </a:cubicBezTo>
                  <a:cubicBezTo>
                    <a:pt x="52388" y="441960"/>
                    <a:pt x="38100" y="431483"/>
                    <a:pt x="38100" y="416243"/>
                  </a:cubicBezTo>
                  <a:lnTo>
                    <a:pt x="38100" y="273368"/>
                  </a:lnTo>
                  <a:cubicBezTo>
                    <a:pt x="38100" y="265748"/>
                    <a:pt x="40958" y="263843"/>
                    <a:pt x="43815" y="262890"/>
                  </a:cubicBezTo>
                  <a:cubicBezTo>
                    <a:pt x="50483" y="260033"/>
                    <a:pt x="60008" y="260033"/>
                    <a:pt x="65723" y="260033"/>
                  </a:cubicBezTo>
                  <a:cubicBezTo>
                    <a:pt x="90488" y="260033"/>
                    <a:pt x="99060" y="239077"/>
                    <a:pt x="102870" y="228600"/>
                  </a:cubicBezTo>
                  <a:cubicBezTo>
                    <a:pt x="103823" y="226695"/>
                    <a:pt x="104775" y="223838"/>
                    <a:pt x="105728" y="221933"/>
                  </a:cubicBezTo>
                  <a:cubicBezTo>
                    <a:pt x="112395" y="210502"/>
                    <a:pt x="120015" y="199073"/>
                    <a:pt x="127635" y="187643"/>
                  </a:cubicBezTo>
                  <a:lnTo>
                    <a:pt x="160020" y="179070"/>
                  </a:lnTo>
                  <a:cubicBezTo>
                    <a:pt x="151448" y="148590"/>
                    <a:pt x="148590" y="99060"/>
                    <a:pt x="151448" y="65723"/>
                  </a:cubicBezTo>
                  <a:cubicBezTo>
                    <a:pt x="205740" y="82868"/>
                    <a:pt x="248603" y="118110"/>
                    <a:pt x="275273" y="169545"/>
                  </a:cubicBezTo>
                  <a:lnTo>
                    <a:pt x="308610" y="151448"/>
                  </a:lnTo>
                  <a:cubicBezTo>
                    <a:pt x="294323" y="124778"/>
                    <a:pt x="276225" y="101918"/>
                    <a:pt x="255270" y="82868"/>
                  </a:cubicBezTo>
                  <a:cubicBezTo>
                    <a:pt x="315278" y="54293"/>
                    <a:pt x="383858" y="38100"/>
                    <a:pt x="456248" y="38100"/>
                  </a:cubicBezTo>
                  <a:cubicBezTo>
                    <a:pt x="651510" y="38100"/>
                    <a:pt x="814388" y="156210"/>
                    <a:pt x="834390" y="312420"/>
                  </a:cubicBezTo>
                  <a:cubicBezTo>
                    <a:pt x="835343" y="321945"/>
                    <a:pt x="843915" y="328613"/>
                    <a:pt x="853440" y="328613"/>
                  </a:cubicBezTo>
                  <a:cubicBezTo>
                    <a:pt x="854393" y="328613"/>
                    <a:pt x="855345" y="328613"/>
                    <a:pt x="856298" y="328613"/>
                  </a:cubicBezTo>
                  <a:cubicBezTo>
                    <a:pt x="868680" y="328613"/>
                    <a:pt x="878205" y="339090"/>
                    <a:pt x="878205" y="350520"/>
                  </a:cubicBezTo>
                  <a:cubicBezTo>
                    <a:pt x="878205" y="362903"/>
                    <a:pt x="868680" y="373380"/>
                    <a:pt x="855345" y="373380"/>
                  </a:cubicBezTo>
                  <a:close/>
                </a:path>
              </a:pathLst>
            </a:custGeom>
            <a:grpFill/>
            <a:ln w="9525" cap="flat">
              <a:noFill/>
              <a:prstDash val="solid"/>
              <a:miter/>
            </a:ln>
          </p:spPr>
          <p:txBody>
            <a:bodyPr rtlCol="0" anchor="ctr"/>
            <a:lstStyle/>
            <a:p>
              <a:endParaRPr lang="en-ID"/>
            </a:p>
          </p:txBody>
        </p:sp>
      </p:grpSp>
      <p:sp>
        <p:nvSpPr>
          <p:cNvPr id="82" name="TextBox 81">
            <a:extLst>
              <a:ext uri="{FF2B5EF4-FFF2-40B4-BE49-F238E27FC236}">
                <a16:creationId xmlns:a16="http://schemas.microsoft.com/office/drawing/2014/main" id="{5499F7E2-F940-4A50-8F83-6DDE4EF2B504}"/>
              </a:ext>
            </a:extLst>
          </p:cNvPr>
          <p:cNvSpPr txBox="1"/>
          <p:nvPr/>
        </p:nvSpPr>
        <p:spPr>
          <a:xfrm>
            <a:off x="9859339" y="5451059"/>
            <a:ext cx="1536642" cy="738664"/>
          </a:xfrm>
          <a:prstGeom prst="rect">
            <a:avLst/>
          </a:prstGeom>
          <a:noFill/>
        </p:spPr>
        <p:txBody>
          <a:bodyPr wrap="square" rtlCol="0">
            <a:spAutoFit/>
          </a:bodyPr>
          <a:lstStyle/>
          <a:p>
            <a:pPr algn="ctr"/>
            <a:r>
              <a:rPr lang="en-US" sz="1400" dirty="0">
                <a:solidFill>
                  <a:srgbClr val="1F497D"/>
                </a:solidFill>
              </a:rPr>
              <a:t>Asset income &amp; Movement + Tax </a:t>
            </a:r>
            <a:r>
              <a:rPr lang="en-US" sz="1400" dirty="0" err="1">
                <a:solidFill>
                  <a:srgbClr val="1F497D"/>
                </a:solidFill>
              </a:rPr>
              <a:t>Statments</a:t>
            </a:r>
            <a:endParaRPr lang="en-US" sz="1400" dirty="0">
              <a:solidFill>
                <a:srgbClr val="1F497D"/>
              </a:solidFill>
            </a:endParaRPr>
          </a:p>
        </p:txBody>
      </p:sp>
      <p:pic>
        <p:nvPicPr>
          <p:cNvPr id="83" name="Picture 82">
            <a:extLst>
              <a:ext uri="{FF2B5EF4-FFF2-40B4-BE49-F238E27FC236}">
                <a16:creationId xmlns:a16="http://schemas.microsoft.com/office/drawing/2014/main" id="{DFC653EC-A3AD-40DA-B4D2-798AB655360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662686" y="4129022"/>
            <a:ext cx="783248" cy="971729"/>
          </a:xfrm>
          <a:prstGeom prst="rect">
            <a:avLst/>
          </a:prstGeom>
        </p:spPr>
      </p:pic>
      <p:pic>
        <p:nvPicPr>
          <p:cNvPr id="84" name="Picture 83">
            <a:extLst>
              <a:ext uri="{FF2B5EF4-FFF2-40B4-BE49-F238E27FC236}">
                <a16:creationId xmlns:a16="http://schemas.microsoft.com/office/drawing/2014/main" id="{AA22C0CB-036D-4C8B-A97D-CC91E0D5ACF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943148" y="4150452"/>
            <a:ext cx="783248" cy="971729"/>
          </a:xfrm>
          <a:prstGeom prst="rect">
            <a:avLst/>
          </a:prstGeom>
        </p:spPr>
      </p:pic>
      <p:pic>
        <p:nvPicPr>
          <p:cNvPr id="85" name="Picture 84">
            <a:extLst>
              <a:ext uri="{FF2B5EF4-FFF2-40B4-BE49-F238E27FC236}">
                <a16:creationId xmlns:a16="http://schemas.microsoft.com/office/drawing/2014/main" id="{F0E3F99C-2063-4BB3-BCEE-648FA3F60AE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243513" y="4136920"/>
            <a:ext cx="783248" cy="971729"/>
          </a:xfrm>
          <a:prstGeom prst="rect">
            <a:avLst/>
          </a:prstGeom>
        </p:spPr>
      </p:pic>
      <p:pic>
        <p:nvPicPr>
          <p:cNvPr id="86" name="Picture 85">
            <a:extLst>
              <a:ext uri="{FF2B5EF4-FFF2-40B4-BE49-F238E27FC236}">
                <a16:creationId xmlns:a16="http://schemas.microsoft.com/office/drawing/2014/main" id="{469B5FCD-9FA6-4D1E-86C4-05786450CA6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46616" y="4136287"/>
            <a:ext cx="783248" cy="971729"/>
          </a:xfrm>
          <a:prstGeom prst="rect">
            <a:avLst/>
          </a:prstGeom>
        </p:spPr>
      </p:pic>
      <p:pic>
        <p:nvPicPr>
          <p:cNvPr id="87" name="Picture 86">
            <a:extLst>
              <a:ext uri="{FF2B5EF4-FFF2-40B4-BE49-F238E27FC236}">
                <a16:creationId xmlns:a16="http://schemas.microsoft.com/office/drawing/2014/main" id="{05A504F8-D51A-4554-AE3A-DB76D9BF70B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7666" y="4129022"/>
            <a:ext cx="783248" cy="971729"/>
          </a:xfrm>
          <a:prstGeom prst="rect">
            <a:avLst/>
          </a:prstGeom>
        </p:spPr>
      </p:pic>
    </p:spTree>
    <p:extLst>
      <p:ext uri="{BB962C8B-B14F-4D97-AF65-F5344CB8AC3E}">
        <p14:creationId xmlns:p14="http://schemas.microsoft.com/office/powerpoint/2010/main" val="4118207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46459-642B-4FBB-A7B0-B243DC35F87E}"/>
              </a:ext>
            </a:extLst>
          </p:cNvPr>
          <p:cNvSpPr>
            <a:spLocks noGrp="1"/>
          </p:cNvSpPr>
          <p:nvPr>
            <p:ph type="title"/>
          </p:nvPr>
        </p:nvSpPr>
        <p:spPr/>
        <p:txBody>
          <a:bodyPr/>
          <a:lstStyle/>
          <a:p>
            <a:r>
              <a:rPr lang="en-AU" dirty="0"/>
              <a:t>The data recipient market is even larger </a:t>
            </a:r>
          </a:p>
        </p:txBody>
      </p:sp>
      <p:sp>
        <p:nvSpPr>
          <p:cNvPr id="3" name="Content Placeholder 2">
            <a:extLst>
              <a:ext uri="{FF2B5EF4-FFF2-40B4-BE49-F238E27FC236}">
                <a16:creationId xmlns:a16="http://schemas.microsoft.com/office/drawing/2014/main" id="{BDCA0A49-8E90-48C8-852E-B4530970439B}"/>
              </a:ext>
            </a:extLst>
          </p:cNvPr>
          <p:cNvSpPr>
            <a:spLocks noGrp="1"/>
          </p:cNvSpPr>
          <p:nvPr>
            <p:ph idx="1"/>
          </p:nvPr>
        </p:nvSpPr>
        <p:spPr>
          <a:xfrm>
            <a:off x="609521" y="872995"/>
            <a:ext cx="10971372" cy="1310647"/>
          </a:xfrm>
        </p:spPr>
        <p:txBody>
          <a:bodyPr/>
          <a:lstStyle/>
          <a:p>
            <a:pPr marL="0" indent="0">
              <a:buNone/>
            </a:pPr>
            <a:r>
              <a:rPr lang="en-US" dirty="0"/>
              <a:t>Our prebuilt consent process allows an Industry to plug in to quickly and easily access Consumer data via the CDR</a:t>
            </a:r>
          </a:p>
        </p:txBody>
      </p:sp>
      <p:sp>
        <p:nvSpPr>
          <p:cNvPr id="4" name="Slide Number Placeholder 3">
            <a:extLst>
              <a:ext uri="{FF2B5EF4-FFF2-40B4-BE49-F238E27FC236}">
                <a16:creationId xmlns:a16="http://schemas.microsoft.com/office/drawing/2014/main" id="{DA606BA4-6E6F-418E-A635-2B2200169292}"/>
              </a:ext>
            </a:extLst>
          </p:cNvPr>
          <p:cNvSpPr>
            <a:spLocks noGrp="1"/>
          </p:cNvSpPr>
          <p:nvPr>
            <p:ph type="sldNum" sz="quarter" idx="4"/>
          </p:nvPr>
        </p:nvSpPr>
        <p:spPr/>
        <p:txBody>
          <a:bodyPr/>
          <a:lstStyle/>
          <a:p>
            <a:fld id="{45B4EEE1-F3A5-4F92-8C13-26FA1C14643B}" type="slidenum">
              <a:rPr lang="en-US" smtClean="0"/>
              <a:pPr/>
              <a:t>17</a:t>
            </a:fld>
            <a:endParaRPr lang="en-US" dirty="0"/>
          </a:p>
        </p:txBody>
      </p:sp>
      <p:sp>
        <p:nvSpPr>
          <p:cNvPr id="44" name="Rectangle 43">
            <a:extLst>
              <a:ext uri="{FF2B5EF4-FFF2-40B4-BE49-F238E27FC236}">
                <a16:creationId xmlns:a16="http://schemas.microsoft.com/office/drawing/2014/main" id="{0FBA3EF4-0630-4C0D-96F2-B783DC60FB18}"/>
              </a:ext>
            </a:extLst>
          </p:cNvPr>
          <p:cNvSpPr/>
          <p:nvPr/>
        </p:nvSpPr>
        <p:spPr>
          <a:xfrm>
            <a:off x="5615022" y="2821129"/>
            <a:ext cx="1083950" cy="369332"/>
          </a:xfrm>
          <a:prstGeom prst="rect">
            <a:avLst/>
          </a:prstGeom>
        </p:spPr>
        <p:txBody>
          <a:bodyPr wrap="none">
            <a:spAutoFit/>
          </a:bodyPr>
          <a:lstStyle/>
          <a:p>
            <a:pPr lvl="0" algn="ctr" defTabSz="914400">
              <a:spcBef>
                <a:spcPts val="1200"/>
              </a:spcBef>
              <a:defRPr/>
            </a:pPr>
            <a:r>
              <a:rPr lang="id-ID" sz="1800" dirty="0">
                <a:solidFill>
                  <a:srgbClr val="1F497D"/>
                </a:solidFill>
                <a:latin typeface="+mj-lt"/>
              </a:rPr>
              <a:t>LENDING</a:t>
            </a:r>
          </a:p>
        </p:txBody>
      </p:sp>
      <p:sp>
        <p:nvSpPr>
          <p:cNvPr id="46" name="Rectangle 45">
            <a:extLst>
              <a:ext uri="{FF2B5EF4-FFF2-40B4-BE49-F238E27FC236}">
                <a16:creationId xmlns:a16="http://schemas.microsoft.com/office/drawing/2014/main" id="{2D046BB9-5FAC-45BA-AFE3-4AF1894266BA}"/>
              </a:ext>
            </a:extLst>
          </p:cNvPr>
          <p:cNvSpPr/>
          <p:nvPr/>
        </p:nvSpPr>
        <p:spPr>
          <a:xfrm>
            <a:off x="7286930" y="2821129"/>
            <a:ext cx="2260500" cy="646331"/>
          </a:xfrm>
          <a:prstGeom prst="rect">
            <a:avLst/>
          </a:prstGeom>
        </p:spPr>
        <p:txBody>
          <a:bodyPr wrap="square">
            <a:spAutoFit/>
          </a:bodyPr>
          <a:lstStyle/>
          <a:p>
            <a:pPr lvl="0" algn="ctr" defTabSz="914400">
              <a:defRPr/>
            </a:pPr>
            <a:r>
              <a:rPr lang="id-ID" sz="1800" dirty="0">
                <a:solidFill>
                  <a:srgbClr val="1F497D"/>
                </a:solidFill>
                <a:latin typeface="+mj-lt"/>
              </a:rPr>
              <a:t>ACCOUNTING SYSTEMS</a:t>
            </a:r>
          </a:p>
        </p:txBody>
      </p:sp>
      <p:sp>
        <p:nvSpPr>
          <p:cNvPr id="47" name="Rectangle 46">
            <a:extLst>
              <a:ext uri="{FF2B5EF4-FFF2-40B4-BE49-F238E27FC236}">
                <a16:creationId xmlns:a16="http://schemas.microsoft.com/office/drawing/2014/main" id="{D3122334-92C7-4D21-9A24-5AA83DD5F69D}"/>
              </a:ext>
            </a:extLst>
          </p:cNvPr>
          <p:cNvSpPr/>
          <p:nvPr/>
        </p:nvSpPr>
        <p:spPr>
          <a:xfrm>
            <a:off x="467524" y="2821129"/>
            <a:ext cx="1774932" cy="369332"/>
          </a:xfrm>
          <a:prstGeom prst="rect">
            <a:avLst/>
          </a:prstGeom>
        </p:spPr>
        <p:txBody>
          <a:bodyPr wrap="square">
            <a:spAutoFit/>
          </a:bodyPr>
          <a:lstStyle/>
          <a:p>
            <a:pPr lvl="0" algn="ctr" defTabSz="914400">
              <a:defRPr/>
            </a:pPr>
            <a:r>
              <a:rPr lang="id-ID" sz="1800" dirty="0">
                <a:solidFill>
                  <a:srgbClr val="1F497D"/>
                </a:solidFill>
                <a:latin typeface="+mj-lt"/>
              </a:rPr>
              <a:t>FINTECH</a:t>
            </a:r>
            <a:endParaRPr kumimoji="0" lang="en-AU" sz="1800" b="0" i="0" u="none" strike="noStrike" kern="1200" cap="none" spc="0" normalizeH="0" baseline="0" noProof="0" dirty="0">
              <a:ln>
                <a:noFill/>
              </a:ln>
              <a:solidFill>
                <a:srgbClr val="1F497D"/>
              </a:solidFill>
              <a:effectLst/>
              <a:uLnTx/>
              <a:uFillTx/>
              <a:latin typeface="+mj-lt"/>
            </a:endParaRPr>
          </a:p>
        </p:txBody>
      </p:sp>
      <p:sp>
        <p:nvSpPr>
          <p:cNvPr id="49" name="TextBox 48">
            <a:extLst>
              <a:ext uri="{FF2B5EF4-FFF2-40B4-BE49-F238E27FC236}">
                <a16:creationId xmlns:a16="http://schemas.microsoft.com/office/drawing/2014/main" id="{BFDC7AE4-FF7E-49DF-BBE5-681618E2C698}"/>
              </a:ext>
            </a:extLst>
          </p:cNvPr>
          <p:cNvSpPr txBox="1"/>
          <p:nvPr/>
        </p:nvSpPr>
        <p:spPr>
          <a:xfrm>
            <a:off x="5275602" y="3443322"/>
            <a:ext cx="1720496" cy="523220"/>
          </a:xfrm>
          <a:prstGeom prst="rect">
            <a:avLst/>
          </a:prstGeom>
          <a:noFill/>
        </p:spPr>
        <p:txBody>
          <a:bodyPr wrap="square" rtlCol="0">
            <a:spAutoFit/>
          </a:bodyPr>
          <a:lstStyle/>
          <a:p>
            <a:pPr algn="ctr"/>
            <a:r>
              <a:rPr lang="en-US" sz="1400" dirty="0">
                <a:solidFill>
                  <a:srgbClr val="1F497D"/>
                </a:solidFill>
              </a:rPr>
              <a:t>5,600+ Australian Credit Licensees</a:t>
            </a:r>
          </a:p>
        </p:txBody>
      </p:sp>
      <p:sp>
        <p:nvSpPr>
          <p:cNvPr id="51" name="TextBox 50">
            <a:extLst>
              <a:ext uri="{FF2B5EF4-FFF2-40B4-BE49-F238E27FC236}">
                <a16:creationId xmlns:a16="http://schemas.microsoft.com/office/drawing/2014/main" id="{9EFE2109-1DE8-472D-8869-15BCE18AB731}"/>
              </a:ext>
            </a:extLst>
          </p:cNvPr>
          <p:cNvSpPr txBox="1"/>
          <p:nvPr/>
        </p:nvSpPr>
        <p:spPr>
          <a:xfrm>
            <a:off x="636270" y="3444183"/>
            <a:ext cx="1394684" cy="523220"/>
          </a:xfrm>
          <a:prstGeom prst="rect">
            <a:avLst/>
          </a:prstGeom>
          <a:noFill/>
        </p:spPr>
        <p:txBody>
          <a:bodyPr wrap="square" rtlCol="0">
            <a:spAutoFit/>
          </a:bodyPr>
          <a:lstStyle/>
          <a:p>
            <a:pPr algn="ctr"/>
            <a:r>
              <a:rPr lang="en-US" sz="1400" dirty="0">
                <a:solidFill>
                  <a:srgbClr val="1F497D"/>
                </a:solidFill>
              </a:rPr>
              <a:t>620+ </a:t>
            </a:r>
          </a:p>
          <a:p>
            <a:pPr algn="ctr"/>
            <a:r>
              <a:rPr lang="en-US" sz="1400" dirty="0" err="1">
                <a:solidFill>
                  <a:srgbClr val="1F497D"/>
                </a:solidFill>
              </a:rPr>
              <a:t>FinTechs</a:t>
            </a:r>
            <a:endParaRPr lang="en-US" sz="1400" dirty="0">
              <a:solidFill>
                <a:srgbClr val="1F497D"/>
              </a:solidFill>
            </a:endParaRPr>
          </a:p>
        </p:txBody>
      </p:sp>
      <p:sp>
        <p:nvSpPr>
          <p:cNvPr id="54" name="Rectangle 53">
            <a:extLst>
              <a:ext uri="{FF2B5EF4-FFF2-40B4-BE49-F238E27FC236}">
                <a16:creationId xmlns:a16="http://schemas.microsoft.com/office/drawing/2014/main" id="{78647732-C15B-4F4D-B027-7AE02D02DC41}"/>
              </a:ext>
            </a:extLst>
          </p:cNvPr>
          <p:cNvSpPr/>
          <p:nvPr/>
        </p:nvSpPr>
        <p:spPr>
          <a:xfrm>
            <a:off x="2521827" y="2821129"/>
            <a:ext cx="2252990" cy="646331"/>
          </a:xfrm>
          <a:prstGeom prst="rect">
            <a:avLst/>
          </a:prstGeom>
        </p:spPr>
        <p:txBody>
          <a:bodyPr wrap="square">
            <a:spAutoFit/>
          </a:bodyPr>
          <a:lstStyle/>
          <a:p>
            <a:pPr algn="ctr"/>
            <a:r>
              <a:rPr lang="en-US" sz="1800" dirty="0">
                <a:solidFill>
                  <a:srgbClr val="1F497D"/>
                </a:solidFill>
                <a:latin typeface="+mj-lt"/>
              </a:rPr>
              <a:t>BANKING &amp; </a:t>
            </a:r>
          </a:p>
          <a:p>
            <a:pPr algn="ctr"/>
            <a:r>
              <a:rPr lang="en-US" sz="1800" dirty="0">
                <a:solidFill>
                  <a:srgbClr val="1F497D"/>
                </a:solidFill>
                <a:latin typeface="+mj-lt"/>
              </a:rPr>
              <a:t>FINANCE</a:t>
            </a:r>
          </a:p>
        </p:txBody>
      </p:sp>
      <p:sp>
        <p:nvSpPr>
          <p:cNvPr id="55" name="TextBox 54">
            <a:extLst>
              <a:ext uri="{FF2B5EF4-FFF2-40B4-BE49-F238E27FC236}">
                <a16:creationId xmlns:a16="http://schemas.microsoft.com/office/drawing/2014/main" id="{B2700888-4A69-4F3F-88ED-9F30A9D2A252}"/>
              </a:ext>
            </a:extLst>
          </p:cNvPr>
          <p:cNvSpPr txBox="1"/>
          <p:nvPr/>
        </p:nvSpPr>
        <p:spPr>
          <a:xfrm>
            <a:off x="2810917" y="3441142"/>
            <a:ext cx="1720497" cy="523220"/>
          </a:xfrm>
          <a:prstGeom prst="rect">
            <a:avLst/>
          </a:prstGeom>
          <a:noFill/>
        </p:spPr>
        <p:txBody>
          <a:bodyPr wrap="square" rtlCol="0">
            <a:spAutoFit/>
          </a:bodyPr>
          <a:lstStyle/>
          <a:p>
            <a:pPr algn="ctr"/>
            <a:r>
              <a:rPr lang="en-US" sz="1400" dirty="0">
                <a:solidFill>
                  <a:srgbClr val="1F497D"/>
                </a:solidFill>
              </a:rPr>
              <a:t>120+ </a:t>
            </a:r>
          </a:p>
          <a:p>
            <a:pPr algn="ctr"/>
            <a:r>
              <a:rPr lang="en-US" sz="1400" dirty="0">
                <a:solidFill>
                  <a:srgbClr val="1F497D"/>
                </a:solidFill>
              </a:rPr>
              <a:t>Banks</a:t>
            </a:r>
          </a:p>
        </p:txBody>
      </p:sp>
      <p:sp>
        <p:nvSpPr>
          <p:cNvPr id="58" name="Text Placeholder 16">
            <a:extLst>
              <a:ext uri="{FF2B5EF4-FFF2-40B4-BE49-F238E27FC236}">
                <a16:creationId xmlns:a16="http://schemas.microsoft.com/office/drawing/2014/main" id="{0AE0028D-FEB6-4DD3-A8B2-34A19049D411}"/>
              </a:ext>
            </a:extLst>
          </p:cNvPr>
          <p:cNvSpPr txBox="1">
            <a:spLocks/>
          </p:cNvSpPr>
          <p:nvPr/>
        </p:nvSpPr>
        <p:spPr>
          <a:xfrm>
            <a:off x="619278" y="1572586"/>
            <a:ext cx="10845053" cy="368247"/>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r>
              <a:rPr lang="en-AU" sz="2000" b="1" dirty="0">
                <a:solidFill>
                  <a:srgbClr val="0070C0"/>
                </a:solidFill>
                <a:latin typeface="Franklin Gothic Book" panose="020B0503020102020204" pitchFamily="34" charset="0"/>
              </a:rPr>
              <a:t>Target Market 2: Data Recipients</a:t>
            </a:r>
          </a:p>
        </p:txBody>
      </p:sp>
      <p:sp>
        <p:nvSpPr>
          <p:cNvPr id="60" name="TextBox 59">
            <a:extLst>
              <a:ext uri="{FF2B5EF4-FFF2-40B4-BE49-F238E27FC236}">
                <a16:creationId xmlns:a16="http://schemas.microsoft.com/office/drawing/2014/main" id="{A64B6A07-2DAE-4A48-BCB9-0BFBC4810D83}"/>
              </a:ext>
            </a:extLst>
          </p:cNvPr>
          <p:cNvSpPr txBox="1"/>
          <p:nvPr/>
        </p:nvSpPr>
        <p:spPr>
          <a:xfrm>
            <a:off x="7552373" y="3448900"/>
            <a:ext cx="1710858" cy="523220"/>
          </a:xfrm>
          <a:prstGeom prst="rect">
            <a:avLst/>
          </a:prstGeom>
          <a:noFill/>
        </p:spPr>
        <p:txBody>
          <a:bodyPr wrap="square" rtlCol="0">
            <a:spAutoFit/>
          </a:bodyPr>
          <a:lstStyle/>
          <a:p>
            <a:pPr algn="ctr"/>
            <a:r>
              <a:rPr lang="en-US" sz="1400" dirty="0">
                <a:solidFill>
                  <a:srgbClr val="1F497D"/>
                </a:solidFill>
              </a:rPr>
              <a:t>40+ Account and invoicing systems</a:t>
            </a:r>
          </a:p>
        </p:txBody>
      </p:sp>
      <p:sp>
        <p:nvSpPr>
          <p:cNvPr id="61" name="Text Placeholder 16">
            <a:extLst>
              <a:ext uri="{FF2B5EF4-FFF2-40B4-BE49-F238E27FC236}">
                <a16:creationId xmlns:a16="http://schemas.microsoft.com/office/drawing/2014/main" id="{A4A96B8E-7AA0-47E6-9273-4E8F2E2055A3}"/>
              </a:ext>
            </a:extLst>
          </p:cNvPr>
          <p:cNvSpPr txBox="1">
            <a:spLocks/>
          </p:cNvSpPr>
          <p:nvPr/>
        </p:nvSpPr>
        <p:spPr>
          <a:xfrm>
            <a:off x="2180234" y="4864809"/>
            <a:ext cx="7860356" cy="368247"/>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r>
              <a:rPr lang="en-AU" sz="2000" b="1" u="sng" dirty="0">
                <a:solidFill>
                  <a:srgbClr val="0070C0"/>
                </a:solidFill>
                <a:latin typeface="Franklin Gothic Book" panose="020B0503020102020204" pitchFamily="34" charset="0"/>
              </a:rPr>
              <a:t>Example Data Uses</a:t>
            </a:r>
          </a:p>
        </p:txBody>
      </p:sp>
      <p:sp>
        <p:nvSpPr>
          <p:cNvPr id="63" name="Rectangle 62">
            <a:extLst>
              <a:ext uri="{FF2B5EF4-FFF2-40B4-BE49-F238E27FC236}">
                <a16:creationId xmlns:a16="http://schemas.microsoft.com/office/drawing/2014/main" id="{88A58F89-F267-482C-AEBB-6286B939A945}"/>
              </a:ext>
            </a:extLst>
          </p:cNvPr>
          <p:cNvSpPr/>
          <p:nvPr/>
        </p:nvSpPr>
        <p:spPr>
          <a:xfrm>
            <a:off x="9513235" y="2843680"/>
            <a:ext cx="2508767" cy="646331"/>
          </a:xfrm>
          <a:prstGeom prst="rect">
            <a:avLst/>
          </a:prstGeom>
        </p:spPr>
        <p:txBody>
          <a:bodyPr wrap="square">
            <a:spAutoFit/>
          </a:bodyPr>
          <a:lstStyle/>
          <a:p>
            <a:pPr lvl="0" algn="ctr" defTabSz="914400">
              <a:defRPr/>
            </a:pPr>
            <a:r>
              <a:rPr lang="id-ID" sz="1800" dirty="0">
                <a:solidFill>
                  <a:srgbClr val="1F497D"/>
                </a:solidFill>
                <a:latin typeface="+mj-lt"/>
              </a:rPr>
              <a:t>WEALTH </a:t>
            </a:r>
            <a:endParaRPr lang="en-US" sz="1800" dirty="0">
              <a:solidFill>
                <a:srgbClr val="1F497D"/>
              </a:solidFill>
              <a:latin typeface="+mj-lt"/>
            </a:endParaRPr>
          </a:p>
          <a:p>
            <a:pPr lvl="0" algn="ctr" defTabSz="914400">
              <a:defRPr/>
            </a:pPr>
            <a:r>
              <a:rPr lang="id-ID" sz="1800" dirty="0">
                <a:solidFill>
                  <a:srgbClr val="1F497D"/>
                </a:solidFill>
                <a:latin typeface="+mj-lt"/>
              </a:rPr>
              <a:t>MANAGEMENT</a:t>
            </a:r>
          </a:p>
        </p:txBody>
      </p:sp>
      <p:sp>
        <p:nvSpPr>
          <p:cNvPr id="64" name="TextBox 63">
            <a:extLst>
              <a:ext uri="{FF2B5EF4-FFF2-40B4-BE49-F238E27FC236}">
                <a16:creationId xmlns:a16="http://schemas.microsoft.com/office/drawing/2014/main" id="{3E9E1C7C-8B6A-49C5-9BC2-ED6CF8CBD614}"/>
              </a:ext>
            </a:extLst>
          </p:cNvPr>
          <p:cNvSpPr txBox="1"/>
          <p:nvPr/>
        </p:nvSpPr>
        <p:spPr>
          <a:xfrm>
            <a:off x="9913136" y="3442568"/>
            <a:ext cx="1674920" cy="523220"/>
          </a:xfrm>
          <a:prstGeom prst="rect">
            <a:avLst/>
          </a:prstGeom>
          <a:noFill/>
        </p:spPr>
        <p:txBody>
          <a:bodyPr wrap="square" rtlCol="0">
            <a:spAutoFit/>
          </a:bodyPr>
          <a:lstStyle/>
          <a:p>
            <a:pPr algn="ctr"/>
            <a:r>
              <a:rPr lang="en-US" sz="1400" dirty="0">
                <a:solidFill>
                  <a:srgbClr val="1F497D"/>
                </a:solidFill>
              </a:rPr>
              <a:t>60+ </a:t>
            </a:r>
          </a:p>
          <a:p>
            <a:pPr algn="ctr"/>
            <a:r>
              <a:rPr lang="en-US" sz="1400" dirty="0">
                <a:solidFill>
                  <a:srgbClr val="1F497D"/>
                </a:solidFill>
              </a:rPr>
              <a:t>Managers</a:t>
            </a:r>
          </a:p>
        </p:txBody>
      </p:sp>
      <p:sp>
        <p:nvSpPr>
          <p:cNvPr id="41" name="TextBox 40">
            <a:extLst>
              <a:ext uri="{FF2B5EF4-FFF2-40B4-BE49-F238E27FC236}">
                <a16:creationId xmlns:a16="http://schemas.microsoft.com/office/drawing/2014/main" id="{8E89A9B9-8A67-42EA-8CE7-8932813CCB67}"/>
              </a:ext>
            </a:extLst>
          </p:cNvPr>
          <p:cNvSpPr txBox="1"/>
          <p:nvPr/>
        </p:nvSpPr>
        <p:spPr>
          <a:xfrm>
            <a:off x="5112949" y="5314595"/>
            <a:ext cx="1849674" cy="954107"/>
          </a:xfrm>
          <a:prstGeom prst="rect">
            <a:avLst/>
          </a:prstGeom>
          <a:noFill/>
        </p:spPr>
        <p:txBody>
          <a:bodyPr wrap="square" rtlCol="0">
            <a:spAutoFit/>
          </a:bodyPr>
          <a:lstStyle/>
          <a:p>
            <a:pPr algn="ctr"/>
            <a:r>
              <a:rPr lang="en-US" sz="1400" dirty="0">
                <a:solidFill>
                  <a:srgbClr val="1F497D"/>
                </a:solidFill>
              </a:rPr>
              <a:t>Loan comparisons &amp; Application, Responsible Lending requirements</a:t>
            </a:r>
          </a:p>
        </p:txBody>
      </p:sp>
      <p:sp>
        <p:nvSpPr>
          <p:cNvPr id="42" name="TextBox 41">
            <a:extLst>
              <a:ext uri="{FF2B5EF4-FFF2-40B4-BE49-F238E27FC236}">
                <a16:creationId xmlns:a16="http://schemas.microsoft.com/office/drawing/2014/main" id="{E146230B-1743-48ED-9D11-393ADA7E36F5}"/>
              </a:ext>
            </a:extLst>
          </p:cNvPr>
          <p:cNvSpPr txBox="1"/>
          <p:nvPr/>
        </p:nvSpPr>
        <p:spPr>
          <a:xfrm>
            <a:off x="691569" y="5314595"/>
            <a:ext cx="1394684" cy="1169551"/>
          </a:xfrm>
          <a:prstGeom prst="rect">
            <a:avLst/>
          </a:prstGeom>
          <a:noFill/>
        </p:spPr>
        <p:txBody>
          <a:bodyPr wrap="square" rtlCol="0">
            <a:spAutoFit/>
          </a:bodyPr>
          <a:lstStyle/>
          <a:p>
            <a:pPr algn="ctr"/>
            <a:r>
              <a:rPr lang="en-US" sz="1400" dirty="0">
                <a:solidFill>
                  <a:srgbClr val="1F497D"/>
                </a:solidFill>
              </a:rPr>
              <a:t>Various uses e.g. Account Validation, Wage &amp; Super Theft</a:t>
            </a:r>
          </a:p>
        </p:txBody>
      </p:sp>
      <p:sp>
        <p:nvSpPr>
          <p:cNvPr id="43" name="TextBox 42">
            <a:extLst>
              <a:ext uri="{FF2B5EF4-FFF2-40B4-BE49-F238E27FC236}">
                <a16:creationId xmlns:a16="http://schemas.microsoft.com/office/drawing/2014/main" id="{2783EB13-9286-4BB0-A581-79DF92977268}"/>
              </a:ext>
            </a:extLst>
          </p:cNvPr>
          <p:cNvSpPr txBox="1"/>
          <p:nvPr/>
        </p:nvSpPr>
        <p:spPr>
          <a:xfrm>
            <a:off x="2797413" y="5311752"/>
            <a:ext cx="1734001" cy="738664"/>
          </a:xfrm>
          <a:prstGeom prst="rect">
            <a:avLst/>
          </a:prstGeom>
          <a:noFill/>
        </p:spPr>
        <p:txBody>
          <a:bodyPr wrap="square" rtlCol="0">
            <a:spAutoFit/>
          </a:bodyPr>
          <a:lstStyle/>
          <a:p>
            <a:pPr algn="ctr"/>
            <a:r>
              <a:rPr lang="en-US" sz="1400" dirty="0">
                <a:solidFill>
                  <a:srgbClr val="1F497D"/>
                </a:solidFill>
              </a:rPr>
              <a:t>Compare Banking products + Apply for products</a:t>
            </a:r>
          </a:p>
        </p:txBody>
      </p:sp>
      <p:sp>
        <p:nvSpPr>
          <p:cNvPr id="65" name="TextBox 64">
            <a:extLst>
              <a:ext uri="{FF2B5EF4-FFF2-40B4-BE49-F238E27FC236}">
                <a16:creationId xmlns:a16="http://schemas.microsoft.com/office/drawing/2014/main" id="{3EE3C68E-4420-4AD3-8C52-6C293F69AF48}"/>
              </a:ext>
            </a:extLst>
          </p:cNvPr>
          <p:cNvSpPr txBox="1"/>
          <p:nvPr/>
        </p:nvSpPr>
        <p:spPr>
          <a:xfrm>
            <a:off x="7478946" y="5312091"/>
            <a:ext cx="1849673" cy="738664"/>
          </a:xfrm>
          <a:prstGeom prst="rect">
            <a:avLst/>
          </a:prstGeom>
          <a:noFill/>
        </p:spPr>
        <p:txBody>
          <a:bodyPr wrap="square" rtlCol="0">
            <a:spAutoFit/>
          </a:bodyPr>
          <a:lstStyle/>
          <a:p>
            <a:pPr algn="ctr"/>
            <a:r>
              <a:rPr lang="en-US" sz="1400" dirty="0">
                <a:solidFill>
                  <a:srgbClr val="1F497D"/>
                </a:solidFill>
              </a:rPr>
              <a:t>Automated data feeds to prepare Financial Statements</a:t>
            </a:r>
          </a:p>
        </p:txBody>
      </p:sp>
      <p:sp>
        <p:nvSpPr>
          <p:cNvPr id="66" name="TextBox 65">
            <a:extLst>
              <a:ext uri="{FF2B5EF4-FFF2-40B4-BE49-F238E27FC236}">
                <a16:creationId xmlns:a16="http://schemas.microsoft.com/office/drawing/2014/main" id="{0F8C02D4-F055-4D91-BC59-74B9D4155351}"/>
              </a:ext>
            </a:extLst>
          </p:cNvPr>
          <p:cNvSpPr txBox="1"/>
          <p:nvPr/>
        </p:nvSpPr>
        <p:spPr>
          <a:xfrm>
            <a:off x="9783832" y="5314595"/>
            <a:ext cx="1851492" cy="738664"/>
          </a:xfrm>
          <a:prstGeom prst="rect">
            <a:avLst/>
          </a:prstGeom>
          <a:noFill/>
        </p:spPr>
        <p:txBody>
          <a:bodyPr wrap="square" rtlCol="0">
            <a:spAutoFit/>
          </a:bodyPr>
          <a:lstStyle/>
          <a:p>
            <a:pPr algn="ctr"/>
            <a:r>
              <a:rPr lang="en-US" sz="1400" dirty="0">
                <a:solidFill>
                  <a:srgbClr val="1F497D"/>
                </a:solidFill>
              </a:rPr>
              <a:t>Add external investment to platforms for FUM</a:t>
            </a:r>
          </a:p>
        </p:txBody>
      </p:sp>
      <p:grpSp>
        <p:nvGrpSpPr>
          <p:cNvPr id="27" name="Graphic 24">
            <a:extLst>
              <a:ext uri="{FF2B5EF4-FFF2-40B4-BE49-F238E27FC236}">
                <a16:creationId xmlns:a16="http://schemas.microsoft.com/office/drawing/2014/main" id="{36CD3FD9-6D6F-4481-B32D-489E59221174}"/>
              </a:ext>
            </a:extLst>
          </p:cNvPr>
          <p:cNvGrpSpPr/>
          <p:nvPr/>
        </p:nvGrpSpPr>
        <p:grpSpPr>
          <a:xfrm>
            <a:off x="3236612" y="1984842"/>
            <a:ext cx="869106" cy="1086383"/>
            <a:chOff x="297927" y="2377881"/>
            <a:chExt cx="952500" cy="1190625"/>
          </a:xfrm>
          <a:solidFill>
            <a:srgbClr val="00B0F0"/>
          </a:solidFill>
        </p:grpSpPr>
        <p:sp>
          <p:nvSpPr>
            <p:cNvPr id="28" name="Freeform: Shape 27">
              <a:extLst>
                <a:ext uri="{FF2B5EF4-FFF2-40B4-BE49-F238E27FC236}">
                  <a16:creationId xmlns:a16="http://schemas.microsoft.com/office/drawing/2014/main" id="{95653702-E29D-4213-9746-7C220498F536}"/>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endParaRPr lang="en-ID">
                <a:solidFill>
                  <a:srgbClr val="1F497D"/>
                </a:solidFill>
              </a:endParaRPr>
            </a:p>
          </p:txBody>
        </p:sp>
        <p:sp>
          <p:nvSpPr>
            <p:cNvPr id="29" name="Freeform: Shape 28">
              <a:extLst>
                <a:ext uri="{FF2B5EF4-FFF2-40B4-BE49-F238E27FC236}">
                  <a16:creationId xmlns:a16="http://schemas.microsoft.com/office/drawing/2014/main" id="{1A6BEB94-AFC5-4CFF-B659-8F002BCC9264}"/>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endParaRPr lang="en-ID">
                <a:solidFill>
                  <a:srgbClr val="1F497D"/>
                </a:solidFill>
              </a:endParaRPr>
            </a:p>
          </p:txBody>
        </p:sp>
      </p:grpSp>
      <p:grpSp>
        <p:nvGrpSpPr>
          <p:cNvPr id="30" name="Graphic 23">
            <a:extLst>
              <a:ext uri="{FF2B5EF4-FFF2-40B4-BE49-F238E27FC236}">
                <a16:creationId xmlns:a16="http://schemas.microsoft.com/office/drawing/2014/main" id="{1E127AE7-EFE2-4707-A00F-94F126A4B2FB}"/>
              </a:ext>
            </a:extLst>
          </p:cNvPr>
          <p:cNvGrpSpPr/>
          <p:nvPr/>
        </p:nvGrpSpPr>
        <p:grpSpPr>
          <a:xfrm>
            <a:off x="1034904" y="2005036"/>
            <a:ext cx="787431" cy="984289"/>
            <a:chOff x="5333206" y="2558256"/>
            <a:chExt cx="1524000" cy="1905000"/>
          </a:xfrm>
          <a:solidFill>
            <a:srgbClr val="00B0F0"/>
          </a:solidFill>
        </p:grpSpPr>
        <p:sp>
          <p:nvSpPr>
            <p:cNvPr id="31" name="Freeform: Shape 30">
              <a:extLst>
                <a:ext uri="{FF2B5EF4-FFF2-40B4-BE49-F238E27FC236}">
                  <a16:creationId xmlns:a16="http://schemas.microsoft.com/office/drawing/2014/main" id="{EA881D4E-F229-46EE-97B2-E5399E916421}"/>
                </a:ext>
              </a:extLst>
            </p:cNvPr>
            <p:cNvSpPr/>
            <p:nvPr/>
          </p:nvSpPr>
          <p:spPr>
            <a:xfrm>
              <a:off x="5676953" y="2800190"/>
              <a:ext cx="410146" cy="47625"/>
            </a:xfrm>
            <a:custGeom>
              <a:avLst/>
              <a:gdLst>
                <a:gd name="connsiteX0" fmla="*/ 410147 w 410146"/>
                <a:gd name="connsiteY0" fmla="*/ 0 h 47625"/>
                <a:gd name="connsiteX1" fmla="*/ 23813 w 410146"/>
                <a:gd name="connsiteY1" fmla="*/ 0 h 47625"/>
                <a:gd name="connsiteX2" fmla="*/ 0 w 410146"/>
                <a:gd name="connsiteY2" fmla="*/ 23813 h 47625"/>
                <a:gd name="connsiteX3" fmla="*/ 23813 w 410146"/>
                <a:gd name="connsiteY3" fmla="*/ 47625 h 47625"/>
                <a:gd name="connsiteX4" fmla="*/ 386810 w 410146"/>
                <a:gd name="connsiteY4" fmla="*/ 47625 h 47625"/>
                <a:gd name="connsiteX5" fmla="*/ 410147 w 410146"/>
                <a:gd name="connsiteY5"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146" h="47625">
                  <a:moveTo>
                    <a:pt x="410147" y="0"/>
                  </a:moveTo>
                  <a:lnTo>
                    <a:pt x="23813" y="0"/>
                  </a:lnTo>
                  <a:cubicBezTo>
                    <a:pt x="10668" y="0"/>
                    <a:pt x="0" y="10668"/>
                    <a:pt x="0" y="23813"/>
                  </a:cubicBezTo>
                  <a:cubicBezTo>
                    <a:pt x="0" y="36957"/>
                    <a:pt x="10668" y="47625"/>
                    <a:pt x="23813" y="47625"/>
                  </a:cubicBezTo>
                  <a:lnTo>
                    <a:pt x="386810" y="47625"/>
                  </a:lnTo>
                  <a:cubicBezTo>
                    <a:pt x="391478" y="30099"/>
                    <a:pt x="399479" y="14002"/>
                    <a:pt x="410147" y="0"/>
                  </a:cubicBezTo>
                  <a:close/>
                </a:path>
              </a:pathLst>
            </a:custGeom>
            <a:grpFill/>
            <a:ln w="9525"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EF29B925-EA49-44BF-B5F7-6451DAC19E40}"/>
                </a:ext>
              </a:extLst>
            </p:cNvPr>
            <p:cNvSpPr/>
            <p:nvPr/>
          </p:nvSpPr>
          <p:spPr>
            <a:xfrm>
              <a:off x="5676963" y="299307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3" name="Freeform: Shape 32">
              <a:extLst>
                <a:ext uri="{FF2B5EF4-FFF2-40B4-BE49-F238E27FC236}">
                  <a16:creationId xmlns:a16="http://schemas.microsoft.com/office/drawing/2014/main" id="{3FA17003-525C-4147-BD50-2C323CA79037}"/>
                </a:ext>
              </a:extLst>
            </p:cNvPr>
            <p:cNvSpPr/>
            <p:nvPr/>
          </p:nvSpPr>
          <p:spPr>
            <a:xfrm>
              <a:off x="5676963" y="3101019"/>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B0258245-C2F3-4991-8441-B1E1E35E2CA1}"/>
                </a:ext>
              </a:extLst>
            </p:cNvPr>
            <p:cNvSpPr/>
            <p:nvPr/>
          </p:nvSpPr>
          <p:spPr>
            <a:xfrm>
              <a:off x="5676963" y="3208965"/>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5" name="Freeform: Shape 34">
              <a:extLst>
                <a:ext uri="{FF2B5EF4-FFF2-40B4-BE49-F238E27FC236}">
                  <a16:creationId xmlns:a16="http://schemas.microsoft.com/office/drawing/2014/main" id="{6F939189-30A5-4309-B27B-DAB5A3C334B7}"/>
                </a:ext>
              </a:extLst>
            </p:cNvPr>
            <p:cNvSpPr/>
            <p:nvPr/>
          </p:nvSpPr>
          <p:spPr>
            <a:xfrm>
              <a:off x="5676963" y="331692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45" name="Freeform: Shape 44">
              <a:extLst>
                <a:ext uri="{FF2B5EF4-FFF2-40B4-BE49-F238E27FC236}">
                  <a16:creationId xmlns:a16="http://schemas.microsoft.com/office/drawing/2014/main" id="{4D7CE3C0-D510-4AA7-9DF9-26CCED149A96}"/>
                </a:ext>
              </a:extLst>
            </p:cNvPr>
            <p:cNvSpPr/>
            <p:nvPr/>
          </p:nvSpPr>
          <p:spPr>
            <a:xfrm>
              <a:off x="6329063" y="2891535"/>
              <a:ext cx="157629" cy="402402"/>
            </a:xfrm>
            <a:custGeom>
              <a:avLst/>
              <a:gdLst>
                <a:gd name="connsiteX0" fmla="*/ 103442 w 157629"/>
                <a:gd name="connsiteY0" fmla="*/ 58141 h 402402"/>
                <a:gd name="connsiteX1" fmla="*/ 103442 w 157629"/>
                <a:gd name="connsiteY1" fmla="*/ 23813 h 402402"/>
                <a:gd name="connsiteX2" fmla="*/ 79629 w 157629"/>
                <a:gd name="connsiteY2" fmla="*/ 0 h 402402"/>
                <a:gd name="connsiteX3" fmla="*/ 55817 w 157629"/>
                <a:gd name="connsiteY3" fmla="*/ 23813 h 402402"/>
                <a:gd name="connsiteX4" fmla="*/ 55817 w 157629"/>
                <a:gd name="connsiteY4" fmla="*/ 57721 h 402402"/>
                <a:gd name="connsiteX5" fmla="*/ 0 w 157629"/>
                <a:gd name="connsiteY5" fmla="*/ 131597 h 402402"/>
                <a:gd name="connsiteX6" fmla="*/ 36709 w 157629"/>
                <a:gd name="connsiteY6" fmla="*/ 197139 h 402402"/>
                <a:gd name="connsiteX7" fmla="*/ 96022 w 157629"/>
                <a:gd name="connsiteY7" fmla="*/ 233486 h 402402"/>
                <a:gd name="connsiteX8" fmla="*/ 109995 w 157629"/>
                <a:gd name="connsiteY8" fmla="*/ 258432 h 402402"/>
                <a:gd name="connsiteX9" fmla="*/ 109995 w 157629"/>
                <a:gd name="connsiteY9" fmla="*/ 263281 h 402402"/>
                <a:gd name="connsiteX10" fmla="*/ 80743 w 157629"/>
                <a:gd name="connsiteY10" fmla="*/ 292532 h 402402"/>
                <a:gd name="connsiteX11" fmla="*/ 76895 w 157629"/>
                <a:gd name="connsiteY11" fmla="*/ 292532 h 402402"/>
                <a:gd name="connsiteX12" fmla="*/ 47644 w 157629"/>
                <a:gd name="connsiteY12" fmla="*/ 263281 h 402402"/>
                <a:gd name="connsiteX13" fmla="*/ 47644 w 157629"/>
                <a:gd name="connsiteY13" fmla="*/ 261785 h 402402"/>
                <a:gd name="connsiteX14" fmla="*/ 23832 w 157629"/>
                <a:gd name="connsiteY14" fmla="*/ 237973 h 402402"/>
                <a:gd name="connsiteX15" fmla="*/ 19 w 157629"/>
                <a:gd name="connsiteY15" fmla="*/ 261785 h 402402"/>
                <a:gd name="connsiteX16" fmla="*/ 19 w 157629"/>
                <a:gd name="connsiteY16" fmla="*/ 263281 h 402402"/>
                <a:gd name="connsiteX17" fmla="*/ 56940 w 157629"/>
                <a:gd name="connsiteY17" fmla="*/ 337442 h 402402"/>
                <a:gd name="connsiteX18" fmla="*/ 56940 w 157629"/>
                <a:gd name="connsiteY18" fmla="*/ 378590 h 402402"/>
                <a:gd name="connsiteX19" fmla="*/ 80753 w 157629"/>
                <a:gd name="connsiteY19" fmla="*/ 402403 h 402402"/>
                <a:gd name="connsiteX20" fmla="*/ 104565 w 157629"/>
                <a:gd name="connsiteY20" fmla="*/ 378590 h 402402"/>
                <a:gd name="connsiteX21" fmla="*/ 104565 w 157629"/>
                <a:gd name="connsiteY21" fmla="*/ 336337 h 402402"/>
                <a:gd name="connsiteX22" fmla="*/ 157629 w 157629"/>
                <a:gd name="connsiteY22" fmla="*/ 263281 h 402402"/>
                <a:gd name="connsiteX23" fmla="*/ 157629 w 157629"/>
                <a:gd name="connsiteY23" fmla="*/ 258432 h 402402"/>
                <a:gd name="connsiteX24" fmla="*/ 120920 w 157629"/>
                <a:gd name="connsiteY24" fmla="*/ 192881 h 402402"/>
                <a:gd name="connsiteX25" fmla="*/ 61598 w 157629"/>
                <a:gd name="connsiteY25" fmla="*/ 156524 h 402402"/>
                <a:gd name="connsiteX26" fmla="*/ 47635 w 157629"/>
                <a:gd name="connsiteY26" fmla="*/ 131588 h 402402"/>
                <a:gd name="connsiteX27" fmla="*/ 76886 w 157629"/>
                <a:gd name="connsiteY27" fmla="*/ 102337 h 402402"/>
                <a:gd name="connsiteX28" fmla="*/ 80734 w 157629"/>
                <a:gd name="connsiteY28" fmla="*/ 102337 h 402402"/>
                <a:gd name="connsiteX29" fmla="*/ 109985 w 157629"/>
                <a:gd name="connsiteY29" fmla="*/ 131588 h 402402"/>
                <a:gd name="connsiteX30" fmla="*/ 109985 w 157629"/>
                <a:gd name="connsiteY30" fmla="*/ 144494 h 402402"/>
                <a:gd name="connsiteX31" fmla="*/ 133798 w 157629"/>
                <a:gd name="connsiteY31" fmla="*/ 168307 h 402402"/>
                <a:gd name="connsiteX32" fmla="*/ 157610 w 157629"/>
                <a:gd name="connsiteY32" fmla="*/ 144494 h 402402"/>
                <a:gd name="connsiteX33" fmla="*/ 157610 w 157629"/>
                <a:gd name="connsiteY33" fmla="*/ 131588 h 402402"/>
                <a:gd name="connsiteX34" fmla="*/ 103442 w 157629"/>
                <a:gd name="connsiteY34" fmla="*/ 58141 h 40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7629" h="402402">
                  <a:moveTo>
                    <a:pt x="103442" y="58141"/>
                  </a:moveTo>
                  <a:lnTo>
                    <a:pt x="103442" y="23813"/>
                  </a:lnTo>
                  <a:cubicBezTo>
                    <a:pt x="103442" y="10658"/>
                    <a:pt x="92783" y="0"/>
                    <a:pt x="79629" y="0"/>
                  </a:cubicBezTo>
                  <a:cubicBezTo>
                    <a:pt x="66475" y="0"/>
                    <a:pt x="55817" y="10658"/>
                    <a:pt x="55817" y="23813"/>
                  </a:cubicBezTo>
                  <a:lnTo>
                    <a:pt x="55817" y="57721"/>
                  </a:lnTo>
                  <a:cubicBezTo>
                    <a:pt x="23641" y="66913"/>
                    <a:pt x="0" y="96517"/>
                    <a:pt x="0" y="131597"/>
                  </a:cubicBezTo>
                  <a:cubicBezTo>
                    <a:pt x="0" y="158163"/>
                    <a:pt x="14068" y="183280"/>
                    <a:pt x="36709" y="197139"/>
                  </a:cubicBezTo>
                  <a:lnTo>
                    <a:pt x="96022" y="233486"/>
                  </a:lnTo>
                  <a:cubicBezTo>
                    <a:pt x="104632" y="238773"/>
                    <a:pt x="109995" y="248336"/>
                    <a:pt x="109995" y="258432"/>
                  </a:cubicBezTo>
                  <a:lnTo>
                    <a:pt x="109995" y="263281"/>
                  </a:lnTo>
                  <a:cubicBezTo>
                    <a:pt x="109995" y="279406"/>
                    <a:pt x="96869" y="292532"/>
                    <a:pt x="80743" y="292532"/>
                  </a:cubicBezTo>
                  <a:lnTo>
                    <a:pt x="76895" y="292532"/>
                  </a:lnTo>
                  <a:cubicBezTo>
                    <a:pt x="60769" y="292532"/>
                    <a:pt x="47644" y="279406"/>
                    <a:pt x="47644" y="263281"/>
                  </a:cubicBezTo>
                  <a:lnTo>
                    <a:pt x="47644" y="261785"/>
                  </a:lnTo>
                  <a:cubicBezTo>
                    <a:pt x="47644" y="248631"/>
                    <a:pt x="36986" y="237973"/>
                    <a:pt x="23832" y="237973"/>
                  </a:cubicBezTo>
                  <a:cubicBezTo>
                    <a:pt x="10677" y="237973"/>
                    <a:pt x="19" y="248631"/>
                    <a:pt x="19" y="261785"/>
                  </a:cubicBezTo>
                  <a:lnTo>
                    <a:pt x="19" y="263281"/>
                  </a:lnTo>
                  <a:cubicBezTo>
                    <a:pt x="19" y="298761"/>
                    <a:pt x="24213" y="328612"/>
                    <a:pt x="56940" y="337442"/>
                  </a:cubicBezTo>
                  <a:lnTo>
                    <a:pt x="56940" y="378590"/>
                  </a:lnTo>
                  <a:cubicBezTo>
                    <a:pt x="56940" y="391744"/>
                    <a:pt x="67599" y="402403"/>
                    <a:pt x="80753" y="402403"/>
                  </a:cubicBezTo>
                  <a:cubicBezTo>
                    <a:pt x="93907" y="402403"/>
                    <a:pt x="104565" y="391744"/>
                    <a:pt x="104565" y="378590"/>
                  </a:cubicBezTo>
                  <a:lnTo>
                    <a:pt x="104565" y="336337"/>
                  </a:lnTo>
                  <a:cubicBezTo>
                    <a:pt x="135322" y="326288"/>
                    <a:pt x="157629" y="297351"/>
                    <a:pt x="157629" y="263281"/>
                  </a:cubicBezTo>
                  <a:lnTo>
                    <a:pt x="157629" y="258432"/>
                  </a:lnTo>
                  <a:cubicBezTo>
                    <a:pt x="157629" y="231877"/>
                    <a:pt x="143561" y="206769"/>
                    <a:pt x="120920" y="192881"/>
                  </a:cubicBezTo>
                  <a:lnTo>
                    <a:pt x="61598" y="156524"/>
                  </a:lnTo>
                  <a:cubicBezTo>
                    <a:pt x="52988" y="151247"/>
                    <a:pt x="47635" y="141694"/>
                    <a:pt x="47635" y="131588"/>
                  </a:cubicBezTo>
                  <a:cubicBezTo>
                    <a:pt x="47635" y="115462"/>
                    <a:pt x="60760" y="102337"/>
                    <a:pt x="76886" y="102337"/>
                  </a:cubicBezTo>
                  <a:lnTo>
                    <a:pt x="80734" y="102337"/>
                  </a:lnTo>
                  <a:cubicBezTo>
                    <a:pt x="96860" y="102337"/>
                    <a:pt x="109985" y="115462"/>
                    <a:pt x="109985" y="131588"/>
                  </a:cubicBezTo>
                  <a:lnTo>
                    <a:pt x="109985" y="144494"/>
                  </a:lnTo>
                  <a:cubicBezTo>
                    <a:pt x="109985" y="157648"/>
                    <a:pt x="120644" y="168307"/>
                    <a:pt x="133798" y="168307"/>
                  </a:cubicBezTo>
                  <a:cubicBezTo>
                    <a:pt x="146952" y="168307"/>
                    <a:pt x="157610" y="157648"/>
                    <a:pt x="157610" y="144494"/>
                  </a:cubicBezTo>
                  <a:lnTo>
                    <a:pt x="157610" y="131588"/>
                  </a:lnTo>
                  <a:cubicBezTo>
                    <a:pt x="157601" y="97098"/>
                    <a:pt x="134769" y="67847"/>
                    <a:pt x="103442" y="58141"/>
                  </a:cubicBezTo>
                  <a:close/>
                </a:path>
              </a:pathLst>
            </a:custGeom>
            <a:grpFill/>
            <a:ln w="9525" cap="flat">
              <a:noFill/>
              <a:prstDash val="solid"/>
              <a:miter/>
            </a:ln>
          </p:spPr>
          <p:txBody>
            <a:bodyPr rtlCol="0" anchor="ctr"/>
            <a:lstStyle/>
            <a:p>
              <a:endParaRPr lang="en-ID"/>
            </a:p>
          </p:txBody>
        </p:sp>
        <p:sp>
          <p:nvSpPr>
            <p:cNvPr id="48" name="Freeform: Shape 47">
              <a:extLst>
                <a:ext uri="{FF2B5EF4-FFF2-40B4-BE49-F238E27FC236}">
                  <a16:creationId xmlns:a16="http://schemas.microsoft.com/office/drawing/2014/main" id="{DC2FCD48-FDC7-41F8-BEA3-C2AFBA6B0FC8}"/>
                </a:ext>
              </a:extLst>
            </p:cNvPr>
            <p:cNvSpPr/>
            <p:nvPr/>
          </p:nvSpPr>
          <p:spPr>
            <a:xfrm>
              <a:off x="5457592" y="2605690"/>
              <a:ext cx="1275225" cy="1429131"/>
            </a:xfrm>
            <a:custGeom>
              <a:avLst/>
              <a:gdLst>
                <a:gd name="connsiteX0" fmla="*/ 1161240 w 1275225"/>
                <a:gd name="connsiteY0" fmla="*/ 163697 h 1429131"/>
                <a:gd name="connsiteX1" fmla="*/ 983647 w 1275225"/>
                <a:gd name="connsiteY1" fmla="*/ 163697 h 1429131"/>
                <a:gd name="connsiteX2" fmla="*/ 983647 w 1275225"/>
                <a:gd name="connsiteY2" fmla="*/ 163259 h 1429131"/>
                <a:gd name="connsiteX3" fmla="*/ 981932 w 1275225"/>
                <a:gd name="connsiteY3" fmla="*/ 139922 h 1429131"/>
                <a:gd name="connsiteX4" fmla="*/ 820388 w 1275225"/>
                <a:gd name="connsiteY4" fmla="*/ 0 h 1429131"/>
                <a:gd name="connsiteX5" fmla="*/ 163259 w 1275225"/>
                <a:gd name="connsiteY5" fmla="*/ 0 h 1429131"/>
                <a:gd name="connsiteX6" fmla="*/ 0 w 1275225"/>
                <a:gd name="connsiteY6" fmla="*/ 163259 h 1429131"/>
                <a:gd name="connsiteX7" fmla="*/ 0 w 1275225"/>
                <a:gd name="connsiteY7" fmla="*/ 1265873 h 1429131"/>
                <a:gd name="connsiteX8" fmla="*/ 163259 w 1275225"/>
                <a:gd name="connsiteY8" fmla="*/ 1429131 h 1429131"/>
                <a:gd name="connsiteX9" fmla="*/ 820388 w 1275225"/>
                <a:gd name="connsiteY9" fmla="*/ 1429131 h 1429131"/>
                <a:gd name="connsiteX10" fmla="*/ 983647 w 1275225"/>
                <a:gd name="connsiteY10" fmla="*/ 1265873 h 1429131"/>
                <a:gd name="connsiteX11" fmla="*/ 983647 w 1275225"/>
                <a:gd name="connsiteY11" fmla="*/ 923163 h 1429131"/>
                <a:gd name="connsiteX12" fmla="*/ 916972 w 1275225"/>
                <a:gd name="connsiteY12" fmla="*/ 992505 h 1429131"/>
                <a:gd name="connsiteX13" fmla="*/ 916972 w 1275225"/>
                <a:gd name="connsiteY13" fmla="*/ 1265873 h 1429131"/>
                <a:gd name="connsiteX14" fmla="*/ 820388 w 1275225"/>
                <a:gd name="connsiteY14" fmla="*/ 1362456 h 1429131"/>
                <a:gd name="connsiteX15" fmla="*/ 163259 w 1275225"/>
                <a:gd name="connsiteY15" fmla="*/ 1362456 h 1429131"/>
                <a:gd name="connsiteX16" fmla="*/ 66675 w 1275225"/>
                <a:gd name="connsiteY16" fmla="*/ 1265873 h 1429131"/>
                <a:gd name="connsiteX17" fmla="*/ 66675 w 1275225"/>
                <a:gd name="connsiteY17" fmla="*/ 163259 h 1429131"/>
                <a:gd name="connsiteX18" fmla="*/ 163259 w 1275225"/>
                <a:gd name="connsiteY18" fmla="*/ 66675 h 1429131"/>
                <a:gd name="connsiteX19" fmla="*/ 820388 w 1275225"/>
                <a:gd name="connsiteY19" fmla="*/ 66675 h 1429131"/>
                <a:gd name="connsiteX20" fmla="*/ 914114 w 1275225"/>
                <a:gd name="connsiteY20" fmla="*/ 139922 h 1429131"/>
                <a:gd name="connsiteX21" fmla="*/ 916972 w 1275225"/>
                <a:gd name="connsiteY21" fmla="*/ 163259 h 1429131"/>
                <a:gd name="connsiteX22" fmla="*/ 916972 w 1275225"/>
                <a:gd name="connsiteY22" fmla="*/ 163697 h 1429131"/>
                <a:gd name="connsiteX23" fmla="*/ 739292 w 1275225"/>
                <a:gd name="connsiteY23" fmla="*/ 163697 h 1429131"/>
                <a:gd name="connsiteX24" fmla="*/ 625297 w 1275225"/>
                <a:gd name="connsiteY24" fmla="*/ 277682 h 1429131"/>
                <a:gd name="connsiteX25" fmla="*/ 625297 w 1275225"/>
                <a:gd name="connsiteY25" fmla="*/ 699630 h 1429131"/>
                <a:gd name="connsiteX26" fmla="*/ 739292 w 1275225"/>
                <a:gd name="connsiteY26" fmla="*/ 813626 h 1429131"/>
                <a:gd name="connsiteX27" fmla="*/ 830447 w 1275225"/>
                <a:gd name="connsiteY27" fmla="*/ 813626 h 1429131"/>
                <a:gd name="connsiteX28" fmla="*/ 830447 w 1275225"/>
                <a:gd name="connsiteY28" fmla="*/ 965321 h 1429131"/>
                <a:gd name="connsiteX29" fmla="*/ 851316 w 1275225"/>
                <a:gd name="connsiteY29" fmla="*/ 996239 h 1429131"/>
                <a:gd name="connsiteX30" fmla="*/ 863775 w 1275225"/>
                <a:gd name="connsiteY30" fmla="*/ 998658 h 1429131"/>
                <a:gd name="connsiteX31" fmla="*/ 887797 w 1275225"/>
                <a:gd name="connsiteY31" fmla="*/ 988438 h 1429131"/>
                <a:gd name="connsiteX32" fmla="*/ 1056046 w 1275225"/>
                <a:gd name="connsiteY32" fmla="*/ 813626 h 1429131"/>
                <a:gd name="connsiteX33" fmla="*/ 1161240 w 1275225"/>
                <a:gd name="connsiteY33" fmla="*/ 813626 h 1429131"/>
                <a:gd name="connsiteX34" fmla="*/ 1275226 w 1275225"/>
                <a:gd name="connsiteY34" fmla="*/ 699630 h 1429131"/>
                <a:gd name="connsiteX35" fmla="*/ 1275226 w 1275225"/>
                <a:gd name="connsiteY35" fmla="*/ 277682 h 1429131"/>
                <a:gd name="connsiteX36" fmla="*/ 1161240 w 1275225"/>
                <a:gd name="connsiteY36" fmla="*/ 163697 h 1429131"/>
                <a:gd name="connsiteX37" fmla="*/ 1208551 w 1275225"/>
                <a:gd name="connsiteY37" fmla="*/ 699630 h 1429131"/>
                <a:gd name="connsiteX38" fmla="*/ 1161240 w 1275225"/>
                <a:gd name="connsiteY38" fmla="*/ 746951 h 1429131"/>
                <a:gd name="connsiteX39" fmla="*/ 1041864 w 1275225"/>
                <a:gd name="connsiteY39" fmla="*/ 746951 h 1429131"/>
                <a:gd name="connsiteX40" fmla="*/ 1017851 w 1275225"/>
                <a:gd name="connsiteY40" fmla="*/ 757171 h 1429131"/>
                <a:gd name="connsiteX41" fmla="*/ 897131 w 1275225"/>
                <a:gd name="connsiteY41" fmla="*/ 882596 h 1429131"/>
                <a:gd name="connsiteX42" fmla="*/ 897131 w 1275225"/>
                <a:gd name="connsiteY42" fmla="*/ 780288 h 1429131"/>
                <a:gd name="connsiteX43" fmla="*/ 863794 w 1275225"/>
                <a:gd name="connsiteY43" fmla="*/ 746951 h 1429131"/>
                <a:gd name="connsiteX44" fmla="*/ 739302 w 1275225"/>
                <a:gd name="connsiteY44" fmla="*/ 746951 h 1429131"/>
                <a:gd name="connsiteX45" fmla="*/ 691982 w 1275225"/>
                <a:gd name="connsiteY45" fmla="*/ 699630 h 1429131"/>
                <a:gd name="connsiteX46" fmla="*/ 691982 w 1275225"/>
                <a:gd name="connsiteY46" fmla="*/ 277682 h 1429131"/>
                <a:gd name="connsiteX47" fmla="*/ 739302 w 1275225"/>
                <a:gd name="connsiteY47" fmla="*/ 230372 h 1429131"/>
                <a:gd name="connsiteX48" fmla="*/ 949947 w 1275225"/>
                <a:gd name="connsiteY48" fmla="*/ 230372 h 1429131"/>
                <a:gd name="connsiteX49" fmla="*/ 950319 w 1275225"/>
                <a:gd name="connsiteY49" fmla="*/ 230410 h 1429131"/>
                <a:gd name="connsiteX50" fmla="*/ 950690 w 1275225"/>
                <a:gd name="connsiteY50" fmla="*/ 230372 h 1429131"/>
                <a:gd name="connsiteX51" fmla="*/ 1161250 w 1275225"/>
                <a:gd name="connsiteY51" fmla="*/ 230372 h 1429131"/>
                <a:gd name="connsiteX52" fmla="*/ 1208561 w 1275225"/>
                <a:gd name="connsiteY52" fmla="*/ 277682 h 1429131"/>
                <a:gd name="connsiteX53" fmla="*/ 1208561 w 1275225"/>
                <a:gd name="connsiteY53" fmla="*/ 699630 h 142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75225" h="1429131">
                  <a:moveTo>
                    <a:pt x="1161240" y="163697"/>
                  </a:moveTo>
                  <a:lnTo>
                    <a:pt x="983647" y="163697"/>
                  </a:lnTo>
                  <a:lnTo>
                    <a:pt x="983647" y="163259"/>
                  </a:lnTo>
                  <a:cubicBezTo>
                    <a:pt x="983647" y="155353"/>
                    <a:pt x="983075" y="147542"/>
                    <a:pt x="981932" y="139922"/>
                  </a:cubicBezTo>
                  <a:cubicBezTo>
                    <a:pt x="970598" y="60865"/>
                    <a:pt x="902494" y="0"/>
                    <a:pt x="820388" y="0"/>
                  </a:cubicBezTo>
                  <a:lnTo>
                    <a:pt x="163259" y="0"/>
                  </a:lnTo>
                  <a:cubicBezTo>
                    <a:pt x="73247" y="0"/>
                    <a:pt x="0" y="73152"/>
                    <a:pt x="0" y="163259"/>
                  </a:cubicBezTo>
                  <a:lnTo>
                    <a:pt x="0" y="1265873"/>
                  </a:lnTo>
                  <a:cubicBezTo>
                    <a:pt x="0" y="1355979"/>
                    <a:pt x="73247" y="1429131"/>
                    <a:pt x="163259" y="1429131"/>
                  </a:cubicBezTo>
                  <a:lnTo>
                    <a:pt x="820388" y="1429131"/>
                  </a:lnTo>
                  <a:cubicBezTo>
                    <a:pt x="910400" y="1429131"/>
                    <a:pt x="983647" y="1355979"/>
                    <a:pt x="983647" y="1265873"/>
                  </a:cubicBezTo>
                  <a:lnTo>
                    <a:pt x="983647" y="923163"/>
                  </a:lnTo>
                  <a:lnTo>
                    <a:pt x="916972" y="992505"/>
                  </a:lnTo>
                  <a:lnTo>
                    <a:pt x="916972" y="1265873"/>
                  </a:lnTo>
                  <a:cubicBezTo>
                    <a:pt x="916972" y="1319213"/>
                    <a:pt x="873633" y="1362456"/>
                    <a:pt x="820388" y="1362456"/>
                  </a:cubicBezTo>
                  <a:lnTo>
                    <a:pt x="163259" y="1362456"/>
                  </a:lnTo>
                  <a:cubicBezTo>
                    <a:pt x="110014" y="1362456"/>
                    <a:pt x="66675" y="1319213"/>
                    <a:pt x="66675" y="1265873"/>
                  </a:cubicBezTo>
                  <a:lnTo>
                    <a:pt x="66675" y="163259"/>
                  </a:lnTo>
                  <a:cubicBezTo>
                    <a:pt x="66675" y="109919"/>
                    <a:pt x="110014" y="66675"/>
                    <a:pt x="163259" y="66675"/>
                  </a:cubicBezTo>
                  <a:lnTo>
                    <a:pt x="820388" y="66675"/>
                  </a:lnTo>
                  <a:cubicBezTo>
                    <a:pt x="865632" y="66675"/>
                    <a:pt x="903732" y="97917"/>
                    <a:pt x="914114" y="139922"/>
                  </a:cubicBezTo>
                  <a:cubicBezTo>
                    <a:pt x="916019" y="147447"/>
                    <a:pt x="916972" y="155258"/>
                    <a:pt x="916972" y="163259"/>
                  </a:cubicBezTo>
                  <a:lnTo>
                    <a:pt x="916972" y="163697"/>
                  </a:lnTo>
                  <a:lnTo>
                    <a:pt x="739292" y="163697"/>
                  </a:lnTo>
                  <a:cubicBezTo>
                    <a:pt x="676437" y="163697"/>
                    <a:pt x="625297" y="214836"/>
                    <a:pt x="625297" y="277682"/>
                  </a:cubicBezTo>
                  <a:lnTo>
                    <a:pt x="625297" y="699630"/>
                  </a:lnTo>
                  <a:cubicBezTo>
                    <a:pt x="625297" y="762486"/>
                    <a:pt x="676437" y="813626"/>
                    <a:pt x="739292" y="813626"/>
                  </a:cubicBezTo>
                  <a:lnTo>
                    <a:pt x="830447" y="813626"/>
                  </a:lnTo>
                  <a:lnTo>
                    <a:pt x="830447" y="965321"/>
                  </a:lnTo>
                  <a:cubicBezTo>
                    <a:pt x="830447" y="978922"/>
                    <a:pt x="838705" y="991162"/>
                    <a:pt x="851316" y="996239"/>
                  </a:cubicBezTo>
                  <a:cubicBezTo>
                    <a:pt x="855364" y="997868"/>
                    <a:pt x="859584" y="998658"/>
                    <a:pt x="863775" y="998658"/>
                  </a:cubicBezTo>
                  <a:cubicBezTo>
                    <a:pt x="872671" y="998658"/>
                    <a:pt x="881396" y="995096"/>
                    <a:pt x="887797" y="988438"/>
                  </a:cubicBezTo>
                  <a:lnTo>
                    <a:pt x="1056046" y="813626"/>
                  </a:lnTo>
                  <a:lnTo>
                    <a:pt x="1161240" y="813626"/>
                  </a:lnTo>
                  <a:cubicBezTo>
                    <a:pt x="1224096" y="813626"/>
                    <a:pt x="1275226" y="762486"/>
                    <a:pt x="1275226" y="699630"/>
                  </a:cubicBezTo>
                  <a:lnTo>
                    <a:pt x="1275226" y="277682"/>
                  </a:lnTo>
                  <a:cubicBezTo>
                    <a:pt x="1275226" y="214836"/>
                    <a:pt x="1224096" y="163697"/>
                    <a:pt x="1161240" y="163697"/>
                  </a:cubicBezTo>
                  <a:close/>
                  <a:moveTo>
                    <a:pt x="1208551" y="699630"/>
                  </a:moveTo>
                  <a:cubicBezTo>
                    <a:pt x="1208551" y="725719"/>
                    <a:pt x="1187320" y="746951"/>
                    <a:pt x="1161240" y="746951"/>
                  </a:cubicBezTo>
                  <a:lnTo>
                    <a:pt x="1041864" y="746951"/>
                  </a:lnTo>
                  <a:cubicBezTo>
                    <a:pt x="1032805" y="746951"/>
                    <a:pt x="1024128" y="750646"/>
                    <a:pt x="1017851" y="757171"/>
                  </a:cubicBezTo>
                  <a:lnTo>
                    <a:pt x="897131" y="882596"/>
                  </a:lnTo>
                  <a:lnTo>
                    <a:pt x="897131" y="780288"/>
                  </a:lnTo>
                  <a:cubicBezTo>
                    <a:pt x="897131" y="761876"/>
                    <a:pt x="882206" y="746951"/>
                    <a:pt x="863794" y="746951"/>
                  </a:cubicBezTo>
                  <a:lnTo>
                    <a:pt x="739302" y="746951"/>
                  </a:lnTo>
                  <a:cubicBezTo>
                    <a:pt x="713213" y="746951"/>
                    <a:pt x="691982" y="725719"/>
                    <a:pt x="691982" y="699630"/>
                  </a:cubicBezTo>
                  <a:lnTo>
                    <a:pt x="691982" y="277682"/>
                  </a:lnTo>
                  <a:cubicBezTo>
                    <a:pt x="691982" y="251593"/>
                    <a:pt x="713213" y="230372"/>
                    <a:pt x="739302" y="230372"/>
                  </a:cubicBezTo>
                  <a:lnTo>
                    <a:pt x="949947" y="230372"/>
                  </a:lnTo>
                  <a:cubicBezTo>
                    <a:pt x="950071" y="230372"/>
                    <a:pt x="950195" y="230410"/>
                    <a:pt x="950319" y="230410"/>
                  </a:cubicBezTo>
                  <a:cubicBezTo>
                    <a:pt x="950443" y="230410"/>
                    <a:pt x="950557" y="230372"/>
                    <a:pt x="950690" y="230372"/>
                  </a:cubicBezTo>
                  <a:lnTo>
                    <a:pt x="1161250" y="230372"/>
                  </a:lnTo>
                  <a:cubicBezTo>
                    <a:pt x="1187329" y="230372"/>
                    <a:pt x="1208561" y="251603"/>
                    <a:pt x="1208561" y="277682"/>
                  </a:cubicBezTo>
                  <a:lnTo>
                    <a:pt x="1208561" y="699630"/>
                  </a:lnTo>
                  <a:close/>
                </a:path>
              </a:pathLst>
            </a:custGeom>
            <a:grpFill/>
            <a:ln w="9525" cap="flat">
              <a:noFill/>
              <a:prstDash val="solid"/>
              <a:miter/>
            </a:ln>
          </p:spPr>
          <p:txBody>
            <a:bodyPr rtlCol="0" anchor="ctr"/>
            <a:lstStyle/>
            <a:p>
              <a:endParaRPr lang="en-ID"/>
            </a:p>
          </p:txBody>
        </p:sp>
        <p:sp>
          <p:nvSpPr>
            <p:cNvPr id="50" name="Freeform: Shape 49">
              <a:extLst>
                <a:ext uri="{FF2B5EF4-FFF2-40B4-BE49-F238E27FC236}">
                  <a16:creationId xmlns:a16="http://schemas.microsoft.com/office/drawing/2014/main" id="{1C84C4CA-5B64-421F-952C-B465CA33F902}"/>
                </a:ext>
              </a:extLst>
            </p:cNvPr>
            <p:cNvSpPr/>
            <p:nvPr/>
          </p:nvSpPr>
          <p:spPr>
            <a:xfrm>
              <a:off x="5875283" y="3739403"/>
              <a:ext cx="148209" cy="148209"/>
            </a:xfrm>
            <a:custGeom>
              <a:avLst/>
              <a:gdLst>
                <a:gd name="connsiteX0" fmla="*/ 0 w 148209"/>
                <a:gd name="connsiteY0" fmla="*/ 74105 h 148209"/>
                <a:gd name="connsiteX1" fmla="*/ 74105 w 148209"/>
                <a:gd name="connsiteY1" fmla="*/ 148209 h 148209"/>
                <a:gd name="connsiteX2" fmla="*/ 148209 w 148209"/>
                <a:gd name="connsiteY2" fmla="*/ 74105 h 148209"/>
                <a:gd name="connsiteX3" fmla="*/ 74105 w 148209"/>
                <a:gd name="connsiteY3" fmla="*/ 0 h 148209"/>
                <a:gd name="connsiteX4" fmla="*/ 0 w 148209"/>
                <a:gd name="connsiteY4" fmla="*/ 74105 h 148209"/>
                <a:gd name="connsiteX5" fmla="*/ 100584 w 148209"/>
                <a:gd name="connsiteY5" fmla="*/ 74105 h 148209"/>
                <a:gd name="connsiteX6" fmla="*/ 74105 w 148209"/>
                <a:gd name="connsiteY6" fmla="*/ 100584 h 148209"/>
                <a:gd name="connsiteX7" fmla="*/ 47625 w 148209"/>
                <a:gd name="connsiteY7" fmla="*/ 74105 h 148209"/>
                <a:gd name="connsiteX8" fmla="*/ 74105 w 148209"/>
                <a:gd name="connsiteY8" fmla="*/ 47625 h 148209"/>
                <a:gd name="connsiteX9" fmla="*/ 100584 w 148209"/>
                <a:gd name="connsiteY9" fmla="*/ 74105 h 14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209" h="148209">
                  <a:moveTo>
                    <a:pt x="0" y="74105"/>
                  </a:moveTo>
                  <a:cubicBezTo>
                    <a:pt x="0" y="114967"/>
                    <a:pt x="33242" y="148209"/>
                    <a:pt x="74105" y="148209"/>
                  </a:cubicBezTo>
                  <a:cubicBezTo>
                    <a:pt x="114967" y="148209"/>
                    <a:pt x="148209" y="114967"/>
                    <a:pt x="148209" y="74105"/>
                  </a:cubicBezTo>
                  <a:cubicBezTo>
                    <a:pt x="148209" y="33242"/>
                    <a:pt x="114967" y="0"/>
                    <a:pt x="74105" y="0"/>
                  </a:cubicBezTo>
                  <a:cubicBezTo>
                    <a:pt x="33242" y="0"/>
                    <a:pt x="0" y="33242"/>
                    <a:pt x="0" y="74105"/>
                  </a:cubicBezTo>
                  <a:close/>
                  <a:moveTo>
                    <a:pt x="100584" y="74105"/>
                  </a:moveTo>
                  <a:cubicBezTo>
                    <a:pt x="100584" y="88706"/>
                    <a:pt x="88706" y="100584"/>
                    <a:pt x="74105" y="100584"/>
                  </a:cubicBezTo>
                  <a:cubicBezTo>
                    <a:pt x="59503" y="100584"/>
                    <a:pt x="47625" y="88706"/>
                    <a:pt x="47625" y="74105"/>
                  </a:cubicBezTo>
                  <a:cubicBezTo>
                    <a:pt x="47625" y="59503"/>
                    <a:pt x="59503" y="47625"/>
                    <a:pt x="74105" y="47625"/>
                  </a:cubicBezTo>
                  <a:cubicBezTo>
                    <a:pt x="88706" y="47625"/>
                    <a:pt x="100584" y="59503"/>
                    <a:pt x="100584" y="74105"/>
                  </a:cubicBezTo>
                  <a:close/>
                </a:path>
              </a:pathLst>
            </a:custGeom>
            <a:grpFill/>
            <a:ln w="9525" cap="flat">
              <a:noFill/>
              <a:prstDash val="solid"/>
              <a:miter/>
            </a:ln>
          </p:spPr>
          <p:txBody>
            <a:bodyPr rtlCol="0" anchor="ctr"/>
            <a:lstStyle/>
            <a:p>
              <a:endParaRPr lang="en-ID"/>
            </a:p>
          </p:txBody>
        </p:sp>
        <p:sp>
          <p:nvSpPr>
            <p:cNvPr id="52" name="Freeform: Shape 51">
              <a:extLst>
                <a:ext uri="{FF2B5EF4-FFF2-40B4-BE49-F238E27FC236}">
                  <a16:creationId xmlns:a16="http://schemas.microsoft.com/office/drawing/2014/main" id="{767BA63A-715B-4A38-8AD2-EF16F066E69B}"/>
                </a:ext>
              </a:extLst>
            </p:cNvPr>
            <p:cNvSpPr/>
            <p:nvPr/>
          </p:nvSpPr>
          <p:spPr>
            <a:xfrm>
              <a:off x="5676963" y="3502659"/>
              <a:ext cx="544849" cy="165087"/>
            </a:xfrm>
            <a:custGeom>
              <a:avLst/>
              <a:gdLst>
                <a:gd name="connsiteX0" fmla="*/ 544849 w 544849"/>
                <a:gd name="connsiteY0" fmla="*/ 141275 h 165087"/>
                <a:gd name="connsiteX1" fmla="*/ 544849 w 544849"/>
                <a:gd name="connsiteY1" fmla="*/ 23813 h 165087"/>
                <a:gd name="connsiteX2" fmla="*/ 521037 w 544849"/>
                <a:gd name="connsiteY2" fmla="*/ 0 h 165087"/>
                <a:gd name="connsiteX3" fmla="*/ 23813 w 544849"/>
                <a:gd name="connsiteY3" fmla="*/ 0 h 165087"/>
                <a:gd name="connsiteX4" fmla="*/ 0 w 544849"/>
                <a:gd name="connsiteY4" fmla="*/ 23813 h 165087"/>
                <a:gd name="connsiteX5" fmla="*/ 0 w 544849"/>
                <a:gd name="connsiteY5" fmla="*/ 141275 h 165087"/>
                <a:gd name="connsiteX6" fmla="*/ 23813 w 544849"/>
                <a:gd name="connsiteY6" fmla="*/ 165087 h 165087"/>
                <a:gd name="connsiteX7" fmla="*/ 521046 w 544849"/>
                <a:gd name="connsiteY7" fmla="*/ 165087 h 165087"/>
                <a:gd name="connsiteX8" fmla="*/ 544849 w 544849"/>
                <a:gd name="connsiteY8" fmla="*/ 141275 h 165087"/>
                <a:gd name="connsiteX9" fmla="*/ 497224 w 544849"/>
                <a:gd name="connsiteY9" fmla="*/ 117462 h 165087"/>
                <a:gd name="connsiteX10" fmla="*/ 47625 w 544849"/>
                <a:gd name="connsiteY10" fmla="*/ 117462 h 165087"/>
                <a:gd name="connsiteX11" fmla="*/ 47625 w 544849"/>
                <a:gd name="connsiteY11" fmla="*/ 47625 h 165087"/>
                <a:gd name="connsiteX12" fmla="*/ 497234 w 544849"/>
                <a:gd name="connsiteY12" fmla="*/ 47625 h 165087"/>
                <a:gd name="connsiteX13" fmla="*/ 497234 w 544849"/>
                <a:gd name="connsiteY13" fmla="*/ 117462 h 16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849" h="165087">
                  <a:moveTo>
                    <a:pt x="544849" y="141275"/>
                  </a:moveTo>
                  <a:lnTo>
                    <a:pt x="544849" y="23813"/>
                  </a:lnTo>
                  <a:cubicBezTo>
                    <a:pt x="544849" y="10658"/>
                    <a:pt x="534191" y="0"/>
                    <a:pt x="521037" y="0"/>
                  </a:cubicBezTo>
                  <a:lnTo>
                    <a:pt x="23813" y="0"/>
                  </a:lnTo>
                  <a:cubicBezTo>
                    <a:pt x="10658" y="0"/>
                    <a:pt x="0" y="10658"/>
                    <a:pt x="0" y="23813"/>
                  </a:cubicBezTo>
                  <a:lnTo>
                    <a:pt x="0" y="141275"/>
                  </a:lnTo>
                  <a:cubicBezTo>
                    <a:pt x="0" y="154429"/>
                    <a:pt x="10658" y="165087"/>
                    <a:pt x="23813" y="165087"/>
                  </a:cubicBezTo>
                  <a:lnTo>
                    <a:pt x="521046" y="165087"/>
                  </a:lnTo>
                  <a:cubicBezTo>
                    <a:pt x="534191" y="165087"/>
                    <a:pt x="544849" y="154429"/>
                    <a:pt x="544849" y="141275"/>
                  </a:cubicBezTo>
                  <a:close/>
                  <a:moveTo>
                    <a:pt x="497224" y="117462"/>
                  </a:moveTo>
                  <a:lnTo>
                    <a:pt x="47625" y="117462"/>
                  </a:lnTo>
                  <a:lnTo>
                    <a:pt x="47625" y="47625"/>
                  </a:lnTo>
                  <a:lnTo>
                    <a:pt x="497234" y="47625"/>
                  </a:lnTo>
                  <a:lnTo>
                    <a:pt x="497234" y="117462"/>
                  </a:lnTo>
                  <a:close/>
                </a:path>
              </a:pathLst>
            </a:custGeom>
            <a:grpFill/>
            <a:ln w="9525" cap="flat">
              <a:noFill/>
              <a:prstDash val="solid"/>
              <a:miter/>
            </a:ln>
          </p:spPr>
          <p:txBody>
            <a:bodyPr rtlCol="0" anchor="ctr"/>
            <a:lstStyle/>
            <a:p>
              <a:endParaRPr lang="en-ID"/>
            </a:p>
          </p:txBody>
        </p:sp>
      </p:grpSp>
      <p:grpSp>
        <p:nvGrpSpPr>
          <p:cNvPr id="13" name="Graphic 5">
            <a:extLst>
              <a:ext uri="{FF2B5EF4-FFF2-40B4-BE49-F238E27FC236}">
                <a16:creationId xmlns:a16="http://schemas.microsoft.com/office/drawing/2014/main" id="{C54B6BC1-1D4F-4523-BEED-D417A18D6D32}"/>
              </a:ext>
            </a:extLst>
          </p:cNvPr>
          <p:cNvGrpSpPr/>
          <p:nvPr/>
        </p:nvGrpSpPr>
        <p:grpSpPr>
          <a:xfrm>
            <a:off x="5640129" y="2025906"/>
            <a:ext cx="914400" cy="766941"/>
            <a:chOff x="6751226" y="1968663"/>
            <a:chExt cx="609657" cy="511342"/>
          </a:xfrm>
          <a:solidFill>
            <a:srgbClr val="00B0F0"/>
          </a:solidFill>
        </p:grpSpPr>
        <p:sp>
          <p:nvSpPr>
            <p:cNvPr id="14" name="Freeform: Shape 13">
              <a:extLst>
                <a:ext uri="{FF2B5EF4-FFF2-40B4-BE49-F238E27FC236}">
                  <a16:creationId xmlns:a16="http://schemas.microsoft.com/office/drawing/2014/main" id="{ADC305CD-4D4A-403B-A4EA-4863F41567F2}"/>
                </a:ext>
              </a:extLst>
            </p:cNvPr>
            <p:cNvSpPr/>
            <p:nvPr/>
          </p:nvSpPr>
          <p:spPr>
            <a:xfrm>
              <a:off x="7127378" y="1968701"/>
              <a:ext cx="233505" cy="233498"/>
            </a:xfrm>
            <a:custGeom>
              <a:avLst/>
              <a:gdLst>
                <a:gd name="connsiteX0" fmla="*/ 177908 w 233505"/>
                <a:gd name="connsiteY0" fmla="*/ 233498 h 233498"/>
                <a:gd name="connsiteX1" fmla="*/ 171174 w 233505"/>
                <a:gd name="connsiteY1" fmla="*/ 230707 h 233498"/>
                <a:gd name="connsiteX2" fmla="*/ 2791 w 233505"/>
                <a:gd name="connsiteY2" fmla="*/ 62324 h 233498"/>
                <a:gd name="connsiteX3" fmla="*/ 0 w 233505"/>
                <a:gd name="connsiteY3" fmla="*/ 55590 h 233498"/>
                <a:gd name="connsiteX4" fmla="*/ 2791 w 233505"/>
                <a:gd name="connsiteY4" fmla="*/ 48856 h 233498"/>
                <a:gd name="connsiteX5" fmla="*/ 48863 w 233505"/>
                <a:gd name="connsiteY5" fmla="*/ 2793 h 233498"/>
                <a:gd name="connsiteX6" fmla="*/ 62332 w 233505"/>
                <a:gd name="connsiteY6" fmla="*/ 2793 h 233498"/>
                <a:gd name="connsiteX7" fmla="*/ 230715 w 233505"/>
                <a:gd name="connsiteY7" fmla="*/ 171176 h 233498"/>
                <a:gd name="connsiteX8" fmla="*/ 233505 w 233505"/>
                <a:gd name="connsiteY8" fmla="*/ 177910 h 233498"/>
                <a:gd name="connsiteX9" fmla="*/ 230715 w 233505"/>
                <a:gd name="connsiteY9" fmla="*/ 184645 h 233498"/>
                <a:gd name="connsiteX10" fmla="*/ 184642 w 233505"/>
                <a:gd name="connsiteY10" fmla="*/ 230707 h 233498"/>
                <a:gd name="connsiteX11" fmla="*/ 177908 w 233505"/>
                <a:gd name="connsiteY11" fmla="*/ 233498 h 233498"/>
                <a:gd name="connsiteX12" fmla="*/ 22993 w 233505"/>
                <a:gd name="connsiteY12" fmla="*/ 55590 h 233498"/>
                <a:gd name="connsiteX13" fmla="*/ 177908 w 233505"/>
                <a:gd name="connsiteY13" fmla="*/ 210505 h 233498"/>
                <a:gd name="connsiteX14" fmla="*/ 210512 w 233505"/>
                <a:gd name="connsiteY14" fmla="*/ 177910 h 233498"/>
                <a:gd name="connsiteX15" fmla="*/ 55597 w 233505"/>
                <a:gd name="connsiteY15" fmla="*/ 22996 h 233498"/>
                <a:gd name="connsiteX16" fmla="*/ 22993 w 233505"/>
                <a:gd name="connsiteY16" fmla="*/ 55590 h 2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3505" h="233498">
                  <a:moveTo>
                    <a:pt x="177908" y="233498"/>
                  </a:moveTo>
                  <a:cubicBezTo>
                    <a:pt x="175470" y="233498"/>
                    <a:pt x="173031" y="232565"/>
                    <a:pt x="171174" y="230707"/>
                  </a:cubicBezTo>
                  <a:lnTo>
                    <a:pt x="2791" y="62324"/>
                  </a:lnTo>
                  <a:cubicBezTo>
                    <a:pt x="1000" y="60534"/>
                    <a:pt x="0" y="58124"/>
                    <a:pt x="0" y="55590"/>
                  </a:cubicBezTo>
                  <a:cubicBezTo>
                    <a:pt x="0" y="53057"/>
                    <a:pt x="1000" y="50637"/>
                    <a:pt x="2791" y="48856"/>
                  </a:cubicBezTo>
                  <a:lnTo>
                    <a:pt x="48863" y="2793"/>
                  </a:lnTo>
                  <a:cubicBezTo>
                    <a:pt x="52588" y="-931"/>
                    <a:pt x="58607" y="-931"/>
                    <a:pt x="62332" y="2793"/>
                  </a:cubicBezTo>
                  <a:lnTo>
                    <a:pt x="230715" y="171176"/>
                  </a:lnTo>
                  <a:cubicBezTo>
                    <a:pt x="232505" y="172967"/>
                    <a:pt x="233505" y="175377"/>
                    <a:pt x="233505" y="177910"/>
                  </a:cubicBezTo>
                  <a:cubicBezTo>
                    <a:pt x="233505" y="180444"/>
                    <a:pt x="232505" y="182863"/>
                    <a:pt x="230715" y="184645"/>
                  </a:cubicBezTo>
                  <a:lnTo>
                    <a:pt x="184642" y="230707"/>
                  </a:lnTo>
                  <a:cubicBezTo>
                    <a:pt x="182785" y="232565"/>
                    <a:pt x="180346" y="233498"/>
                    <a:pt x="177908" y="233498"/>
                  </a:cubicBezTo>
                  <a:close/>
                  <a:moveTo>
                    <a:pt x="22993" y="55590"/>
                  </a:moveTo>
                  <a:lnTo>
                    <a:pt x="177908" y="210505"/>
                  </a:lnTo>
                  <a:lnTo>
                    <a:pt x="210512" y="177910"/>
                  </a:lnTo>
                  <a:lnTo>
                    <a:pt x="55597" y="22996"/>
                  </a:lnTo>
                  <a:lnTo>
                    <a:pt x="22993" y="55590"/>
                  </a:lnTo>
                  <a:close/>
                </a:path>
              </a:pathLst>
            </a:custGeom>
            <a:grpFill/>
            <a:ln w="9525" cap="flat">
              <a:noFill/>
              <a:prstDash val="solid"/>
              <a:miter/>
            </a:ln>
          </p:spPr>
          <p:txBody>
            <a:bodyPr rtlCol="0" anchor="ctr"/>
            <a:lstStyle/>
            <a:p>
              <a:endParaRPr lang="en-ID"/>
            </a:p>
          </p:txBody>
        </p:sp>
        <p:sp>
          <p:nvSpPr>
            <p:cNvPr id="15" name="Freeform: Shape 14">
              <a:extLst>
                <a:ext uri="{FF2B5EF4-FFF2-40B4-BE49-F238E27FC236}">
                  <a16:creationId xmlns:a16="http://schemas.microsoft.com/office/drawing/2014/main" id="{310F9B9C-F7CB-47CE-96DB-A5BEFD8D7157}"/>
                </a:ext>
              </a:extLst>
            </p:cNvPr>
            <p:cNvSpPr/>
            <p:nvPr/>
          </p:nvSpPr>
          <p:spPr>
            <a:xfrm>
              <a:off x="6751226" y="1968663"/>
              <a:ext cx="233562" cy="233536"/>
            </a:xfrm>
            <a:custGeom>
              <a:avLst/>
              <a:gdLst>
                <a:gd name="connsiteX0" fmla="*/ 55655 w 233562"/>
                <a:gd name="connsiteY0" fmla="*/ 233536 h 233536"/>
                <a:gd name="connsiteX1" fmla="*/ 48920 w 233562"/>
                <a:gd name="connsiteY1" fmla="*/ 230746 h 233536"/>
                <a:gd name="connsiteX2" fmla="*/ 2791 w 233562"/>
                <a:gd name="connsiteY2" fmla="*/ 184645 h 233536"/>
                <a:gd name="connsiteX3" fmla="*/ 0 w 233562"/>
                <a:gd name="connsiteY3" fmla="*/ 177910 h 233536"/>
                <a:gd name="connsiteX4" fmla="*/ 2791 w 233562"/>
                <a:gd name="connsiteY4" fmla="*/ 171176 h 233536"/>
                <a:gd name="connsiteX5" fmla="*/ 171174 w 233562"/>
                <a:gd name="connsiteY5" fmla="*/ 2793 h 233536"/>
                <a:gd name="connsiteX6" fmla="*/ 184642 w 233562"/>
                <a:gd name="connsiteY6" fmla="*/ 2793 h 233536"/>
                <a:gd name="connsiteX7" fmla="*/ 230772 w 233562"/>
                <a:gd name="connsiteY7" fmla="*/ 48894 h 233536"/>
                <a:gd name="connsiteX8" fmla="*/ 233563 w 233562"/>
                <a:gd name="connsiteY8" fmla="*/ 55628 h 233536"/>
                <a:gd name="connsiteX9" fmla="*/ 230772 w 233562"/>
                <a:gd name="connsiteY9" fmla="*/ 62363 h 233536"/>
                <a:gd name="connsiteX10" fmla="*/ 62389 w 233562"/>
                <a:gd name="connsiteY10" fmla="*/ 230746 h 233536"/>
                <a:gd name="connsiteX11" fmla="*/ 55655 w 233562"/>
                <a:gd name="connsiteY11" fmla="*/ 233536 h 233536"/>
                <a:gd name="connsiteX12" fmla="*/ 22993 w 233562"/>
                <a:gd name="connsiteY12" fmla="*/ 177910 h 233536"/>
                <a:gd name="connsiteX13" fmla="*/ 55655 w 233562"/>
                <a:gd name="connsiteY13" fmla="*/ 210543 h 233536"/>
                <a:gd name="connsiteX14" fmla="*/ 210569 w 233562"/>
                <a:gd name="connsiteY14" fmla="*/ 55628 h 233536"/>
                <a:gd name="connsiteX15" fmla="*/ 177908 w 233562"/>
                <a:gd name="connsiteY15" fmla="*/ 22996 h 233536"/>
                <a:gd name="connsiteX16" fmla="*/ 22993 w 233562"/>
                <a:gd name="connsiteY16" fmla="*/ 177910 h 23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3562" h="233536">
                  <a:moveTo>
                    <a:pt x="55655" y="233536"/>
                  </a:moveTo>
                  <a:cubicBezTo>
                    <a:pt x="53216" y="233536"/>
                    <a:pt x="50778" y="232603"/>
                    <a:pt x="48920" y="230746"/>
                  </a:cubicBezTo>
                  <a:lnTo>
                    <a:pt x="2791" y="184645"/>
                  </a:lnTo>
                  <a:cubicBezTo>
                    <a:pt x="1000" y="182854"/>
                    <a:pt x="0" y="180444"/>
                    <a:pt x="0" y="177910"/>
                  </a:cubicBezTo>
                  <a:cubicBezTo>
                    <a:pt x="0" y="175386"/>
                    <a:pt x="1000" y="172957"/>
                    <a:pt x="2791" y="171176"/>
                  </a:cubicBezTo>
                  <a:lnTo>
                    <a:pt x="171174" y="2793"/>
                  </a:lnTo>
                  <a:cubicBezTo>
                    <a:pt x="174898" y="-931"/>
                    <a:pt x="180918" y="-931"/>
                    <a:pt x="184642" y="2793"/>
                  </a:cubicBezTo>
                  <a:lnTo>
                    <a:pt x="230772" y="48894"/>
                  </a:lnTo>
                  <a:cubicBezTo>
                    <a:pt x="232562" y="50685"/>
                    <a:pt x="233563" y="53095"/>
                    <a:pt x="233563" y="55628"/>
                  </a:cubicBezTo>
                  <a:cubicBezTo>
                    <a:pt x="233563" y="58153"/>
                    <a:pt x="232562" y="60581"/>
                    <a:pt x="230772" y="62363"/>
                  </a:cubicBezTo>
                  <a:lnTo>
                    <a:pt x="62389" y="230746"/>
                  </a:lnTo>
                  <a:cubicBezTo>
                    <a:pt x="60531" y="232603"/>
                    <a:pt x="58093" y="233536"/>
                    <a:pt x="55655" y="233536"/>
                  </a:cubicBezTo>
                  <a:close/>
                  <a:moveTo>
                    <a:pt x="22993" y="177910"/>
                  </a:moveTo>
                  <a:lnTo>
                    <a:pt x="55655" y="210543"/>
                  </a:lnTo>
                  <a:lnTo>
                    <a:pt x="210569" y="55628"/>
                  </a:lnTo>
                  <a:lnTo>
                    <a:pt x="177908" y="22996"/>
                  </a:lnTo>
                  <a:lnTo>
                    <a:pt x="22993" y="177910"/>
                  </a:lnTo>
                  <a:close/>
                </a:path>
              </a:pathLst>
            </a:custGeom>
            <a:grpFill/>
            <a:ln w="9525" cap="flat">
              <a:noFill/>
              <a:prstDash val="solid"/>
              <a:miter/>
            </a:ln>
          </p:spPr>
          <p:txBody>
            <a:bodyPr rtlCol="0" anchor="ctr"/>
            <a:lstStyle/>
            <a:p>
              <a:endParaRPr lang="en-ID"/>
            </a:p>
          </p:txBody>
        </p:sp>
        <p:grpSp>
          <p:nvGrpSpPr>
            <p:cNvPr id="16" name="Graphic 5">
              <a:extLst>
                <a:ext uri="{FF2B5EF4-FFF2-40B4-BE49-F238E27FC236}">
                  <a16:creationId xmlns:a16="http://schemas.microsoft.com/office/drawing/2014/main" id="{C54B6BC1-1D4F-4523-BEED-D417A18D6D32}"/>
                </a:ext>
              </a:extLst>
            </p:cNvPr>
            <p:cNvGrpSpPr/>
            <p:nvPr/>
          </p:nvGrpSpPr>
          <p:grpSpPr>
            <a:xfrm>
              <a:off x="6810802" y="2028213"/>
              <a:ext cx="431551" cy="451744"/>
              <a:chOff x="6810802" y="2028213"/>
              <a:chExt cx="431551" cy="451744"/>
            </a:xfrm>
            <a:grpFill/>
          </p:grpSpPr>
          <p:sp>
            <p:nvSpPr>
              <p:cNvPr id="17" name="Freeform: Shape 16">
                <a:extLst>
                  <a:ext uri="{FF2B5EF4-FFF2-40B4-BE49-F238E27FC236}">
                    <a16:creationId xmlns:a16="http://schemas.microsoft.com/office/drawing/2014/main" id="{2F32143A-D739-4214-84F9-7AD6BABC72C9}"/>
                  </a:ext>
                </a:extLst>
              </p:cNvPr>
              <p:cNvSpPr/>
              <p:nvPr/>
            </p:nvSpPr>
            <p:spPr>
              <a:xfrm>
                <a:off x="6844480" y="2176416"/>
                <a:ext cx="59456" cy="126776"/>
              </a:xfrm>
              <a:custGeom>
                <a:avLst/>
                <a:gdLst>
                  <a:gd name="connsiteX0" fmla="*/ 49926 w 59456"/>
                  <a:gd name="connsiteY0" fmla="*/ 126777 h 126776"/>
                  <a:gd name="connsiteX1" fmla="*/ 41001 w 59456"/>
                  <a:gd name="connsiteY1" fmla="*/ 120605 h 126776"/>
                  <a:gd name="connsiteX2" fmla="*/ 606 w 59456"/>
                  <a:gd name="connsiteY2" fmla="*/ 12867 h 126776"/>
                  <a:gd name="connsiteX3" fmla="*/ 6178 w 59456"/>
                  <a:gd name="connsiteY3" fmla="*/ 599 h 126776"/>
                  <a:gd name="connsiteX4" fmla="*/ 18446 w 59456"/>
                  <a:gd name="connsiteY4" fmla="*/ 6171 h 126776"/>
                  <a:gd name="connsiteX5" fmla="*/ 58851 w 59456"/>
                  <a:gd name="connsiteY5" fmla="*/ 113908 h 126776"/>
                  <a:gd name="connsiteX6" fmla="*/ 53279 w 59456"/>
                  <a:gd name="connsiteY6" fmla="*/ 126177 h 126776"/>
                  <a:gd name="connsiteX7" fmla="*/ 49926 w 59456"/>
                  <a:gd name="connsiteY7" fmla="*/ 126777 h 12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456" h="126776">
                    <a:moveTo>
                      <a:pt x="49926" y="126777"/>
                    </a:moveTo>
                    <a:cubicBezTo>
                      <a:pt x="46078" y="126777"/>
                      <a:pt x="42439" y="124424"/>
                      <a:pt x="41001" y="120605"/>
                    </a:cubicBezTo>
                    <a:lnTo>
                      <a:pt x="606" y="12867"/>
                    </a:lnTo>
                    <a:cubicBezTo>
                      <a:pt x="-1233" y="7933"/>
                      <a:pt x="1253" y="2447"/>
                      <a:pt x="6178" y="599"/>
                    </a:cubicBezTo>
                    <a:cubicBezTo>
                      <a:pt x="11121" y="-1220"/>
                      <a:pt x="16608" y="1237"/>
                      <a:pt x="18446" y="6171"/>
                    </a:cubicBezTo>
                    <a:lnTo>
                      <a:pt x="58851" y="113908"/>
                    </a:lnTo>
                    <a:cubicBezTo>
                      <a:pt x="60689" y="118842"/>
                      <a:pt x="58203" y="124329"/>
                      <a:pt x="53279" y="126177"/>
                    </a:cubicBezTo>
                    <a:cubicBezTo>
                      <a:pt x="52174" y="126586"/>
                      <a:pt x="51040" y="126777"/>
                      <a:pt x="49926" y="126777"/>
                    </a:cubicBezTo>
                    <a:close/>
                  </a:path>
                </a:pathLst>
              </a:custGeom>
              <a:grpFill/>
              <a:ln w="9525" cap="flat">
                <a:noFill/>
                <a:prstDash val="solid"/>
                <a:miter/>
              </a:ln>
            </p:spPr>
            <p:txBody>
              <a:bodyPr rtlCol="0" anchor="ctr"/>
              <a:lstStyle/>
              <a:p>
                <a:endParaRPr lang="en-ID"/>
              </a:p>
            </p:txBody>
          </p:sp>
          <p:sp>
            <p:nvSpPr>
              <p:cNvPr id="18" name="Freeform: Shape 17">
                <a:extLst>
                  <a:ext uri="{FF2B5EF4-FFF2-40B4-BE49-F238E27FC236}">
                    <a16:creationId xmlns:a16="http://schemas.microsoft.com/office/drawing/2014/main" id="{B6ADFEBA-BC92-4D86-81E0-7555342733B7}"/>
                  </a:ext>
                </a:extLst>
              </p:cNvPr>
              <p:cNvSpPr/>
              <p:nvPr/>
            </p:nvSpPr>
            <p:spPr>
              <a:xfrm>
                <a:off x="6958959" y="2061892"/>
                <a:ext cx="106617" cy="39247"/>
              </a:xfrm>
              <a:custGeom>
                <a:avLst/>
                <a:gdLst>
                  <a:gd name="connsiteX0" fmla="*/ 97105 w 106617"/>
                  <a:gd name="connsiteY0" fmla="*/ 39247 h 39247"/>
                  <a:gd name="connsiteX1" fmla="*/ 94952 w 106617"/>
                  <a:gd name="connsiteY1" fmla="*/ 39009 h 39247"/>
                  <a:gd name="connsiteX2" fmla="*/ 7389 w 106617"/>
                  <a:gd name="connsiteY2" fmla="*/ 18806 h 39247"/>
                  <a:gd name="connsiteX3" fmla="*/ 245 w 106617"/>
                  <a:gd name="connsiteY3" fmla="*/ 7386 h 39247"/>
                  <a:gd name="connsiteX4" fmla="*/ 11666 w 106617"/>
                  <a:gd name="connsiteY4" fmla="*/ 242 h 39247"/>
                  <a:gd name="connsiteX5" fmla="*/ 99229 w 106617"/>
                  <a:gd name="connsiteY5" fmla="*/ 20445 h 39247"/>
                  <a:gd name="connsiteX6" fmla="*/ 106373 w 106617"/>
                  <a:gd name="connsiteY6" fmla="*/ 31865 h 39247"/>
                  <a:gd name="connsiteX7" fmla="*/ 97105 w 106617"/>
                  <a:gd name="connsiteY7" fmla="*/ 39247 h 3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17" h="39247">
                    <a:moveTo>
                      <a:pt x="97105" y="39247"/>
                    </a:moveTo>
                    <a:cubicBezTo>
                      <a:pt x="96400" y="39247"/>
                      <a:pt x="95676" y="39171"/>
                      <a:pt x="94952" y="39009"/>
                    </a:cubicBezTo>
                    <a:lnTo>
                      <a:pt x="7389" y="18806"/>
                    </a:lnTo>
                    <a:cubicBezTo>
                      <a:pt x="2264" y="17625"/>
                      <a:pt x="-936" y="12510"/>
                      <a:pt x="245" y="7386"/>
                    </a:cubicBezTo>
                    <a:cubicBezTo>
                      <a:pt x="1426" y="2262"/>
                      <a:pt x="6560" y="-929"/>
                      <a:pt x="11666" y="242"/>
                    </a:cubicBezTo>
                    <a:lnTo>
                      <a:pt x="99229" y="20445"/>
                    </a:lnTo>
                    <a:cubicBezTo>
                      <a:pt x="104353" y="21626"/>
                      <a:pt x="107554" y="26741"/>
                      <a:pt x="106373" y="31865"/>
                    </a:cubicBezTo>
                    <a:cubicBezTo>
                      <a:pt x="105363" y="36275"/>
                      <a:pt x="101439" y="39247"/>
                      <a:pt x="97105" y="39247"/>
                    </a:cubicBezTo>
                    <a:close/>
                  </a:path>
                </a:pathLst>
              </a:custGeom>
              <a:grpFill/>
              <a:ln w="9525" cap="flat">
                <a:noFill/>
                <a:prstDash val="solid"/>
                <a:miter/>
              </a:ln>
            </p:spPr>
            <p:txBody>
              <a:bodyPr rtlCol="0" anchor="ctr"/>
              <a:lstStyle/>
              <a:p>
                <a:endParaRPr lang="en-ID"/>
              </a:p>
            </p:txBody>
          </p:sp>
          <p:grpSp>
            <p:nvGrpSpPr>
              <p:cNvPr id="19" name="Graphic 5">
                <a:extLst>
                  <a:ext uri="{FF2B5EF4-FFF2-40B4-BE49-F238E27FC236}">
                    <a16:creationId xmlns:a16="http://schemas.microsoft.com/office/drawing/2014/main" id="{C54B6BC1-1D4F-4523-BEED-D417A18D6D32}"/>
                  </a:ext>
                </a:extLst>
              </p:cNvPr>
              <p:cNvGrpSpPr/>
              <p:nvPr/>
            </p:nvGrpSpPr>
            <p:grpSpPr>
              <a:xfrm>
                <a:off x="6831005" y="2048416"/>
                <a:ext cx="411349" cy="431542"/>
                <a:chOff x="6831005" y="2048416"/>
                <a:chExt cx="411349" cy="431542"/>
              </a:xfrm>
              <a:grpFill/>
            </p:grpSpPr>
            <p:sp>
              <p:nvSpPr>
                <p:cNvPr id="20" name="Freeform: Shape 19">
                  <a:extLst>
                    <a:ext uri="{FF2B5EF4-FFF2-40B4-BE49-F238E27FC236}">
                      <a16:creationId xmlns:a16="http://schemas.microsoft.com/office/drawing/2014/main" id="{C582CCD3-A983-47D3-A6D8-1460CC48E326}"/>
                    </a:ext>
                  </a:extLst>
                </p:cNvPr>
                <p:cNvSpPr/>
                <p:nvPr/>
              </p:nvSpPr>
              <p:spPr>
                <a:xfrm>
                  <a:off x="7167790" y="2284179"/>
                  <a:ext cx="74564" cy="74564"/>
                </a:xfrm>
                <a:custGeom>
                  <a:avLst/>
                  <a:gdLst>
                    <a:gd name="connsiteX0" fmla="*/ 36455 w 74564"/>
                    <a:gd name="connsiteY0" fmla="*/ 74564 h 74564"/>
                    <a:gd name="connsiteX1" fmla="*/ 9518 w 74564"/>
                    <a:gd name="connsiteY1" fmla="*/ 63391 h 74564"/>
                    <a:gd name="connsiteX2" fmla="*/ 2793 w 74564"/>
                    <a:gd name="connsiteY2" fmla="*/ 56667 h 74564"/>
                    <a:gd name="connsiteX3" fmla="*/ 2793 w 74564"/>
                    <a:gd name="connsiteY3" fmla="*/ 43198 h 74564"/>
                    <a:gd name="connsiteX4" fmla="*/ 16262 w 74564"/>
                    <a:gd name="connsiteY4" fmla="*/ 43198 h 74564"/>
                    <a:gd name="connsiteX5" fmla="*/ 22996 w 74564"/>
                    <a:gd name="connsiteY5" fmla="*/ 49932 h 74564"/>
                    <a:gd name="connsiteX6" fmla="*/ 49932 w 74564"/>
                    <a:gd name="connsiteY6" fmla="*/ 49932 h 74564"/>
                    <a:gd name="connsiteX7" fmla="*/ 55514 w 74564"/>
                    <a:gd name="connsiteY7" fmla="*/ 36474 h 74564"/>
                    <a:gd name="connsiteX8" fmla="*/ 49932 w 74564"/>
                    <a:gd name="connsiteY8" fmla="*/ 22996 h 74564"/>
                    <a:gd name="connsiteX9" fmla="*/ 43198 w 74564"/>
                    <a:gd name="connsiteY9" fmla="*/ 16262 h 74564"/>
                    <a:gd name="connsiteX10" fmla="*/ 43198 w 74564"/>
                    <a:gd name="connsiteY10" fmla="*/ 2793 h 74564"/>
                    <a:gd name="connsiteX11" fmla="*/ 56667 w 74564"/>
                    <a:gd name="connsiteY11" fmla="*/ 2793 h 74564"/>
                    <a:gd name="connsiteX12" fmla="*/ 63401 w 74564"/>
                    <a:gd name="connsiteY12" fmla="*/ 9527 h 74564"/>
                    <a:gd name="connsiteX13" fmla="*/ 74564 w 74564"/>
                    <a:gd name="connsiteY13" fmla="*/ 36474 h 74564"/>
                    <a:gd name="connsiteX14" fmla="*/ 63391 w 74564"/>
                    <a:gd name="connsiteY14" fmla="*/ 63410 h 74564"/>
                    <a:gd name="connsiteX15" fmla="*/ 36455 w 74564"/>
                    <a:gd name="connsiteY15" fmla="*/ 74564 h 7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564" h="74564">
                      <a:moveTo>
                        <a:pt x="36455" y="74564"/>
                      </a:moveTo>
                      <a:cubicBezTo>
                        <a:pt x="26282" y="74564"/>
                        <a:pt x="16709" y="70602"/>
                        <a:pt x="9518" y="63391"/>
                      </a:cubicBezTo>
                      <a:lnTo>
                        <a:pt x="2793" y="56667"/>
                      </a:lnTo>
                      <a:cubicBezTo>
                        <a:pt x="-931" y="52942"/>
                        <a:pt x="-931" y="46923"/>
                        <a:pt x="2793" y="43198"/>
                      </a:cubicBezTo>
                      <a:cubicBezTo>
                        <a:pt x="6517" y="39474"/>
                        <a:pt x="12537" y="39474"/>
                        <a:pt x="16262" y="43198"/>
                      </a:cubicBezTo>
                      <a:lnTo>
                        <a:pt x="22996" y="49932"/>
                      </a:lnTo>
                      <a:cubicBezTo>
                        <a:pt x="30197" y="57133"/>
                        <a:pt x="42732" y="57133"/>
                        <a:pt x="49932" y="49932"/>
                      </a:cubicBezTo>
                      <a:cubicBezTo>
                        <a:pt x="53533" y="46332"/>
                        <a:pt x="55514" y="41560"/>
                        <a:pt x="55514" y="36474"/>
                      </a:cubicBezTo>
                      <a:cubicBezTo>
                        <a:pt x="55514" y="31387"/>
                        <a:pt x="53533" y="26596"/>
                        <a:pt x="49932" y="22996"/>
                      </a:cubicBezTo>
                      <a:lnTo>
                        <a:pt x="43198" y="16262"/>
                      </a:lnTo>
                      <a:cubicBezTo>
                        <a:pt x="39474" y="12537"/>
                        <a:pt x="39474" y="6517"/>
                        <a:pt x="43198" y="2793"/>
                      </a:cubicBezTo>
                      <a:cubicBezTo>
                        <a:pt x="46923" y="-931"/>
                        <a:pt x="52942" y="-931"/>
                        <a:pt x="56667" y="2793"/>
                      </a:cubicBezTo>
                      <a:lnTo>
                        <a:pt x="63401" y="9527"/>
                      </a:lnTo>
                      <a:cubicBezTo>
                        <a:pt x="70602" y="16728"/>
                        <a:pt x="74564" y="26291"/>
                        <a:pt x="74564" y="36474"/>
                      </a:cubicBezTo>
                      <a:cubicBezTo>
                        <a:pt x="74564" y="46646"/>
                        <a:pt x="70602" y="56219"/>
                        <a:pt x="63391" y="63410"/>
                      </a:cubicBezTo>
                      <a:cubicBezTo>
                        <a:pt x="56200" y="70602"/>
                        <a:pt x="46637" y="74564"/>
                        <a:pt x="36455" y="74564"/>
                      </a:cubicBezTo>
                      <a:close/>
                    </a:path>
                  </a:pathLst>
                </a:custGeom>
                <a:grpFill/>
                <a:ln w="9525" cap="flat">
                  <a:noFill/>
                  <a:prstDash val="solid"/>
                  <a:miter/>
                </a:ln>
              </p:spPr>
              <p:txBody>
                <a:bodyPr rtlCol="0" anchor="ctr"/>
                <a:lstStyle/>
                <a:p>
                  <a:endParaRPr lang="en-ID"/>
                </a:p>
              </p:txBody>
            </p:sp>
            <p:sp>
              <p:nvSpPr>
                <p:cNvPr id="21" name="Freeform: Shape 20">
                  <a:extLst>
                    <a:ext uri="{FF2B5EF4-FFF2-40B4-BE49-F238E27FC236}">
                      <a16:creationId xmlns:a16="http://schemas.microsoft.com/office/drawing/2014/main" id="{D7512314-FF8E-4BB9-8C2C-6E1E399C1053}"/>
                    </a:ext>
                  </a:extLst>
                </p:cNvPr>
                <p:cNvSpPr/>
                <p:nvPr/>
              </p:nvSpPr>
              <p:spPr>
                <a:xfrm>
                  <a:off x="7127375" y="2324584"/>
                  <a:ext cx="74537" cy="74573"/>
                </a:xfrm>
                <a:custGeom>
                  <a:avLst/>
                  <a:gdLst>
                    <a:gd name="connsiteX0" fmla="*/ 36464 w 74537"/>
                    <a:gd name="connsiteY0" fmla="*/ 74574 h 74573"/>
                    <a:gd name="connsiteX1" fmla="*/ 36445 w 74537"/>
                    <a:gd name="connsiteY1" fmla="*/ 74574 h 74573"/>
                    <a:gd name="connsiteX2" fmla="*/ 9518 w 74537"/>
                    <a:gd name="connsiteY2" fmla="*/ 63391 h 74573"/>
                    <a:gd name="connsiteX3" fmla="*/ 2793 w 74537"/>
                    <a:gd name="connsiteY3" fmla="*/ 56667 h 74573"/>
                    <a:gd name="connsiteX4" fmla="*/ 2793 w 74537"/>
                    <a:gd name="connsiteY4" fmla="*/ 43198 h 74573"/>
                    <a:gd name="connsiteX5" fmla="*/ 16262 w 74537"/>
                    <a:gd name="connsiteY5" fmla="*/ 43198 h 74573"/>
                    <a:gd name="connsiteX6" fmla="*/ 22996 w 74537"/>
                    <a:gd name="connsiteY6" fmla="*/ 49932 h 74573"/>
                    <a:gd name="connsiteX7" fmla="*/ 36455 w 74537"/>
                    <a:gd name="connsiteY7" fmla="*/ 55524 h 74573"/>
                    <a:gd name="connsiteX8" fmla="*/ 36455 w 74537"/>
                    <a:gd name="connsiteY8" fmla="*/ 55524 h 74573"/>
                    <a:gd name="connsiteX9" fmla="*/ 49932 w 74537"/>
                    <a:gd name="connsiteY9" fmla="*/ 49932 h 74573"/>
                    <a:gd name="connsiteX10" fmla="*/ 49923 w 74537"/>
                    <a:gd name="connsiteY10" fmla="*/ 22986 h 74573"/>
                    <a:gd name="connsiteX11" fmla="*/ 43198 w 74537"/>
                    <a:gd name="connsiteY11" fmla="*/ 16262 h 74573"/>
                    <a:gd name="connsiteX12" fmla="*/ 43198 w 74537"/>
                    <a:gd name="connsiteY12" fmla="*/ 2793 h 74573"/>
                    <a:gd name="connsiteX13" fmla="*/ 56667 w 74537"/>
                    <a:gd name="connsiteY13" fmla="*/ 2793 h 74573"/>
                    <a:gd name="connsiteX14" fmla="*/ 63401 w 74537"/>
                    <a:gd name="connsiteY14" fmla="*/ 9527 h 74573"/>
                    <a:gd name="connsiteX15" fmla="*/ 63401 w 74537"/>
                    <a:gd name="connsiteY15" fmla="*/ 63401 h 74573"/>
                    <a:gd name="connsiteX16" fmla="*/ 36464 w 74537"/>
                    <a:gd name="connsiteY16" fmla="*/ 74574 h 7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537" h="74573">
                      <a:moveTo>
                        <a:pt x="36464" y="74574"/>
                      </a:moveTo>
                      <a:cubicBezTo>
                        <a:pt x="36455" y="74574"/>
                        <a:pt x="36455" y="74574"/>
                        <a:pt x="36445" y="74574"/>
                      </a:cubicBezTo>
                      <a:cubicBezTo>
                        <a:pt x="26272" y="74564"/>
                        <a:pt x="16709" y="70602"/>
                        <a:pt x="9518" y="63391"/>
                      </a:cubicBezTo>
                      <a:lnTo>
                        <a:pt x="2793" y="56667"/>
                      </a:lnTo>
                      <a:cubicBezTo>
                        <a:pt x="-931" y="52942"/>
                        <a:pt x="-931" y="46923"/>
                        <a:pt x="2793" y="43198"/>
                      </a:cubicBezTo>
                      <a:cubicBezTo>
                        <a:pt x="6517" y="39474"/>
                        <a:pt x="12537" y="39474"/>
                        <a:pt x="16262" y="43198"/>
                      </a:cubicBezTo>
                      <a:lnTo>
                        <a:pt x="22996" y="49932"/>
                      </a:lnTo>
                      <a:cubicBezTo>
                        <a:pt x="26596" y="53533"/>
                        <a:pt x="31378" y="55524"/>
                        <a:pt x="36455" y="55524"/>
                      </a:cubicBezTo>
                      <a:lnTo>
                        <a:pt x="36455" y="55524"/>
                      </a:lnTo>
                      <a:cubicBezTo>
                        <a:pt x="41541" y="55524"/>
                        <a:pt x="46322" y="53533"/>
                        <a:pt x="49932" y="49932"/>
                      </a:cubicBezTo>
                      <a:cubicBezTo>
                        <a:pt x="57352" y="42512"/>
                        <a:pt x="57343" y="30425"/>
                        <a:pt x="49923" y="22986"/>
                      </a:cubicBezTo>
                      <a:lnTo>
                        <a:pt x="43198" y="16262"/>
                      </a:lnTo>
                      <a:cubicBezTo>
                        <a:pt x="39474" y="12537"/>
                        <a:pt x="39474" y="6517"/>
                        <a:pt x="43198" y="2793"/>
                      </a:cubicBezTo>
                      <a:cubicBezTo>
                        <a:pt x="46923" y="-931"/>
                        <a:pt x="52942" y="-931"/>
                        <a:pt x="56667" y="2793"/>
                      </a:cubicBezTo>
                      <a:lnTo>
                        <a:pt x="63401" y="9527"/>
                      </a:lnTo>
                      <a:cubicBezTo>
                        <a:pt x="78250" y="24396"/>
                        <a:pt x="78250" y="48570"/>
                        <a:pt x="63401" y="63401"/>
                      </a:cubicBezTo>
                      <a:cubicBezTo>
                        <a:pt x="56209" y="70611"/>
                        <a:pt x="46637" y="74574"/>
                        <a:pt x="36464" y="74574"/>
                      </a:cubicBezTo>
                      <a:close/>
                    </a:path>
                  </a:pathLst>
                </a:custGeom>
                <a:grpFill/>
                <a:ln w="9525" cap="flat">
                  <a:noFill/>
                  <a:prstDash val="solid"/>
                  <a:miter/>
                </a:ln>
              </p:spPr>
              <p:txBody>
                <a:bodyPr rtlCol="0" anchor="ctr"/>
                <a:lstStyle/>
                <a:p>
                  <a:endParaRPr lang="en-ID"/>
                </a:p>
              </p:txBody>
            </p:sp>
            <p:sp>
              <p:nvSpPr>
                <p:cNvPr id="22" name="Freeform: Shape 21">
                  <a:extLst>
                    <a:ext uri="{FF2B5EF4-FFF2-40B4-BE49-F238E27FC236}">
                      <a16:creationId xmlns:a16="http://schemas.microsoft.com/office/drawing/2014/main" id="{0C352DEE-5703-4ED3-884E-B7516B6A9661}"/>
                    </a:ext>
                  </a:extLst>
                </p:cNvPr>
                <p:cNvSpPr/>
                <p:nvPr/>
              </p:nvSpPr>
              <p:spPr>
                <a:xfrm>
                  <a:off x="7086951" y="2364998"/>
                  <a:ext cx="74550" cy="74545"/>
                </a:xfrm>
                <a:custGeom>
                  <a:avLst/>
                  <a:gdLst>
                    <a:gd name="connsiteX0" fmla="*/ 36474 w 74550"/>
                    <a:gd name="connsiteY0" fmla="*/ 74545 h 74545"/>
                    <a:gd name="connsiteX1" fmla="*/ 9537 w 74550"/>
                    <a:gd name="connsiteY1" fmla="*/ 63429 h 74545"/>
                    <a:gd name="connsiteX2" fmla="*/ 2793 w 74550"/>
                    <a:gd name="connsiteY2" fmla="*/ 56686 h 74545"/>
                    <a:gd name="connsiteX3" fmla="*/ 2793 w 74550"/>
                    <a:gd name="connsiteY3" fmla="*/ 43217 h 74545"/>
                    <a:gd name="connsiteX4" fmla="*/ 16262 w 74550"/>
                    <a:gd name="connsiteY4" fmla="*/ 43217 h 74545"/>
                    <a:gd name="connsiteX5" fmla="*/ 22996 w 74550"/>
                    <a:gd name="connsiteY5" fmla="*/ 49952 h 74545"/>
                    <a:gd name="connsiteX6" fmla="*/ 49961 w 74550"/>
                    <a:gd name="connsiteY6" fmla="*/ 49942 h 74545"/>
                    <a:gd name="connsiteX7" fmla="*/ 49942 w 74550"/>
                    <a:gd name="connsiteY7" fmla="*/ 22986 h 74545"/>
                    <a:gd name="connsiteX8" fmla="*/ 43217 w 74550"/>
                    <a:gd name="connsiteY8" fmla="*/ 16262 h 74545"/>
                    <a:gd name="connsiteX9" fmla="*/ 43217 w 74550"/>
                    <a:gd name="connsiteY9" fmla="*/ 2793 h 74545"/>
                    <a:gd name="connsiteX10" fmla="*/ 56686 w 74550"/>
                    <a:gd name="connsiteY10" fmla="*/ 2793 h 74545"/>
                    <a:gd name="connsiteX11" fmla="*/ 63420 w 74550"/>
                    <a:gd name="connsiteY11" fmla="*/ 9527 h 74545"/>
                    <a:gd name="connsiteX12" fmla="*/ 63429 w 74550"/>
                    <a:gd name="connsiteY12" fmla="*/ 63410 h 74545"/>
                    <a:gd name="connsiteX13" fmla="*/ 36474 w 74550"/>
                    <a:gd name="connsiteY13" fmla="*/ 74545 h 7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550" h="74545">
                      <a:moveTo>
                        <a:pt x="36474" y="74545"/>
                      </a:moveTo>
                      <a:cubicBezTo>
                        <a:pt x="26720" y="74545"/>
                        <a:pt x="16957" y="70840"/>
                        <a:pt x="9537" y="63429"/>
                      </a:cubicBezTo>
                      <a:lnTo>
                        <a:pt x="2793" y="56686"/>
                      </a:lnTo>
                      <a:cubicBezTo>
                        <a:pt x="-931" y="52961"/>
                        <a:pt x="-931" y="46942"/>
                        <a:pt x="2793" y="43217"/>
                      </a:cubicBezTo>
                      <a:cubicBezTo>
                        <a:pt x="6517" y="39493"/>
                        <a:pt x="12537" y="39493"/>
                        <a:pt x="16262" y="43217"/>
                      </a:cubicBezTo>
                      <a:lnTo>
                        <a:pt x="22996" y="49952"/>
                      </a:lnTo>
                      <a:cubicBezTo>
                        <a:pt x="30416" y="57352"/>
                        <a:pt x="42522" y="57362"/>
                        <a:pt x="49961" y="49942"/>
                      </a:cubicBezTo>
                      <a:cubicBezTo>
                        <a:pt x="57362" y="42522"/>
                        <a:pt x="57362" y="30425"/>
                        <a:pt x="49942" y="22986"/>
                      </a:cubicBezTo>
                      <a:lnTo>
                        <a:pt x="43217" y="16262"/>
                      </a:lnTo>
                      <a:cubicBezTo>
                        <a:pt x="39493" y="12537"/>
                        <a:pt x="39493" y="6517"/>
                        <a:pt x="43217" y="2793"/>
                      </a:cubicBezTo>
                      <a:cubicBezTo>
                        <a:pt x="46942" y="-931"/>
                        <a:pt x="52961" y="-931"/>
                        <a:pt x="56686" y="2793"/>
                      </a:cubicBezTo>
                      <a:lnTo>
                        <a:pt x="63420" y="9527"/>
                      </a:lnTo>
                      <a:cubicBezTo>
                        <a:pt x="78260" y="24396"/>
                        <a:pt x="78260" y="48561"/>
                        <a:pt x="63429" y="63410"/>
                      </a:cubicBezTo>
                      <a:cubicBezTo>
                        <a:pt x="55990" y="70830"/>
                        <a:pt x="46237" y="74545"/>
                        <a:pt x="36474" y="74545"/>
                      </a:cubicBezTo>
                      <a:close/>
                    </a:path>
                  </a:pathLst>
                </a:custGeom>
                <a:grpFill/>
                <a:ln w="9525" cap="flat">
                  <a:noFill/>
                  <a:prstDash val="solid"/>
                  <a:miter/>
                </a:ln>
              </p:spPr>
              <p:txBody>
                <a:bodyPr rtlCol="0" anchor="ctr"/>
                <a:lstStyle/>
                <a:p>
                  <a:endParaRPr lang="en-ID"/>
                </a:p>
              </p:txBody>
            </p:sp>
            <p:sp>
              <p:nvSpPr>
                <p:cNvPr id="23" name="Freeform: Shape 22">
                  <a:extLst>
                    <a:ext uri="{FF2B5EF4-FFF2-40B4-BE49-F238E27FC236}">
                      <a16:creationId xmlns:a16="http://schemas.microsoft.com/office/drawing/2014/main" id="{9F2195C5-B09A-44A0-A64B-721482F9DBE1}"/>
                    </a:ext>
                  </a:extLst>
                </p:cNvPr>
                <p:cNvSpPr/>
                <p:nvPr/>
              </p:nvSpPr>
              <p:spPr>
                <a:xfrm>
                  <a:off x="7046546" y="2405422"/>
                  <a:ext cx="74564" cy="74535"/>
                </a:xfrm>
                <a:custGeom>
                  <a:avLst/>
                  <a:gdLst>
                    <a:gd name="connsiteX0" fmla="*/ 36474 w 74564"/>
                    <a:gd name="connsiteY0" fmla="*/ 74536 h 74535"/>
                    <a:gd name="connsiteX1" fmla="*/ 9537 w 74564"/>
                    <a:gd name="connsiteY1" fmla="*/ 63410 h 74535"/>
                    <a:gd name="connsiteX2" fmla="*/ 2793 w 74564"/>
                    <a:gd name="connsiteY2" fmla="*/ 56667 h 74535"/>
                    <a:gd name="connsiteX3" fmla="*/ 2793 w 74564"/>
                    <a:gd name="connsiteY3" fmla="*/ 43198 h 74535"/>
                    <a:gd name="connsiteX4" fmla="*/ 16262 w 74564"/>
                    <a:gd name="connsiteY4" fmla="*/ 43198 h 74535"/>
                    <a:gd name="connsiteX5" fmla="*/ 22996 w 74564"/>
                    <a:gd name="connsiteY5" fmla="*/ 49932 h 74535"/>
                    <a:gd name="connsiteX6" fmla="*/ 49932 w 74564"/>
                    <a:gd name="connsiteY6" fmla="*/ 49932 h 74535"/>
                    <a:gd name="connsiteX7" fmla="*/ 55514 w 74564"/>
                    <a:gd name="connsiteY7" fmla="*/ 36455 h 74535"/>
                    <a:gd name="connsiteX8" fmla="*/ 49942 w 74564"/>
                    <a:gd name="connsiteY8" fmla="*/ 23005 h 74535"/>
                    <a:gd name="connsiteX9" fmla="*/ 43198 w 74564"/>
                    <a:gd name="connsiteY9" fmla="*/ 16262 h 74535"/>
                    <a:gd name="connsiteX10" fmla="*/ 43198 w 74564"/>
                    <a:gd name="connsiteY10" fmla="*/ 2793 h 74535"/>
                    <a:gd name="connsiteX11" fmla="*/ 56667 w 74564"/>
                    <a:gd name="connsiteY11" fmla="*/ 2793 h 74535"/>
                    <a:gd name="connsiteX12" fmla="*/ 63401 w 74564"/>
                    <a:gd name="connsiteY12" fmla="*/ 9527 h 74535"/>
                    <a:gd name="connsiteX13" fmla="*/ 74564 w 74564"/>
                    <a:gd name="connsiteY13" fmla="*/ 36455 h 74535"/>
                    <a:gd name="connsiteX14" fmla="*/ 63401 w 74564"/>
                    <a:gd name="connsiteY14" fmla="*/ 63401 h 74535"/>
                    <a:gd name="connsiteX15" fmla="*/ 36474 w 74564"/>
                    <a:gd name="connsiteY15" fmla="*/ 74536 h 7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564" h="74535">
                      <a:moveTo>
                        <a:pt x="36474" y="74536"/>
                      </a:moveTo>
                      <a:cubicBezTo>
                        <a:pt x="26720" y="74536"/>
                        <a:pt x="16957" y="70821"/>
                        <a:pt x="9537" y="63410"/>
                      </a:cubicBezTo>
                      <a:lnTo>
                        <a:pt x="2793" y="56667"/>
                      </a:lnTo>
                      <a:cubicBezTo>
                        <a:pt x="-931" y="52942"/>
                        <a:pt x="-931" y="46923"/>
                        <a:pt x="2793" y="43198"/>
                      </a:cubicBezTo>
                      <a:cubicBezTo>
                        <a:pt x="6517" y="39474"/>
                        <a:pt x="12537" y="39474"/>
                        <a:pt x="16262" y="43198"/>
                      </a:cubicBezTo>
                      <a:lnTo>
                        <a:pt x="22996" y="49932"/>
                      </a:lnTo>
                      <a:cubicBezTo>
                        <a:pt x="30406" y="57343"/>
                        <a:pt x="42503" y="57352"/>
                        <a:pt x="49932" y="49932"/>
                      </a:cubicBezTo>
                      <a:cubicBezTo>
                        <a:pt x="53533" y="46332"/>
                        <a:pt x="55514" y="41541"/>
                        <a:pt x="55514" y="36455"/>
                      </a:cubicBezTo>
                      <a:cubicBezTo>
                        <a:pt x="55514" y="31368"/>
                        <a:pt x="53533" y="26596"/>
                        <a:pt x="49942" y="23005"/>
                      </a:cubicBezTo>
                      <a:lnTo>
                        <a:pt x="43198" y="16262"/>
                      </a:lnTo>
                      <a:cubicBezTo>
                        <a:pt x="39474" y="12537"/>
                        <a:pt x="39474" y="6517"/>
                        <a:pt x="43198" y="2793"/>
                      </a:cubicBezTo>
                      <a:cubicBezTo>
                        <a:pt x="46923" y="-931"/>
                        <a:pt x="52942" y="-931"/>
                        <a:pt x="56667" y="2793"/>
                      </a:cubicBezTo>
                      <a:lnTo>
                        <a:pt x="63401" y="9527"/>
                      </a:lnTo>
                      <a:cubicBezTo>
                        <a:pt x="70602" y="16709"/>
                        <a:pt x="74564" y="26282"/>
                        <a:pt x="74564" y="36455"/>
                      </a:cubicBezTo>
                      <a:cubicBezTo>
                        <a:pt x="74564" y="46637"/>
                        <a:pt x="70602" y="56200"/>
                        <a:pt x="63401" y="63401"/>
                      </a:cubicBezTo>
                      <a:cubicBezTo>
                        <a:pt x="55981" y="70821"/>
                        <a:pt x="46227" y="74536"/>
                        <a:pt x="36474" y="74536"/>
                      </a:cubicBezTo>
                      <a:close/>
                    </a:path>
                  </a:pathLst>
                </a:custGeom>
                <a:grpFill/>
                <a:ln w="9525" cap="flat">
                  <a:noFill/>
                  <a:prstDash val="solid"/>
                  <a:miter/>
                </a:ln>
              </p:spPr>
              <p:txBody>
                <a:bodyPr rtlCol="0" anchor="ctr"/>
                <a:lstStyle/>
                <a:p>
                  <a:endParaRPr lang="en-ID"/>
                </a:p>
              </p:txBody>
            </p:sp>
            <p:sp>
              <p:nvSpPr>
                <p:cNvPr id="24" name="Freeform: Shape 23">
                  <a:extLst>
                    <a:ext uri="{FF2B5EF4-FFF2-40B4-BE49-F238E27FC236}">
                      <a16:creationId xmlns:a16="http://schemas.microsoft.com/office/drawing/2014/main" id="{8B0BF86A-D41E-42C5-9C85-6625C9DA0B9A}"/>
                    </a:ext>
                  </a:extLst>
                </p:cNvPr>
                <p:cNvSpPr/>
                <p:nvPr/>
              </p:nvSpPr>
              <p:spPr>
                <a:xfrm>
                  <a:off x="6831005" y="2048416"/>
                  <a:ext cx="160481" cy="160517"/>
                </a:xfrm>
                <a:custGeom>
                  <a:avLst/>
                  <a:gdLst>
                    <a:gd name="connsiteX0" fmla="*/ 9527 w 160481"/>
                    <a:gd name="connsiteY0" fmla="*/ 160518 h 160517"/>
                    <a:gd name="connsiteX1" fmla="*/ 2793 w 160481"/>
                    <a:gd name="connsiteY1" fmla="*/ 157727 h 160517"/>
                    <a:gd name="connsiteX2" fmla="*/ 2793 w 160481"/>
                    <a:gd name="connsiteY2" fmla="*/ 144259 h 160517"/>
                    <a:gd name="connsiteX3" fmla="*/ 144220 w 160481"/>
                    <a:gd name="connsiteY3" fmla="*/ 2793 h 160517"/>
                    <a:gd name="connsiteX4" fmla="*/ 157689 w 160481"/>
                    <a:gd name="connsiteY4" fmla="*/ 2793 h 160517"/>
                    <a:gd name="connsiteX5" fmla="*/ 157689 w 160481"/>
                    <a:gd name="connsiteY5" fmla="*/ 16262 h 160517"/>
                    <a:gd name="connsiteX6" fmla="*/ 16262 w 160481"/>
                    <a:gd name="connsiteY6" fmla="*/ 157727 h 160517"/>
                    <a:gd name="connsiteX7" fmla="*/ 9527 w 160481"/>
                    <a:gd name="connsiteY7" fmla="*/ 160518 h 16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481" h="160517">
                      <a:moveTo>
                        <a:pt x="9527" y="160518"/>
                      </a:moveTo>
                      <a:cubicBezTo>
                        <a:pt x="7089" y="160518"/>
                        <a:pt x="4651" y="159584"/>
                        <a:pt x="2793" y="157727"/>
                      </a:cubicBezTo>
                      <a:cubicBezTo>
                        <a:pt x="-931" y="154003"/>
                        <a:pt x="-931" y="147983"/>
                        <a:pt x="2793" y="144259"/>
                      </a:cubicBezTo>
                      <a:lnTo>
                        <a:pt x="144220" y="2793"/>
                      </a:lnTo>
                      <a:cubicBezTo>
                        <a:pt x="147945" y="-931"/>
                        <a:pt x="153964" y="-931"/>
                        <a:pt x="157689" y="2793"/>
                      </a:cubicBezTo>
                      <a:cubicBezTo>
                        <a:pt x="161413" y="6517"/>
                        <a:pt x="161413" y="12537"/>
                        <a:pt x="157689" y="16262"/>
                      </a:cubicBezTo>
                      <a:lnTo>
                        <a:pt x="16262" y="157727"/>
                      </a:lnTo>
                      <a:cubicBezTo>
                        <a:pt x="14404" y="159584"/>
                        <a:pt x="11966" y="160518"/>
                        <a:pt x="9527" y="160518"/>
                      </a:cubicBezTo>
                      <a:close/>
                    </a:path>
                  </a:pathLst>
                </a:custGeom>
                <a:grpFill/>
                <a:ln w="9525" cap="flat">
                  <a:noFill/>
                  <a:prstDash val="solid"/>
                  <a:miter/>
                </a:ln>
              </p:spPr>
              <p:txBody>
                <a:bodyPr rtlCol="0" anchor="ctr"/>
                <a:lstStyle/>
                <a:p>
                  <a:endParaRPr lang="en-ID"/>
                </a:p>
              </p:txBody>
            </p:sp>
          </p:grpSp>
          <p:sp>
            <p:nvSpPr>
              <p:cNvPr id="25" name="Freeform: Shape 24">
                <a:extLst>
                  <a:ext uri="{FF2B5EF4-FFF2-40B4-BE49-F238E27FC236}">
                    <a16:creationId xmlns:a16="http://schemas.microsoft.com/office/drawing/2014/main" id="{521DECFA-2B62-4C38-BDA3-9A0E70D35EC6}"/>
                  </a:ext>
                </a:extLst>
              </p:cNvPr>
              <p:cNvSpPr/>
              <p:nvPr/>
            </p:nvSpPr>
            <p:spPr>
              <a:xfrm>
                <a:off x="6952230" y="2028213"/>
                <a:ext cx="39257" cy="39254"/>
              </a:xfrm>
              <a:custGeom>
                <a:avLst/>
                <a:gdLst>
                  <a:gd name="connsiteX0" fmla="*/ 29730 w 39257"/>
                  <a:gd name="connsiteY0" fmla="*/ 39255 h 39254"/>
                  <a:gd name="connsiteX1" fmla="*/ 22996 w 39257"/>
                  <a:gd name="connsiteY1" fmla="*/ 36464 h 39254"/>
                  <a:gd name="connsiteX2" fmla="*/ 2793 w 39257"/>
                  <a:gd name="connsiteY2" fmla="*/ 16262 h 39254"/>
                  <a:gd name="connsiteX3" fmla="*/ 2793 w 39257"/>
                  <a:gd name="connsiteY3" fmla="*/ 2793 h 39254"/>
                  <a:gd name="connsiteX4" fmla="*/ 16262 w 39257"/>
                  <a:gd name="connsiteY4" fmla="*/ 2793 h 39254"/>
                  <a:gd name="connsiteX5" fmla="*/ 36464 w 39257"/>
                  <a:gd name="connsiteY5" fmla="*/ 22996 h 39254"/>
                  <a:gd name="connsiteX6" fmla="*/ 36464 w 39257"/>
                  <a:gd name="connsiteY6" fmla="*/ 36464 h 39254"/>
                  <a:gd name="connsiteX7" fmla="*/ 29730 w 39257"/>
                  <a:gd name="connsiteY7" fmla="*/ 39255 h 39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257" h="39254">
                    <a:moveTo>
                      <a:pt x="29730" y="39255"/>
                    </a:moveTo>
                    <a:cubicBezTo>
                      <a:pt x="27292" y="39255"/>
                      <a:pt x="24853" y="38321"/>
                      <a:pt x="22996" y="36464"/>
                    </a:cubicBezTo>
                    <a:lnTo>
                      <a:pt x="2793" y="16262"/>
                    </a:lnTo>
                    <a:cubicBezTo>
                      <a:pt x="-931" y="12537"/>
                      <a:pt x="-931" y="6517"/>
                      <a:pt x="2793" y="2793"/>
                    </a:cubicBezTo>
                    <a:cubicBezTo>
                      <a:pt x="6517" y="-931"/>
                      <a:pt x="12537" y="-931"/>
                      <a:pt x="16262" y="2793"/>
                    </a:cubicBezTo>
                    <a:lnTo>
                      <a:pt x="36464" y="22996"/>
                    </a:lnTo>
                    <a:cubicBezTo>
                      <a:pt x="40188" y="26720"/>
                      <a:pt x="40188" y="32740"/>
                      <a:pt x="36464" y="36464"/>
                    </a:cubicBezTo>
                    <a:cubicBezTo>
                      <a:pt x="34597" y="38331"/>
                      <a:pt x="32168" y="39255"/>
                      <a:pt x="29730" y="39255"/>
                    </a:cubicBezTo>
                    <a:close/>
                  </a:path>
                </a:pathLst>
              </a:custGeom>
              <a:grpFill/>
              <a:ln w="9525" cap="flat">
                <a:noFill/>
                <a:prstDash val="solid"/>
                <a:miter/>
              </a:ln>
            </p:spPr>
            <p:txBody>
              <a:bodyPr rtlCol="0" anchor="ctr"/>
              <a:lstStyle/>
              <a:p>
                <a:endParaRPr lang="en-ID"/>
              </a:p>
            </p:txBody>
          </p:sp>
          <p:sp>
            <p:nvSpPr>
              <p:cNvPr id="26" name="Freeform: Shape 25">
                <a:extLst>
                  <a:ext uri="{FF2B5EF4-FFF2-40B4-BE49-F238E27FC236}">
                    <a16:creationId xmlns:a16="http://schemas.microsoft.com/office/drawing/2014/main" id="{A4D66AFC-5598-45B6-9CCD-3D1BE6C780A9}"/>
                  </a:ext>
                </a:extLst>
              </p:cNvPr>
              <p:cNvSpPr/>
              <p:nvPr/>
            </p:nvSpPr>
            <p:spPr>
              <a:xfrm>
                <a:off x="6810802" y="2169679"/>
                <a:ext cx="39257" cy="39254"/>
              </a:xfrm>
              <a:custGeom>
                <a:avLst/>
                <a:gdLst>
                  <a:gd name="connsiteX0" fmla="*/ 29730 w 39257"/>
                  <a:gd name="connsiteY0" fmla="*/ 39255 h 39254"/>
                  <a:gd name="connsiteX1" fmla="*/ 22996 w 39257"/>
                  <a:gd name="connsiteY1" fmla="*/ 36464 h 39254"/>
                  <a:gd name="connsiteX2" fmla="*/ 2793 w 39257"/>
                  <a:gd name="connsiteY2" fmla="*/ 16262 h 39254"/>
                  <a:gd name="connsiteX3" fmla="*/ 2793 w 39257"/>
                  <a:gd name="connsiteY3" fmla="*/ 2793 h 39254"/>
                  <a:gd name="connsiteX4" fmla="*/ 16262 w 39257"/>
                  <a:gd name="connsiteY4" fmla="*/ 2793 h 39254"/>
                  <a:gd name="connsiteX5" fmla="*/ 36464 w 39257"/>
                  <a:gd name="connsiteY5" fmla="*/ 22996 h 39254"/>
                  <a:gd name="connsiteX6" fmla="*/ 36464 w 39257"/>
                  <a:gd name="connsiteY6" fmla="*/ 36464 h 39254"/>
                  <a:gd name="connsiteX7" fmla="*/ 29730 w 39257"/>
                  <a:gd name="connsiteY7" fmla="*/ 39255 h 39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257" h="39254">
                    <a:moveTo>
                      <a:pt x="29730" y="39255"/>
                    </a:moveTo>
                    <a:cubicBezTo>
                      <a:pt x="27292" y="39255"/>
                      <a:pt x="24853" y="38321"/>
                      <a:pt x="22996" y="36464"/>
                    </a:cubicBezTo>
                    <a:lnTo>
                      <a:pt x="2793" y="16262"/>
                    </a:lnTo>
                    <a:cubicBezTo>
                      <a:pt x="-931" y="12537"/>
                      <a:pt x="-931" y="6517"/>
                      <a:pt x="2793" y="2793"/>
                    </a:cubicBezTo>
                    <a:cubicBezTo>
                      <a:pt x="6517" y="-931"/>
                      <a:pt x="12537" y="-931"/>
                      <a:pt x="16262" y="2793"/>
                    </a:cubicBezTo>
                    <a:lnTo>
                      <a:pt x="36464" y="22996"/>
                    </a:lnTo>
                    <a:cubicBezTo>
                      <a:pt x="40188" y="26720"/>
                      <a:pt x="40188" y="32740"/>
                      <a:pt x="36464" y="36464"/>
                    </a:cubicBezTo>
                    <a:cubicBezTo>
                      <a:pt x="34607" y="38321"/>
                      <a:pt x="32168" y="39255"/>
                      <a:pt x="29730" y="39255"/>
                    </a:cubicBezTo>
                    <a:close/>
                  </a:path>
                </a:pathLst>
              </a:custGeom>
              <a:grpFill/>
              <a:ln w="9525" cap="flat">
                <a:noFill/>
                <a:prstDash val="solid"/>
                <a:miter/>
              </a:ln>
            </p:spPr>
            <p:txBody>
              <a:bodyPr rtlCol="0" anchor="ctr"/>
              <a:lstStyle/>
              <a:p>
                <a:endParaRPr lang="en-ID"/>
              </a:p>
            </p:txBody>
          </p:sp>
        </p:grpSp>
        <p:grpSp>
          <p:nvGrpSpPr>
            <p:cNvPr id="53" name="Graphic 5">
              <a:extLst>
                <a:ext uri="{FF2B5EF4-FFF2-40B4-BE49-F238E27FC236}">
                  <a16:creationId xmlns:a16="http://schemas.microsoft.com/office/drawing/2014/main" id="{C54B6BC1-1D4F-4523-BEED-D417A18D6D32}"/>
                </a:ext>
              </a:extLst>
            </p:cNvPr>
            <p:cNvGrpSpPr/>
            <p:nvPr/>
          </p:nvGrpSpPr>
          <p:grpSpPr>
            <a:xfrm>
              <a:off x="6869793" y="2028232"/>
              <a:ext cx="431532" cy="451773"/>
              <a:chOff x="6869793" y="2028232"/>
              <a:chExt cx="431532" cy="451773"/>
            </a:xfrm>
            <a:grpFill/>
          </p:grpSpPr>
          <p:sp>
            <p:nvSpPr>
              <p:cNvPr id="56" name="Freeform: Shape 55">
                <a:extLst>
                  <a:ext uri="{FF2B5EF4-FFF2-40B4-BE49-F238E27FC236}">
                    <a16:creationId xmlns:a16="http://schemas.microsoft.com/office/drawing/2014/main" id="{33A6C69C-38ED-4427-AB4C-EAFEEFC09F4E}"/>
                  </a:ext>
                </a:extLst>
              </p:cNvPr>
              <p:cNvSpPr/>
              <p:nvPr/>
            </p:nvSpPr>
            <p:spPr>
              <a:xfrm>
                <a:off x="7208192" y="2176422"/>
                <a:ext cx="59456" cy="126809"/>
              </a:xfrm>
              <a:custGeom>
                <a:avLst/>
                <a:gdLst>
                  <a:gd name="connsiteX0" fmla="*/ 9530 w 59456"/>
                  <a:gd name="connsiteY0" fmla="*/ 126809 h 126809"/>
                  <a:gd name="connsiteX1" fmla="*/ 6187 w 59456"/>
                  <a:gd name="connsiteY1" fmla="*/ 126209 h 126809"/>
                  <a:gd name="connsiteX2" fmla="*/ 606 w 59456"/>
                  <a:gd name="connsiteY2" fmla="*/ 113950 h 126809"/>
                  <a:gd name="connsiteX3" fmla="*/ 41011 w 59456"/>
                  <a:gd name="connsiteY3" fmla="*/ 6184 h 126809"/>
                  <a:gd name="connsiteX4" fmla="*/ 53269 w 59456"/>
                  <a:gd name="connsiteY4" fmla="*/ 603 h 126809"/>
                  <a:gd name="connsiteX5" fmla="*/ 58851 w 59456"/>
                  <a:gd name="connsiteY5" fmla="*/ 12861 h 126809"/>
                  <a:gd name="connsiteX6" fmla="*/ 18446 w 59456"/>
                  <a:gd name="connsiteY6" fmla="*/ 120627 h 126809"/>
                  <a:gd name="connsiteX7" fmla="*/ 9530 w 59456"/>
                  <a:gd name="connsiteY7" fmla="*/ 126809 h 12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456" h="126809">
                    <a:moveTo>
                      <a:pt x="9530" y="126809"/>
                    </a:moveTo>
                    <a:cubicBezTo>
                      <a:pt x="8416" y="126809"/>
                      <a:pt x="7292" y="126609"/>
                      <a:pt x="6187" y="126209"/>
                    </a:cubicBezTo>
                    <a:cubicBezTo>
                      <a:pt x="1253" y="124361"/>
                      <a:pt x="-1233" y="118865"/>
                      <a:pt x="606" y="113950"/>
                    </a:cubicBezTo>
                    <a:lnTo>
                      <a:pt x="41011" y="6184"/>
                    </a:lnTo>
                    <a:cubicBezTo>
                      <a:pt x="42849" y="1241"/>
                      <a:pt x="48373" y="-1226"/>
                      <a:pt x="53269" y="603"/>
                    </a:cubicBezTo>
                    <a:cubicBezTo>
                      <a:pt x="58203" y="2451"/>
                      <a:pt x="60689" y="7947"/>
                      <a:pt x="58851" y="12861"/>
                    </a:cubicBezTo>
                    <a:lnTo>
                      <a:pt x="18446" y="120627"/>
                    </a:lnTo>
                    <a:cubicBezTo>
                      <a:pt x="17017" y="124456"/>
                      <a:pt x="13379" y="126809"/>
                      <a:pt x="9530" y="126809"/>
                    </a:cubicBezTo>
                    <a:close/>
                  </a:path>
                </a:pathLst>
              </a:custGeom>
              <a:grpFill/>
              <a:ln w="9525" cap="flat">
                <a:noFill/>
                <a:prstDash val="solid"/>
                <a:miter/>
              </a:ln>
            </p:spPr>
            <p:txBody>
              <a:bodyPr rtlCol="0" anchor="ctr"/>
              <a:lstStyle/>
              <a:p>
                <a:endParaRPr lang="en-ID"/>
              </a:p>
            </p:txBody>
          </p:sp>
          <p:sp>
            <p:nvSpPr>
              <p:cNvPr id="57" name="Freeform: Shape 56">
                <a:extLst>
                  <a:ext uri="{FF2B5EF4-FFF2-40B4-BE49-F238E27FC236}">
                    <a16:creationId xmlns:a16="http://schemas.microsoft.com/office/drawing/2014/main" id="{F3B6B1E5-8E24-4176-B081-01648C3A18D6}"/>
                  </a:ext>
                </a:extLst>
              </p:cNvPr>
              <p:cNvSpPr/>
              <p:nvPr/>
            </p:nvSpPr>
            <p:spPr>
              <a:xfrm>
                <a:off x="7046542" y="2061905"/>
                <a:ext cx="106617" cy="39253"/>
              </a:xfrm>
              <a:custGeom>
                <a:avLst/>
                <a:gdLst>
                  <a:gd name="connsiteX0" fmla="*/ 9523 w 106617"/>
                  <a:gd name="connsiteY0" fmla="*/ 39253 h 39253"/>
                  <a:gd name="connsiteX1" fmla="*/ 245 w 106617"/>
                  <a:gd name="connsiteY1" fmla="*/ 31871 h 39253"/>
                  <a:gd name="connsiteX2" fmla="*/ 7389 w 106617"/>
                  <a:gd name="connsiteY2" fmla="*/ 20451 h 39253"/>
                  <a:gd name="connsiteX3" fmla="*/ 94952 w 106617"/>
                  <a:gd name="connsiteY3" fmla="*/ 248 h 39253"/>
                  <a:gd name="connsiteX4" fmla="*/ 106373 w 106617"/>
                  <a:gd name="connsiteY4" fmla="*/ 7392 h 39253"/>
                  <a:gd name="connsiteX5" fmla="*/ 99229 w 106617"/>
                  <a:gd name="connsiteY5" fmla="*/ 18812 h 39253"/>
                  <a:gd name="connsiteX6" fmla="*/ 11666 w 106617"/>
                  <a:gd name="connsiteY6" fmla="*/ 39015 h 39253"/>
                  <a:gd name="connsiteX7" fmla="*/ 9523 w 106617"/>
                  <a:gd name="connsiteY7" fmla="*/ 39253 h 3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17" h="39253">
                    <a:moveTo>
                      <a:pt x="9523" y="39253"/>
                    </a:moveTo>
                    <a:cubicBezTo>
                      <a:pt x="5189" y="39253"/>
                      <a:pt x="1264" y="36272"/>
                      <a:pt x="245" y="31871"/>
                    </a:cubicBezTo>
                    <a:cubicBezTo>
                      <a:pt x="-936" y="26747"/>
                      <a:pt x="2264" y="21632"/>
                      <a:pt x="7389" y="20451"/>
                    </a:cubicBezTo>
                    <a:lnTo>
                      <a:pt x="94952" y="248"/>
                    </a:lnTo>
                    <a:cubicBezTo>
                      <a:pt x="100067" y="-942"/>
                      <a:pt x="105192" y="2267"/>
                      <a:pt x="106373" y="7392"/>
                    </a:cubicBezTo>
                    <a:cubicBezTo>
                      <a:pt x="107554" y="12516"/>
                      <a:pt x="104353" y="17631"/>
                      <a:pt x="99229" y="18812"/>
                    </a:cubicBezTo>
                    <a:lnTo>
                      <a:pt x="11666" y="39015"/>
                    </a:lnTo>
                    <a:cubicBezTo>
                      <a:pt x="10951" y="39186"/>
                      <a:pt x="10227" y="39253"/>
                      <a:pt x="9523" y="39253"/>
                    </a:cubicBezTo>
                    <a:close/>
                  </a:path>
                </a:pathLst>
              </a:custGeom>
              <a:grpFill/>
              <a:ln w="9525" cap="flat">
                <a:noFill/>
                <a:prstDash val="solid"/>
                <a:miter/>
              </a:ln>
            </p:spPr>
            <p:txBody>
              <a:bodyPr rtlCol="0" anchor="ctr"/>
              <a:lstStyle/>
              <a:p>
                <a:endParaRPr lang="en-ID"/>
              </a:p>
            </p:txBody>
          </p:sp>
          <p:sp>
            <p:nvSpPr>
              <p:cNvPr id="59" name="Freeform: Shape 58">
                <a:extLst>
                  <a:ext uri="{FF2B5EF4-FFF2-40B4-BE49-F238E27FC236}">
                    <a16:creationId xmlns:a16="http://schemas.microsoft.com/office/drawing/2014/main" id="{248638A1-3BA9-44AF-A12B-D6A7373F723B}"/>
                  </a:ext>
                </a:extLst>
              </p:cNvPr>
              <p:cNvSpPr/>
              <p:nvPr/>
            </p:nvSpPr>
            <p:spPr>
              <a:xfrm>
                <a:off x="6972470" y="2082115"/>
                <a:ext cx="93130" cy="93147"/>
              </a:xfrm>
              <a:custGeom>
                <a:avLst/>
                <a:gdLst>
                  <a:gd name="connsiteX0" fmla="*/ 9527 w 93130"/>
                  <a:gd name="connsiteY0" fmla="*/ 93147 h 93147"/>
                  <a:gd name="connsiteX1" fmla="*/ 2793 w 93130"/>
                  <a:gd name="connsiteY1" fmla="*/ 90357 h 93147"/>
                  <a:gd name="connsiteX2" fmla="*/ 2793 w 93130"/>
                  <a:gd name="connsiteY2" fmla="*/ 76888 h 93147"/>
                  <a:gd name="connsiteX3" fmla="*/ 76869 w 93130"/>
                  <a:gd name="connsiteY3" fmla="*/ 2793 h 93147"/>
                  <a:gd name="connsiteX4" fmla="*/ 90337 w 93130"/>
                  <a:gd name="connsiteY4" fmla="*/ 2793 h 93147"/>
                  <a:gd name="connsiteX5" fmla="*/ 90337 w 93130"/>
                  <a:gd name="connsiteY5" fmla="*/ 16262 h 93147"/>
                  <a:gd name="connsiteX6" fmla="*/ 16262 w 93130"/>
                  <a:gd name="connsiteY6" fmla="*/ 90357 h 93147"/>
                  <a:gd name="connsiteX7" fmla="*/ 9527 w 93130"/>
                  <a:gd name="connsiteY7" fmla="*/ 93147 h 93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130" h="93147">
                    <a:moveTo>
                      <a:pt x="9527" y="93147"/>
                    </a:moveTo>
                    <a:cubicBezTo>
                      <a:pt x="7089" y="93147"/>
                      <a:pt x="4651" y="92214"/>
                      <a:pt x="2793" y="90357"/>
                    </a:cubicBezTo>
                    <a:cubicBezTo>
                      <a:pt x="-931" y="86632"/>
                      <a:pt x="-931" y="80612"/>
                      <a:pt x="2793" y="76888"/>
                    </a:cubicBezTo>
                    <a:lnTo>
                      <a:pt x="76869" y="2793"/>
                    </a:lnTo>
                    <a:cubicBezTo>
                      <a:pt x="80593" y="-931"/>
                      <a:pt x="86613" y="-931"/>
                      <a:pt x="90337" y="2793"/>
                    </a:cubicBezTo>
                    <a:cubicBezTo>
                      <a:pt x="94062" y="6517"/>
                      <a:pt x="94062" y="12537"/>
                      <a:pt x="90337" y="16262"/>
                    </a:cubicBezTo>
                    <a:lnTo>
                      <a:pt x="16262" y="90357"/>
                    </a:lnTo>
                    <a:cubicBezTo>
                      <a:pt x="14395" y="92214"/>
                      <a:pt x="11956" y="93147"/>
                      <a:pt x="9527" y="93147"/>
                    </a:cubicBezTo>
                    <a:close/>
                  </a:path>
                </a:pathLst>
              </a:custGeom>
              <a:grpFill/>
              <a:ln w="9525" cap="flat">
                <a:noFill/>
                <a:prstDash val="solid"/>
                <a:miter/>
              </a:ln>
            </p:spPr>
            <p:txBody>
              <a:bodyPr rtlCol="0" anchor="ctr"/>
              <a:lstStyle/>
              <a:p>
                <a:endParaRPr lang="en-ID"/>
              </a:p>
            </p:txBody>
          </p:sp>
          <p:sp>
            <p:nvSpPr>
              <p:cNvPr id="62" name="Freeform: Shape 61">
                <a:extLst>
                  <a:ext uri="{FF2B5EF4-FFF2-40B4-BE49-F238E27FC236}">
                    <a16:creationId xmlns:a16="http://schemas.microsoft.com/office/drawing/2014/main" id="{088E7C30-1227-4288-A6F3-CA8F0A989749}"/>
                  </a:ext>
                </a:extLst>
              </p:cNvPr>
              <p:cNvSpPr/>
              <p:nvPr/>
            </p:nvSpPr>
            <p:spPr>
              <a:xfrm>
                <a:off x="7012875" y="2156210"/>
                <a:ext cx="59459" cy="59457"/>
              </a:xfrm>
              <a:custGeom>
                <a:avLst/>
                <a:gdLst>
                  <a:gd name="connsiteX0" fmla="*/ 9527 w 59459"/>
                  <a:gd name="connsiteY0" fmla="*/ 59457 h 59457"/>
                  <a:gd name="connsiteX1" fmla="*/ 2793 w 59459"/>
                  <a:gd name="connsiteY1" fmla="*/ 56667 h 59457"/>
                  <a:gd name="connsiteX2" fmla="*/ 2793 w 59459"/>
                  <a:gd name="connsiteY2" fmla="*/ 43198 h 59457"/>
                  <a:gd name="connsiteX3" fmla="*/ 43198 w 59459"/>
                  <a:gd name="connsiteY3" fmla="*/ 2793 h 59457"/>
                  <a:gd name="connsiteX4" fmla="*/ 56667 w 59459"/>
                  <a:gd name="connsiteY4" fmla="*/ 2793 h 59457"/>
                  <a:gd name="connsiteX5" fmla="*/ 56667 w 59459"/>
                  <a:gd name="connsiteY5" fmla="*/ 16262 h 59457"/>
                  <a:gd name="connsiteX6" fmla="*/ 16262 w 59459"/>
                  <a:gd name="connsiteY6" fmla="*/ 56667 h 59457"/>
                  <a:gd name="connsiteX7" fmla="*/ 9527 w 59459"/>
                  <a:gd name="connsiteY7" fmla="*/ 59457 h 5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459" h="59457">
                    <a:moveTo>
                      <a:pt x="9527" y="59457"/>
                    </a:moveTo>
                    <a:cubicBezTo>
                      <a:pt x="7089" y="59457"/>
                      <a:pt x="4651" y="58524"/>
                      <a:pt x="2793" y="56667"/>
                    </a:cubicBezTo>
                    <a:cubicBezTo>
                      <a:pt x="-931" y="52942"/>
                      <a:pt x="-931" y="46923"/>
                      <a:pt x="2793" y="43198"/>
                    </a:cubicBezTo>
                    <a:lnTo>
                      <a:pt x="43198" y="2793"/>
                    </a:lnTo>
                    <a:cubicBezTo>
                      <a:pt x="46923" y="-931"/>
                      <a:pt x="52942" y="-931"/>
                      <a:pt x="56667" y="2793"/>
                    </a:cubicBezTo>
                    <a:cubicBezTo>
                      <a:pt x="60391" y="6517"/>
                      <a:pt x="60391" y="12537"/>
                      <a:pt x="56667" y="16262"/>
                    </a:cubicBezTo>
                    <a:lnTo>
                      <a:pt x="16262" y="56667"/>
                    </a:lnTo>
                    <a:cubicBezTo>
                      <a:pt x="14404" y="58524"/>
                      <a:pt x="11966" y="59457"/>
                      <a:pt x="9527" y="59457"/>
                    </a:cubicBezTo>
                    <a:close/>
                  </a:path>
                </a:pathLst>
              </a:custGeom>
              <a:grpFill/>
              <a:ln w="9525" cap="flat">
                <a:noFill/>
                <a:prstDash val="solid"/>
                <a:miter/>
              </a:ln>
            </p:spPr>
            <p:txBody>
              <a:bodyPr rtlCol="0" anchor="ctr"/>
              <a:lstStyle/>
              <a:p>
                <a:endParaRPr lang="en-ID"/>
              </a:p>
            </p:txBody>
          </p:sp>
          <p:sp>
            <p:nvSpPr>
              <p:cNvPr id="67" name="Freeform: Shape 66">
                <a:extLst>
                  <a:ext uri="{FF2B5EF4-FFF2-40B4-BE49-F238E27FC236}">
                    <a16:creationId xmlns:a16="http://schemas.microsoft.com/office/drawing/2014/main" id="{60C3D6B5-EAD7-4C4B-9105-1CB85799FA3F}"/>
                  </a:ext>
                </a:extLst>
              </p:cNvPr>
              <p:cNvSpPr/>
              <p:nvPr/>
            </p:nvSpPr>
            <p:spPr>
              <a:xfrm>
                <a:off x="7053280" y="2150645"/>
                <a:ext cx="45991" cy="24619"/>
              </a:xfrm>
              <a:custGeom>
                <a:avLst/>
                <a:gdLst>
                  <a:gd name="connsiteX0" fmla="*/ 36464 w 45991"/>
                  <a:gd name="connsiteY0" fmla="*/ 24617 h 24619"/>
                  <a:gd name="connsiteX1" fmla="*/ 29730 w 45991"/>
                  <a:gd name="connsiteY1" fmla="*/ 21827 h 24619"/>
                  <a:gd name="connsiteX2" fmla="*/ 16262 w 45991"/>
                  <a:gd name="connsiteY2" fmla="*/ 21827 h 24619"/>
                  <a:gd name="connsiteX3" fmla="*/ 2793 w 45991"/>
                  <a:gd name="connsiteY3" fmla="*/ 21827 h 24619"/>
                  <a:gd name="connsiteX4" fmla="*/ 2793 w 45991"/>
                  <a:gd name="connsiteY4" fmla="*/ 8358 h 24619"/>
                  <a:gd name="connsiteX5" fmla="*/ 43198 w 45991"/>
                  <a:gd name="connsiteY5" fmla="*/ 8358 h 24619"/>
                  <a:gd name="connsiteX6" fmla="*/ 43198 w 45991"/>
                  <a:gd name="connsiteY6" fmla="*/ 21827 h 24619"/>
                  <a:gd name="connsiteX7" fmla="*/ 36464 w 45991"/>
                  <a:gd name="connsiteY7" fmla="*/ 24617 h 24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91" h="24619">
                    <a:moveTo>
                      <a:pt x="36464" y="24617"/>
                    </a:moveTo>
                    <a:cubicBezTo>
                      <a:pt x="34026" y="24617"/>
                      <a:pt x="31587" y="23684"/>
                      <a:pt x="29730" y="21827"/>
                    </a:cubicBezTo>
                    <a:cubicBezTo>
                      <a:pt x="26006" y="18102"/>
                      <a:pt x="19986" y="18102"/>
                      <a:pt x="16262" y="21827"/>
                    </a:cubicBezTo>
                    <a:cubicBezTo>
                      <a:pt x="12537" y="25551"/>
                      <a:pt x="6517" y="25551"/>
                      <a:pt x="2793" y="21827"/>
                    </a:cubicBezTo>
                    <a:cubicBezTo>
                      <a:pt x="-931" y="18102"/>
                      <a:pt x="-931" y="12082"/>
                      <a:pt x="2793" y="8358"/>
                    </a:cubicBezTo>
                    <a:cubicBezTo>
                      <a:pt x="13937" y="-2786"/>
                      <a:pt x="32054" y="-2786"/>
                      <a:pt x="43198" y="8358"/>
                    </a:cubicBezTo>
                    <a:cubicBezTo>
                      <a:pt x="46923" y="12082"/>
                      <a:pt x="46923" y="18102"/>
                      <a:pt x="43198" y="21827"/>
                    </a:cubicBezTo>
                    <a:cubicBezTo>
                      <a:pt x="41341" y="23684"/>
                      <a:pt x="38902" y="24617"/>
                      <a:pt x="36464" y="24617"/>
                    </a:cubicBezTo>
                    <a:close/>
                  </a:path>
                </a:pathLst>
              </a:custGeom>
              <a:grpFill/>
              <a:ln w="9525" cap="flat">
                <a:noFill/>
                <a:prstDash val="solid"/>
                <a:miter/>
              </a:ln>
            </p:spPr>
            <p:txBody>
              <a:bodyPr rtlCol="0" anchor="ctr"/>
              <a:lstStyle/>
              <a:p>
                <a:endParaRPr lang="en-ID"/>
              </a:p>
            </p:txBody>
          </p:sp>
          <p:sp>
            <p:nvSpPr>
              <p:cNvPr id="68" name="Freeform: Shape 67">
                <a:extLst>
                  <a:ext uri="{FF2B5EF4-FFF2-40B4-BE49-F238E27FC236}">
                    <a16:creationId xmlns:a16="http://schemas.microsoft.com/office/drawing/2014/main" id="{36A2EA13-CA70-473C-9F1A-9548F3CA4360}"/>
                  </a:ext>
                </a:extLst>
              </p:cNvPr>
              <p:cNvSpPr/>
              <p:nvPr/>
            </p:nvSpPr>
            <p:spPr>
              <a:xfrm>
                <a:off x="7080217" y="2156210"/>
                <a:ext cx="147032" cy="147020"/>
              </a:xfrm>
              <a:custGeom>
                <a:avLst/>
                <a:gdLst>
                  <a:gd name="connsiteX0" fmla="*/ 137505 w 147032"/>
                  <a:gd name="connsiteY0" fmla="*/ 147021 h 147020"/>
                  <a:gd name="connsiteX1" fmla="*/ 130771 w 147032"/>
                  <a:gd name="connsiteY1" fmla="*/ 144230 h 147020"/>
                  <a:gd name="connsiteX2" fmla="*/ 2793 w 147032"/>
                  <a:gd name="connsiteY2" fmla="*/ 16262 h 147020"/>
                  <a:gd name="connsiteX3" fmla="*/ 2793 w 147032"/>
                  <a:gd name="connsiteY3" fmla="*/ 2793 h 147020"/>
                  <a:gd name="connsiteX4" fmla="*/ 16262 w 147032"/>
                  <a:gd name="connsiteY4" fmla="*/ 2793 h 147020"/>
                  <a:gd name="connsiteX5" fmla="*/ 144239 w 147032"/>
                  <a:gd name="connsiteY5" fmla="*/ 130762 h 147020"/>
                  <a:gd name="connsiteX6" fmla="*/ 144239 w 147032"/>
                  <a:gd name="connsiteY6" fmla="*/ 144230 h 147020"/>
                  <a:gd name="connsiteX7" fmla="*/ 137505 w 147032"/>
                  <a:gd name="connsiteY7" fmla="*/ 147021 h 14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032" h="147020">
                    <a:moveTo>
                      <a:pt x="137505" y="147021"/>
                    </a:moveTo>
                    <a:cubicBezTo>
                      <a:pt x="135067" y="147021"/>
                      <a:pt x="132628" y="146087"/>
                      <a:pt x="130771" y="144230"/>
                    </a:cubicBezTo>
                    <a:lnTo>
                      <a:pt x="2793" y="16262"/>
                    </a:lnTo>
                    <a:cubicBezTo>
                      <a:pt x="-931" y="12537"/>
                      <a:pt x="-931" y="6517"/>
                      <a:pt x="2793" y="2793"/>
                    </a:cubicBezTo>
                    <a:cubicBezTo>
                      <a:pt x="6517" y="-931"/>
                      <a:pt x="12537" y="-931"/>
                      <a:pt x="16262" y="2793"/>
                    </a:cubicBezTo>
                    <a:lnTo>
                      <a:pt x="144239" y="130762"/>
                    </a:lnTo>
                    <a:cubicBezTo>
                      <a:pt x="147964" y="134486"/>
                      <a:pt x="147964" y="140506"/>
                      <a:pt x="144239" y="144230"/>
                    </a:cubicBezTo>
                    <a:cubicBezTo>
                      <a:pt x="142373" y="146097"/>
                      <a:pt x="139944" y="147021"/>
                      <a:pt x="137505" y="147021"/>
                    </a:cubicBezTo>
                    <a:close/>
                  </a:path>
                </a:pathLst>
              </a:custGeom>
              <a:grpFill/>
              <a:ln w="9525" cap="flat">
                <a:noFill/>
                <a:prstDash val="solid"/>
                <a:miter/>
              </a:ln>
            </p:spPr>
            <p:txBody>
              <a:bodyPr rtlCol="0" anchor="ctr"/>
              <a:lstStyle/>
              <a:p>
                <a:endParaRPr lang="en-ID"/>
              </a:p>
            </p:txBody>
          </p:sp>
          <p:sp>
            <p:nvSpPr>
              <p:cNvPr id="69" name="Freeform: Shape 68">
                <a:extLst>
                  <a:ext uri="{FF2B5EF4-FFF2-40B4-BE49-F238E27FC236}">
                    <a16:creationId xmlns:a16="http://schemas.microsoft.com/office/drawing/2014/main" id="{D53D2ECB-3599-4214-87A4-7F8FC6DF22EC}"/>
                  </a:ext>
                </a:extLst>
              </p:cNvPr>
              <p:cNvSpPr/>
              <p:nvPr/>
            </p:nvSpPr>
            <p:spPr>
              <a:xfrm>
                <a:off x="6964119" y="2156210"/>
                <a:ext cx="67810" cy="67810"/>
              </a:xfrm>
              <a:custGeom>
                <a:avLst/>
                <a:gdLst>
                  <a:gd name="connsiteX0" fmla="*/ 38081 w 67810"/>
                  <a:gd name="connsiteY0" fmla="*/ 67811 h 67810"/>
                  <a:gd name="connsiteX1" fmla="*/ 11144 w 67810"/>
                  <a:gd name="connsiteY1" fmla="*/ 56667 h 67810"/>
                  <a:gd name="connsiteX2" fmla="*/ 11144 w 67810"/>
                  <a:gd name="connsiteY2" fmla="*/ 2793 h 67810"/>
                  <a:gd name="connsiteX3" fmla="*/ 24613 w 67810"/>
                  <a:gd name="connsiteY3" fmla="*/ 2793 h 67810"/>
                  <a:gd name="connsiteX4" fmla="*/ 24613 w 67810"/>
                  <a:gd name="connsiteY4" fmla="*/ 16262 h 67810"/>
                  <a:gd name="connsiteX5" fmla="*/ 24613 w 67810"/>
                  <a:gd name="connsiteY5" fmla="*/ 43198 h 67810"/>
                  <a:gd name="connsiteX6" fmla="*/ 51549 w 67810"/>
                  <a:gd name="connsiteY6" fmla="*/ 43198 h 67810"/>
                  <a:gd name="connsiteX7" fmla="*/ 65018 w 67810"/>
                  <a:gd name="connsiteY7" fmla="*/ 43198 h 67810"/>
                  <a:gd name="connsiteX8" fmla="*/ 65018 w 67810"/>
                  <a:gd name="connsiteY8" fmla="*/ 56667 h 67810"/>
                  <a:gd name="connsiteX9" fmla="*/ 38081 w 67810"/>
                  <a:gd name="connsiteY9" fmla="*/ 67811 h 6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810" h="67810">
                    <a:moveTo>
                      <a:pt x="38081" y="67811"/>
                    </a:moveTo>
                    <a:cubicBezTo>
                      <a:pt x="28327" y="67811"/>
                      <a:pt x="18564" y="64096"/>
                      <a:pt x="11144" y="56667"/>
                    </a:cubicBezTo>
                    <a:cubicBezTo>
                      <a:pt x="-3715" y="41808"/>
                      <a:pt x="-3715" y="17643"/>
                      <a:pt x="11144" y="2793"/>
                    </a:cubicBezTo>
                    <a:cubicBezTo>
                      <a:pt x="14869" y="-931"/>
                      <a:pt x="20888" y="-931"/>
                      <a:pt x="24613" y="2793"/>
                    </a:cubicBezTo>
                    <a:cubicBezTo>
                      <a:pt x="28337" y="6517"/>
                      <a:pt x="28337" y="12537"/>
                      <a:pt x="24613" y="16262"/>
                    </a:cubicBezTo>
                    <a:cubicBezTo>
                      <a:pt x="17193" y="23682"/>
                      <a:pt x="17193" y="35778"/>
                      <a:pt x="24613" y="43198"/>
                    </a:cubicBezTo>
                    <a:cubicBezTo>
                      <a:pt x="32033" y="50618"/>
                      <a:pt x="44129" y="50618"/>
                      <a:pt x="51549" y="43198"/>
                    </a:cubicBezTo>
                    <a:cubicBezTo>
                      <a:pt x="55274" y="39474"/>
                      <a:pt x="61293" y="39474"/>
                      <a:pt x="65018" y="43198"/>
                    </a:cubicBezTo>
                    <a:cubicBezTo>
                      <a:pt x="68742" y="46923"/>
                      <a:pt x="68742" y="52942"/>
                      <a:pt x="65018" y="56667"/>
                    </a:cubicBezTo>
                    <a:cubicBezTo>
                      <a:pt x="57598" y="64096"/>
                      <a:pt x="47835" y="67811"/>
                      <a:pt x="38081" y="67811"/>
                    </a:cubicBezTo>
                    <a:close/>
                  </a:path>
                </a:pathLst>
              </a:custGeom>
              <a:grpFill/>
              <a:ln w="9525" cap="flat">
                <a:noFill/>
                <a:prstDash val="solid"/>
                <a:miter/>
              </a:ln>
            </p:spPr>
            <p:txBody>
              <a:bodyPr rtlCol="0" anchor="ctr"/>
              <a:lstStyle/>
              <a:p>
                <a:endParaRPr lang="en-ID"/>
              </a:p>
            </p:txBody>
          </p:sp>
          <p:grpSp>
            <p:nvGrpSpPr>
              <p:cNvPr id="70" name="Graphic 5">
                <a:extLst>
                  <a:ext uri="{FF2B5EF4-FFF2-40B4-BE49-F238E27FC236}">
                    <a16:creationId xmlns:a16="http://schemas.microsoft.com/office/drawing/2014/main" id="{C54B6BC1-1D4F-4523-BEED-D417A18D6D32}"/>
                  </a:ext>
                </a:extLst>
              </p:cNvPr>
              <p:cNvGrpSpPr/>
              <p:nvPr/>
            </p:nvGrpSpPr>
            <p:grpSpPr>
              <a:xfrm>
                <a:off x="6869793" y="2048454"/>
                <a:ext cx="411329" cy="431551"/>
                <a:chOff x="6869793" y="2048454"/>
                <a:chExt cx="411329" cy="431551"/>
              </a:xfrm>
              <a:grpFill/>
            </p:grpSpPr>
            <p:sp>
              <p:nvSpPr>
                <p:cNvPr id="71" name="Freeform: Shape 70">
                  <a:extLst>
                    <a:ext uri="{FF2B5EF4-FFF2-40B4-BE49-F238E27FC236}">
                      <a16:creationId xmlns:a16="http://schemas.microsoft.com/office/drawing/2014/main" id="{AD7B1046-6240-4CDA-87D9-BD1AB011A0A8}"/>
                    </a:ext>
                  </a:extLst>
                </p:cNvPr>
                <p:cNvSpPr/>
                <p:nvPr/>
              </p:nvSpPr>
              <p:spPr>
                <a:xfrm>
                  <a:off x="6869793" y="2276190"/>
                  <a:ext cx="82896" cy="82572"/>
                </a:xfrm>
                <a:custGeom>
                  <a:avLst/>
                  <a:gdLst>
                    <a:gd name="connsiteX0" fmla="*/ 38081 w 82896"/>
                    <a:gd name="connsiteY0" fmla="*/ 82572 h 82572"/>
                    <a:gd name="connsiteX1" fmla="*/ 11144 w 82896"/>
                    <a:gd name="connsiteY1" fmla="*/ 71409 h 82572"/>
                    <a:gd name="connsiteX2" fmla="*/ 11144 w 82896"/>
                    <a:gd name="connsiteY2" fmla="*/ 17536 h 82572"/>
                    <a:gd name="connsiteX3" fmla="*/ 17878 w 82896"/>
                    <a:gd name="connsiteY3" fmla="*/ 10801 h 82572"/>
                    <a:gd name="connsiteX4" fmla="*/ 71752 w 82896"/>
                    <a:gd name="connsiteY4" fmla="*/ 10801 h 82572"/>
                    <a:gd name="connsiteX5" fmla="*/ 71752 w 82896"/>
                    <a:gd name="connsiteY5" fmla="*/ 64675 h 82572"/>
                    <a:gd name="connsiteX6" fmla="*/ 65018 w 82896"/>
                    <a:gd name="connsiteY6" fmla="*/ 71409 h 82572"/>
                    <a:gd name="connsiteX7" fmla="*/ 38081 w 82896"/>
                    <a:gd name="connsiteY7" fmla="*/ 82572 h 82572"/>
                    <a:gd name="connsiteX8" fmla="*/ 44815 w 82896"/>
                    <a:gd name="connsiteY8" fmla="*/ 18688 h 82572"/>
                    <a:gd name="connsiteX9" fmla="*/ 31347 w 82896"/>
                    <a:gd name="connsiteY9" fmla="*/ 24270 h 82572"/>
                    <a:gd name="connsiteX10" fmla="*/ 24613 w 82896"/>
                    <a:gd name="connsiteY10" fmla="*/ 31004 h 82572"/>
                    <a:gd name="connsiteX11" fmla="*/ 24613 w 82896"/>
                    <a:gd name="connsiteY11" fmla="*/ 57941 h 82572"/>
                    <a:gd name="connsiteX12" fmla="*/ 51549 w 82896"/>
                    <a:gd name="connsiteY12" fmla="*/ 57941 h 82572"/>
                    <a:gd name="connsiteX13" fmla="*/ 58283 w 82896"/>
                    <a:gd name="connsiteY13" fmla="*/ 51206 h 82572"/>
                    <a:gd name="connsiteX14" fmla="*/ 58283 w 82896"/>
                    <a:gd name="connsiteY14" fmla="*/ 24270 h 82572"/>
                    <a:gd name="connsiteX15" fmla="*/ 44815 w 82896"/>
                    <a:gd name="connsiteY15" fmla="*/ 18688 h 8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896" h="82572">
                      <a:moveTo>
                        <a:pt x="38081" y="82572"/>
                      </a:moveTo>
                      <a:cubicBezTo>
                        <a:pt x="27908" y="82572"/>
                        <a:pt x="18345" y="78610"/>
                        <a:pt x="11144" y="71409"/>
                      </a:cubicBezTo>
                      <a:cubicBezTo>
                        <a:pt x="-3715" y="56550"/>
                        <a:pt x="-3715" y="32385"/>
                        <a:pt x="11144" y="17536"/>
                      </a:cubicBezTo>
                      <a:lnTo>
                        <a:pt x="17878" y="10801"/>
                      </a:lnTo>
                      <a:cubicBezTo>
                        <a:pt x="32280" y="-3600"/>
                        <a:pt x="57360" y="-3600"/>
                        <a:pt x="71752" y="10801"/>
                      </a:cubicBezTo>
                      <a:cubicBezTo>
                        <a:pt x="86611" y="25660"/>
                        <a:pt x="86611" y="49825"/>
                        <a:pt x="71752" y="64675"/>
                      </a:cubicBezTo>
                      <a:lnTo>
                        <a:pt x="65018" y="71409"/>
                      </a:lnTo>
                      <a:cubicBezTo>
                        <a:pt x="57826" y="78610"/>
                        <a:pt x="48263" y="82572"/>
                        <a:pt x="38081" y="82572"/>
                      </a:cubicBezTo>
                      <a:close/>
                      <a:moveTo>
                        <a:pt x="44815" y="18688"/>
                      </a:moveTo>
                      <a:cubicBezTo>
                        <a:pt x="39729" y="18688"/>
                        <a:pt x="34947" y="20669"/>
                        <a:pt x="31347" y="24270"/>
                      </a:cubicBezTo>
                      <a:lnTo>
                        <a:pt x="24613" y="31004"/>
                      </a:lnTo>
                      <a:cubicBezTo>
                        <a:pt x="17193" y="38424"/>
                        <a:pt x="17193" y="50521"/>
                        <a:pt x="24613" y="57941"/>
                      </a:cubicBezTo>
                      <a:cubicBezTo>
                        <a:pt x="31813" y="65141"/>
                        <a:pt x="44348" y="65141"/>
                        <a:pt x="51549" y="57941"/>
                      </a:cubicBezTo>
                      <a:lnTo>
                        <a:pt x="58283" y="51206"/>
                      </a:lnTo>
                      <a:cubicBezTo>
                        <a:pt x="65703" y="43786"/>
                        <a:pt x="65703" y="31690"/>
                        <a:pt x="58283" y="24270"/>
                      </a:cubicBezTo>
                      <a:cubicBezTo>
                        <a:pt x="54693" y="20669"/>
                        <a:pt x="49911" y="18688"/>
                        <a:pt x="44815" y="18688"/>
                      </a:cubicBezTo>
                      <a:close/>
                    </a:path>
                  </a:pathLst>
                </a:custGeom>
                <a:grpFill/>
                <a:ln w="9525" cap="flat">
                  <a:noFill/>
                  <a:prstDash val="solid"/>
                  <a:miter/>
                </a:ln>
              </p:spPr>
              <p:txBody>
                <a:bodyPr rtlCol="0" anchor="ctr"/>
                <a:lstStyle/>
                <a:p>
                  <a:endParaRPr lang="en-ID"/>
                </a:p>
              </p:txBody>
            </p:sp>
            <p:sp>
              <p:nvSpPr>
                <p:cNvPr id="72" name="Freeform: Shape 71">
                  <a:extLst>
                    <a:ext uri="{FF2B5EF4-FFF2-40B4-BE49-F238E27FC236}">
                      <a16:creationId xmlns:a16="http://schemas.microsoft.com/office/drawing/2014/main" id="{00E54AEC-627E-40BB-8C27-3303DC69EF15}"/>
                    </a:ext>
                  </a:extLst>
                </p:cNvPr>
                <p:cNvSpPr/>
                <p:nvPr/>
              </p:nvSpPr>
              <p:spPr>
                <a:xfrm>
                  <a:off x="6910208" y="2316595"/>
                  <a:ext cx="82915" cy="82572"/>
                </a:xfrm>
                <a:custGeom>
                  <a:avLst/>
                  <a:gdLst>
                    <a:gd name="connsiteX0" fmla="*/ 38090 w 82915"/>
                    <a:gd name="connsiteY0" fmla="*/ 82572 h 82572"/>
                    <a:gd name="connsiteX1" fmla="*/ 11144 w 82915"/>
                    <a:gd name="connsiteY1" fmla="*/ 71409 h 82572"/>
                    <a:gd name="connsiteX2" fmla="*/ 11144 w 82915"/>
                    <a:gd name="connsiteY2" fmla="*/ 17536 h 82572"/>
                    <a:gd name="connsiteX3" fmla="*/ 17878 w 82915"/>
                    <a:gd name="connsiteY3" fmla="*/ 10801 h 82572"/>
                    <a:gd name="connsiteX4" fmla="*/ 71771 w 82915"/>
                    <a:gd name="connsiteY4" fmla="*/ 10801 h 82572"/>
                    <a:gd name="connsiteX5" fmla="*/ 71771 w 82915"/>
                    <a:gd name="connsiteY5" fmla="*/ 64675 h 82572"/>
                    <a:gd name="connsiteX6" fmla="*/ 65037 w 82915"/>
                    <a:gd name="connsiteY6" fmla="*/ 71409 h 82572"/>
                    <a:gd name="connsiteX7" fmla="*/ 38090 w 82915"/>
                    <a:gd name="connsiteY7" fmla="*/ 82572 h 82572"/>
                    <a:gd name="connsiteX8" fmla="*/ 44825 w 82915"/>
                    <a:gd name="connsiteY8" fmla="*/ 18688 h 82572"/>
                    <a:gd name="connsiteX9" fmla="*/ 31347 w 82915"/>
                    <a:gd name="connsiteY9" fmla="*/ 24270 h 82572"/>
                    <a:gd name="connsiteX10" fmla="*/ 24613 w 82915"/>
                    <a:gd name="connsiteY10" fmla="*/ 31004 h 82572"/>
                    <a:gd name="connsiteX11" fmla="*/ 24613 w 82915"/>
                    <a:gd name="connsiteY11" fmla="*/ 57941 h 82572"/>
                    <a:gd name="connsiteX12" fmla="*/ 51568 w 82915"/>
                    <a:gd name="connsiteY12" fmla="*/ 57941 h 82572"/>
                    <a:gd name="connsiteX13" fmla="*/ 58303 w 82915"/>
                    <a:gd name="connsiteY13" fmla="*/ 51206 h 82572"/>
                    <a:gd name="connsiteX14" fmla="*/ 58303 w 82915"/>
                    <a:gd name="connsiteY14" fmla="*/ 24270 h 82572"/>
                    <a:gd name="connsiteX15" fmla="*/ 44825 w 82915"/>
                    <a:gd name="connsiteY15" fmla="*/ 18688 h 8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915" h="82572">
                      <a:moveTo>
                        <a:pt x="38090" y="82572"/>
                      </a:moveTo>
                      <a:cubicBezTo>
                        <a:pt x="27918" y="82572"/>
                        <a:pt x="18345" y="78610"/>
                        <a:pt x="11144" y="71409"/>
                      </a:cubicBezTo>
                      <a:cubicBezTo>
                        <a:pt x="-3715" y="56550"/>
                        <a:pt x="-3715" y="32385"/>
                        <a:pt x="11144" y="17536"/>
                      </a:cubicBezTo>
                      <a:lnTo>
                        <a:pt x="17878" y="10801"/>
                      </a:lnTo>
                      <a:cubicBezTo>
                        <a:pt x="32280" y="-3600"/>
                        <a:pt x="57369" y="-3600"/>
                        <a:pt x="71771" y="10801"/>
                      </a:cubicBezTo>
                      <a:cubicBezTo>
                        <a:pt x="86630" y="25660"/>
                        <a:pt x="86630" y="49825"/>
                        <a:pt x="71771" y="64675"/>
                      </a:cubicBezTo>
                      <a:lnTo>
                        <a:pt x="65037" y="71409"/>
                      </a:lnTo>
                      <a:cubicBezTo>
                        <a:pt x="57836" y="78610"/>
                        <a:pt x="48263" y="82572"/>
                        <a:pt x="38090" y="82572"/>
                      </a:cubicBezTo>
                      <a:close/>
                      <a:moveTo>
                        <a:pt x="44825" y="18688"/>
                      </a:moveTo>
                      <a:cubicBezTo>
                        <a:pt x="39738" y="18688"/>
                        <a:pt x="34947" y="20669"/>
                        <a:pt x="31347" y="24270"/>
                      </a:cubicBezTo>
                      <a:lnTo>
                        <a:pt x="24613" y="31004"/>
                      </a:lnTo>
                      <a:cubicBezTo>
                        <a:pt x="17193" y="38424"/>
                        <a:pt x="17193" y="50521"/>
                        <a:pt x="24613" y="57941"/>
                      </a:cubicBezTo>
                      <a:cubicBezTo>
                        <a:pt x="31813" y="65142"/>
                        <a:pt x="44367" y="65142"/>
                        <a:pt x="51568" y="57941"/>
                      </a:cubicBezTo>
                      <a:lnTo>
                        <a:pt x="58303" y="51206"/>
                      </a:lnTo>
                      <a:cubicBezTo>
                        <a:pt x="65722" y="43786"/>
                        <a:pt x="65722" y="31690"/>
                        <a:pt x="58303" y="24270"/>
                      </a:cubicBezTo>
                      <a:cubicBezTo>
                        <a:pt x="54702" y="20669"/>
                        <a:pt x="49911" y="18688"/>
                        <a:pt x="44825" y="18688"/>
                      </a:cubicBezTo>
                      <a:close/>
                    </a:path>
                  </a:pathLst>
                </a:custGeom>
                <a:grpFill/>
                <a:ln w="9525" cap="flat">
                  <a:noFill/>
                  <a:prstDash val="solid"/>
                  <a:miter/>
                </a:ln>
              </p:spPr>
              <p:txBody>
                <a:bodyPr rtlCol="0" anchor="ctr"/>
                <a:lstStyle/>
                <a:p>
                  <a:endParaRPr lang="en-ID"/>
                </a:p>
              </p:txBody>
            </p:sp>
            <p:sp>
              <p:nvSpPr>
                <p:cNvPr id="73" name="Freeform: Shape 72">
                  <a:extLst>
                    <a:ext uri="{FF2B5EF4-FFF2-40B4-BE49-F238E27FC236}">
                      <a16:creationId xmlns:a16="http://schemas.microsoft.com/office/drawing/2014/main" id="{20BF230F-FE71-474C-B354-3B26E55667C4}"/>
                    </a:ext>
                  </a:extLst>
                </p:cNvPr>
                <p:cNvSpPr/>
                <p:nvPr/>
              </p:nvSpPr>
              <p:spPr>
                <a:xfrm>
                  <a:off x="6950623" y="2357009"/>
                  <a:ext cx="82911" cy="82591"/>
                </a:xfrm>
                <a:custGeom>
                  <a:avLst/>
                  <a:gdLst>
                    <a:gd name="connsiteX0" fmla="*/ 38080 w 82911"/>
                    <a:gd name="connsiteY0" fmla="*/ 82591 h 82591"/>
                    <a:gd name="connsiteX1" fmla="*/ 11143 w 82911"/>
                    <a:gd name="connsiteY1" fmla="*/ 71418 h 82591"/>
                    <a:gd name="connsiteX2" fmla="*/ 11153 w 82911"/>
                    <a:gd name="connsiteY2" fmla="*/ 17536 h 82591"/>
                    <a:gd name="connsiteX3" fmla="*/ 17887 w 82911"/>
                    <a:gd name="connsiteY3" fmla="*/ 10801 h 82591"/>
                    <a:gd name="connsiteX4" fmla="*/ 71760 w 82911"/>
                    <a:gd name="connsiteY4" fmla="*/ 10801 h 82591"/>
                    <a:gd name="connsiteX5" fmla="*/ 71760 w 82911"/>
                    <a:gd name="connsiteY5" fmla="*/ 64694 h 82591"/>
                    <a:gd name="connsiteX6" fmla="*/ 65026 w 82911"/>
                    <a:gd name="connsiteY6" fmla="*/ 71428 h 82591"/>
                    <a:gd name="connsiteX7" fmla="*/ 38080 w 82911"/>
                    <a:gd name="connsiteY7" fmla="*/ 82591 h 82591"/>
                    <a:gd name="connsiteX8" fmla="*/ 44823 w 82911"/>
                    <a:gd name="connsiteY8" fmla="*/ 18688 h 82591"/>
                    <a:gd name="connsiteX9" fmla="*/ 31355 w 82911"/>
                    <a:gd name="connsiteY9" fmla="*/ 24270 h 82591"/>
                    <a:gd name="connsiteX10" fmla="*/ 24621 w 82911"/>
                    <a:gd name="connsiteY10" fmla="*/ 31004 h 82591"/>
                    <a:gd name="connsiteX11" fmla="*/ 24621 w 82911"/>
                    <a:gd name="connsiteY11" fmla="*/ 57960 h 82591"/>
                    <a:gd name="connsiteX12" fmla="*/ 51558 w 82911"/>
                    <a:gd name="connsiteY12" fmla="*/ 57960 h 82591"/>
                    <a:gd name="connsiteX13" fmla="*/ 58292 w 82911"/>
                    <a:gd name="connsiteY13" fmla="*/ 51225 h 82591"/>
                    <a:gd name="connsiteX14" fmla="*/ 58292 w 82911"/>
                    <a:gd name="connsiteY14" fmla="*/ 24270 h 82591"/>
                    <a:gd name="connsiteX15" fmla="*/ 44823 w 82911"/>
                    <a:gd name="connsiteY15" fmla="*/ 18688 h 82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911" h="82591">
                      <a:moveTo>
                        <a:pt x="38080" y="82591"/>
                      </a:moveTo>
                      <a:cubicBezTo>
                        <a:pt x="27907" y="82591"/>
                        <a:pt x="18334" y="78629"/>
                        <a:pt x="11143" y="71418"/>
                      </a:cubicBezTo>
                      <a:cubicBezTo>
                        <a:pt x="-3716" y="56569"/>
                        <a:pt x="-3716" y="32385"/>
                        <a:pt x="11153" y="17536"/>
                      </a:cubicBezTo>
                      <a:lnTo>
                        <a:pt x="17887" y="10801"/>
                      </a:lnTo>
                      <a:cubicBezTo>
                        <a:pt x="32289" y="-3600"/>
                        <a:pt x="57368" y="-3600"/>
                        <a:pt x="71760" y="10801"/>
                      </a:cubicBezTo>
                      <a:cubicBezTo>
                        <a:pt x="86629" y="25660"/>
                        <a:pt x="86629" y="49844"/>
                        <a:pt x="71760" y="64694"/>
                      </a:cubicBezTo>
                      <a:lnTo>
                        <a:pt x="65026" y="71428"/>
                      </a:lnTo>
                      <a:cubicBezTo>
                        <a:pt x="57825" y="78629"/>
                        <a:pt x="48262" y="82591"/>
                        <a:pt x="38080" y="82591"/>
                      </a:cubicBezTo>
                      <a:close/>
                      <a:moveTo>
                        <a:pt x="44823" y="18688"/>
                      </a:moveTo>
                      <a:cubicBezTo>
                        <a:pt x="39737" y="18688"/>
                        <a:pt x="34956" y="20669"/>
                        <a:pt x="31355" y="24270"/>
                      </a:cubicBezTo>
                      <a:lnTo>
                        <a:pt x="24621" y="31004"/>
                      </a:lnTo>
                      <a:cubicBezTo>
                        <a:pt x="17191" y="38433"/>
                        <a:pt x="17191" y="50530"/>
                        <a:pt x="24621" y="57960"/>
                      </a:cubicBezTo>
                      <a:cubicBezTo>
                        <a:pt x="31822" y="65161"/>
                        <a:pt x="44357" y="65161"/>
                        <a:pt x="51558" y="57960"/>
                      </a:cubicBezTo>
                      <a:lnTo>
                        <a:pt x="58292" y="51225"/>
                      </a:lnTo>
                      <a:cubicBezTo>
                        <a:pt x="65721" y="43796"/>
                        <a:pt x="65721" y="31699"/>
                        <a:pt x="58292" y="24270"/>
                      </a:cubicBezTo>
                      <a:cubicBezTo>
                        <a:pt x="54691" y="20669"/>
                        <a:pt x="49910" y="18688"/>
                        <a:pt x="44823" y="18688"/>
                      </a:cubicBezTo>
                      <a:close/>
                    </a:path>
                  </a:pathLst>
                </a:custGeom>
                <a:grpFill/>
                <a:ln w="9525" cap="flat">
                  <a:noFill/>
                  <a:prstDash val="solid"/>
                  <a:miter/>
                </a:ln>
              </p:spPr>
              <p:txBody>
                <a:bodyPr rtlCol="0" anchor="ctr"/>
                <a:lstStyle/>
                <a:p>
                  <a:endParaRPr lang="en-ID"/>
                </a:p>
              </p:txBody>
            </p:sp>
            <p:sp>
              <p:nvSpPr>
                <p:cNvPr id="74" name="Freeform: Shape 73">
                  <a:extLst>
                    <a:ext uri="{FF2B5EF4-FFF2-40B4-BE49-F238E27FC236}">
                      <a16:creationId xmlns:a16="http://schemas.microsoft.com/office/drawing/2014/main" id="{4E8DF4E5-C9FA-4FF7-B101-F774C7BE4D86}"/>
                    </a:ext>
                  </a:extLst>
                </p:cNvPr>
                <p:cNvSpPr/>
                <p:nvPr/>
              </p:nvSpPr>
              <p:spPr>
                <a:xfrm>
                  <a:off x="6991037" y="2397433"/>
                  <a:ext cx="82896" cy="82572"/>
                </a:xfrm>
                <a:custGeom>
                  <a:avLst/>
                  <a:gdLst>
                    <a:gd name="connsiteX0" fmla="*/ 38081 w 82896"/>
                    <a:gd name="connsiteY0" fmla="*/ 82572 h 82572"/>
                    <a:gd name="connsiteX1" fmla="*/ 11144 w 82896"/>
                    <a:gd name="connsiteY1" fmla="*/ 71409 h 82572"/>
                    <a:gd name="connsiteX2" fmla="*/ 11144 w 82896"/>
                    <a:gd name="connsiteY2" fmla="*/ 17536 h 82572"/>
                    <a:gd name="connsiteX3" fmla="*/ 17878 w 82896"/>
                    <a:gd name="connsiteY3" fmla="*/ 10801 h 82572"/>
                    <a:gd name="connsiteX4" fmla="*/ 71752 w 82896"/>
                    <a:gd name="connsiteY4" fmla="*/ 10801 h 82572"/>
                    <a:gd name="connsiteX5" fmla="*/ 71752 w 82896"/>
                    <a:gd name="connsiteY5" fmla="*/ 64675 h 82572"/>
                    <a:gd name="connsiteX6" fmla="*/ 65018 w 82896"/>
                    <a:gd name="connsiteY6" fmla="*/ 71409 h 82572"/>
                    <a:gd name="connsiteX7" fmla="*/ 38081 w 82896"/>
                    <a:gd name="connsiteY7" fmla="*/ 82572 h 82572"/>
                    <a:gd name="connsiteX8" fmla="*/ 44815 w 82896"/>
                    <a:gd name="connsiteY8" fmla="*/ 18688 h 82572"/>
                    <a:gd name="connsiteX9" fmla="*/ 31347 w 82896"/>
                    <a:gd name="connsiteY9" fmla="*/ 24270 h 82572"/>
                    <a:gd name="connsiteX10" fmla="*/ 24613 w 82896"/>
                    <a:gd name="connsiteY10" fmla="*/ 31004 h 82572"/>
                    <a:gd name="connsiteX11" fmla="*/ 24613 w 82896"/>
                    <a:gd name="connsiteY11" fmla="*/ 57941 h 82572"/>
                    <a:gd name="connsiteX12" fmla="*/ 51549 w 82896"/>
                    <a:gd name="connsiteY12" fmla="*/ 57941 h 82572"/>
                    <a:gd name="connsiteX13" fmla="*/ 58283 w 82896"/>
                    <a:gd name="connsiteY13" fmla="*/ 51206 h 82572"/>
                    <a:gd name="connsiteX14" fmla="*/ 58283 w 82896"/>
                    <a:gd name="connsiteY14" fmla="*/ 24270 h 82572"/>
                    <a:gd name="connsiteX15" fmla="*/ 44815 w 82896"/>
                    <a:gd name="connsiteY15" fmla="*/ 18688 h 8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896" h="82572">
                      <a:moveTo>
                        <a:pt x="38081" y="82572"/>
                      </a:moveTo>
                      <a:cubicBezTo>
                        <a:pt x="27908" y="82572"/>
                        <a:pt x="18345" y="78610"/>
                        <a:pt x="11144" y="71409"/>
                      </a:cubicBezTo>
                      <a:cubicBezTo>
                        <a:pt x="-3715" y="56550"/>
                        <a:pt x="-3715" y="32385"/>
                        <a:pt x="11144" y="17536"/>
                      </a:cubicBezTo>
                      <a:lnTo>
                        <a:pt x="17878" y="10801"/>
                      </a:lnTo>
                      <a:cubicBezTo>
                        <a:pt x="32280" y="-3600"/>
                        <a:pt x="57360" y="-3600"/>
                        <a:pt x="71752" y="10801"/>
                      </a:cubicBezTo>
                      <a:cubicBezTo>
                        <a:pt x="86611" y="25660"/>
                        <a:pt x="86611" y="49825"/>
                        <a:pt x="71752" y="64675"/>
                      </a:cubicBezTo>
                      <a:lnTo>
                        <a:pt x="65018" y="71409"/>
                      </a:lnTo>
                      <a:cubicBezTo>
                        <a:pt x="57817" y="78610"/>
                        <a:pt x="48254" y="82572"/>
                        <a:pt x="38081" y="82572"/>
                      </a:cubicBezTo>
                      <a:close/>
                      <a:moveTo>
                        <a:pt x="44815" y="18688"/>
                      </a:moveTo>
                      <a:cubicBezTo>
                        <a:pt x="39729" y="18688"/>
                        <a:pt x="34947" y="20669"/>
                        <a:pt x="31347" y="24270"/>
                      </a:cubicBezTo>
                      <a:lnTo>
                        <a:pt x="24613" y="31004"/>
                      </a:lnTo>
                      <a:cubicBezTo>
                        <a:pt x="17193" y="38424"/>
                        <a:pt x="17193" y="50521"/>
                        <a:pt x="24613" y="57941"/>
                      </a:cubicBezTo>
                      <a:cubicBezTo>
                        <a:pt x="31813" y="65142"/>
                        <a:pt x="44348" y="65142"/>
                        <a:pt x="51549" y="57941"/>
                      </a:cubicBezTo>
                      <a:lnTo>
                        <a:pt x="58283" y="51206"/>
                      </a:lnTo>
                      <a:cubicBezTo>
                        <a:pt x="65703" y="43786"/>
                        <a:pt x="65703" y="31690"/>
                        <a:pt x="58283" y="24270"/>
                      </a:cubicBezTo>
                      <a:cubicBezTo>
                        <a:pt x="54683" y="20669"/>
                        <a:pt x="49901" y="18688"/>
                        <a:pt x="44815" y="18688"/>
                      </a:cubicBezTo>
                      <a:close/>
                    </a:path>
                  </a:pathLst>
                </a:custGeom>
                <a:grpFill/>
                <a:ln w="9525" cap="flat">
                  <a:noFill/>
                  <a:prstDash val="solid"/>
                  <a:miter/>
                </a:ln>
              </p:spPr>
              <p:txBody>
                <a:bodyPr rtlCol="0" anchor="ctr"/>
                <a:lstStyle/>
                <a:p>
                  <a:endParaRPr lang="en-ID"/>
                </a:p>
              </p:txBody>
            </p:sp>
            <p:sp>
              <p:nvSpPr>
                <p:cNvPr id="75" name="Freeform: Shape 74">
                  <a:extLst>
                    <a:ext uri="{FF2B5EF4-FFF2-40B4-BE49-F238E27FC236}">
                      <a16:creationId xmlns:a16="http://schemas.microsoft.com/office/drawing/2014/main" id="{F6E1DCFB-1EF6-444E-A068-899F17D451CB}"/>
                    </a:ext>
                  </a:extLst>
                </p:cNvPr>
                <p:cNvSpPr/>
                <p:nvPr/>
              </p:nvSpPr>
              <p:spPr>
                <a:xfrm>
                  <a:off x="7120641" y="2048454"/>
                  <a:ext cx="160481" cy="160479"/>
                </a:xfrm>
                <a:custGeom>
                  <a:avLst/>
                  <a:gdLst>
                    <a:gd name="connsiteX0" fmla="*/ 150955 w 160481"/>
                    <a:gd name="connsiteY0" fmla="*/ 160480 h 160479"/>
                    <a:gd name="connsiteX1" fmla="*/ 144220 w 160481"/>
                    <a:gd name="connsiteY1" fmla="*/ 157689 h 160479"/>
                    <a:gd name="connsiteX2" fmla="*/ 2793 w 160481"/>
                    <a:gd name="connsiteY2" fmla="*/ 16262 h 160479"/>
                    <a:gd name="connsiteX3" fmla="*/ 2793 w 160481"/>
                    <a:gd name="connsiteY3" fmla="*/ 2793 h 160479"/>
                    <a:gd name="connsiteX4" fmla="*/ 16262 w 160481"/>
                    <a:gd name="connsiteY4" fmla="*/ 2793 h 160479"/>
                    <a:gd name="connsiteX5" fmla="*/ 157689 w 160481"/>
                    <a:gd name="connsiteY5" fmla="*/ 144220 h 160479"/>
                    <a:gd name="connsiteX6" fmla="*/ 157689 w 160481"/>
                    <a:gd name="connsiteY6" fmla="*/ 157689 h 160479"/>
                    <a:gd name="connsiteX7" fmla="*/ 150955 w 160481"/>
                    <a:gd name="connsiteY7" fmla="*/ 160480 h 16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481" h="160479">
                      <a:moveTo>
                        <a:pt x="150955" y="160480"/>
                      </a:moveTo>
                      <a:cubicBezTo>
                        <a:pt x="148516" y="160480"/>
                        <a:pt x="146078" y="159546"/>
                        <a:pt x="144220" y="157689"/>
                      </a:cubicBezTo>
                      <a:lnTo>
                        <a:pt x="2793" y="16262"/>
                      </a:lnTo>
                      <a:cubicBezTo>
                        <a:pt x="-931" y="12537"/>
                        <a:pt x="-931" y="6517"/>
                        <a:pt x="2793" y="2793"/>
                      </a:cubicBezTo>
                      <a:cubicBezTo>
                        <a:pt x="6517" y="-931"/>
                        <a:pt x="12537" y="-931"/>
                        <a:pt x="16262" y="2793"/>
                      </a:cubicBezTo>
                      <a:lnTo>
                        <a:pt x="157689" y="144220"/>
                      </a:lnTo>
                      <a:cubicBezTo>
                        <a:pt x="161413" y="147945"/>
                        <a:pt x="161413" y="153964"/>
                        <a:pt x="157689" y="157689"/>
                      </a:cubicBezTo>
                      <a:cubicBezTo>
                        <a:pt x="155831" y="159546"/>
                        <a:pt x="153393" y="160480"/>
                        <a:pt x="150955" y="160480"/>
                      </a:cubicBezTo>
                      <a:close/>
                    </a:path>
                  </a:pathLst>
                </a:custGeom>
                <a:grpFill/>
                <a:ln w="9525" cap="flat">
                  <a:noFill/>
                  <a:prstDash val="solid"/>
                  <a:miter/>
                </a:ln>
              </p:spPr>
              <p:txBody>
                <a:bodyPr rtlCol="0" anchor="ctr"/>
                <a:lstStyle/>
                <a:p>
                  <a:endParaRPr lang="en-ID"/>
                </a:p>
              </p:txBody>
            </p:sp>
          </p:grpSp>
          <p:sp>
            <p:nvSpPr>
              <p:cNvPr id="76" name="Freeform: Shape 75">
                <a:extLst>
                  <a:ext uri="{FF2B5EF4-FFF2-40B4-BE49-F238E27FC236}">
                    <a16:creationId xmlns:a16="http://schemas.microsoft.com/office/drawing/2014/main" id="{50C9FE04-EB49-4737-A818-F986351828BE}"/>
                  </a:ext>
                </a:extLst>
              </p:cNvPr>
              <p:cNvSpPr/>
              <p:nvPr/>
            </p:nvSpPr>
            <p:spPr>
              <a:xfrm>
                <a:off x="7120641" y="2028232"/>
                <a:ext cx="39257" cy="39273"/>
              </a:xfrm>
              <a:custGeom>
                <a:avLst/>
                <a:gdLst>
                  <a:gd name="connsiteX0" fmla="*/ 9527 w 39257"/>
                  <a:gd name="connsiteY0" fmla="*/ 39274 h 39273"/>
                  <a:gd name="connsiteX1" fmla="*/ 2793 w 39257"/>
                  <a:gd name="connsiteY1" fmla="*/ 36483 h 39273"/>
                  <a:gd name="connsiteX2" fmla="*/ 2793 w 39257"/>
                  <a:gd name="connsiteY2" fmla="*/ 23015 h 39273"/>
                  <a:gd name="connsiteX3" fmla="*/ 22996 w 39257"/>
                  <a:gd name="connsiteY3" fmla="*/ 2793 h 39273"/>
                  <a:gd name="connsiteX4" fmla="*/ 36464 w 39257"/>
                  <a:gd name="connsiteY4" fmla="*/ 2793 h 39273"/>
                  <a:gd name="connsiteX5" fmla="*/ 36464 w 39257"/>
                  <a:gd name="connsiteY5" fmla="*/ 16262 h 39273"/>
                  <a:gd name="connsiteX6" fmla="*/ 16262 w 39257"/>
                  <a:gd name="connsiteY6" fmla="*/ 36483 h 39273"/>
                  <a:gd name="connsiteX7" fmla="*/ 9527 w 39257"/>
                  <a:gd name="connsiteY7" fmla="*/ 39274 h 39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257" h="39273">
                    <a:moveTo>
                      <a:pt x="9527" y="39274"/>
                    </a:moveTo>
                    <a:cubicBezTo>
                      <a:pt x="7089" y="39274"/>
                      <a:pt x="4651" y="38341"/>
                      <a:pt x="2793" y="36483"/>
                    </a:cubicBezTo>
                    <a:cubicBezTo>
                      <a:pt x="-931" y="32768"/>
                      <a:pt x="-931" y="26739"/>
                      <a:pt x="2793" y="23015"/>
                    </a:cubicBezTo>
                    <a:lnTo>
                      <a:pt x="22996" y="2793"/>
                    </a:lnTo>
                    <a:cubicBezTo>
                      <a:pt x="26720" y="-931"/>
                      <a:pt x="32740" y="-931"/>
                      <a:pt x="36464" y="2793"/>
                    </a:cubicBezTo>
                    <a:cubicBezTo>
                      <a:pt x="40188" y="6508"/>
                      <a:pt x="40188" y="12537"/>
                      <a:pt x="36464" y="16262"/>
                    </a:cubicBezTo>
                    <a:lnTo>
                      <a:pt x="16262" y="36483"/>
                    </a:lnTo>
                    <a:cubicBezTo>
                      <a:pt x="14404" y="38350"/>
                      <a:pt x="11966" y="39274"/>
                      <a:pt x="9527" y="39274"/>
                    </a:cubicBezTo>
                    <a:close/>
                  </a:path>
                </a:pathLst>
              </a:custGeom>
              <a:grpFill/>
              <a:ln w="9525" cap="flat">
                <a:noFill/>
                <a:prstDash val="solid"/>
                <a:miter/>
              </a:ln>
            </p:spPr>
            <p:txBody>
              <a:bodyPr rtlCol="0" anchor="ctr"/>
              <a:lstStyle/>
              <a:p>
                <a:endParaRPr lang="en-ID"/>
              </a:p>
            </p:txBody>
          </p:sp>
          <p:sp>
            <p:nvSpPr>
              <p:cNvPr id="77" name="Freeform: Shape 76">
                <a:extLst>
                  <a:ext uri="{FF2B5EF4-FFF2-40B4-BE49-F238E27FC236}">
                    <a16:creationId xmlns:a16="http://schemas.microsoft.com/office/drawing/2014/main" id="{D0DF2820-D5BD-4994-929B-1F1640A18052}"/>
                  </a:ext>
                </a:extLst>
              </p:cNvPr>
              <p:cNvSpPr/>
              <p:nvPr/>
            </p:nvSpPr>
            <p:spPr>
              <a:xfrm>
                <a:off x="7262068" y="2169679"/>
                <a:ext cx="39257" cy="39254"/>
              </a:xfrm>
              <a:custGeom>
                <a:avLst/>
                <a:gdLst>
                  <a:gd name="connsiteX0" fmla="*/ 9527 w 39257"/>
                  <a:gd name="connsiteY0" fmla="*/ 39255 h 39254"/>
                  <a:gd name="connsiteX1" fmla="*/ 2793 w 39257"/>
                  <a:gd name="connsiteY1" fmla="*/ 36464 h 39254"/>
                  <a:gd name="connsiteX2" fmla="*/ 2793 w 39257"/>
                  <a:gd name="connsiteY2" fmla="*/ 22996 h 39254"/>
                  <a:gd name="connsiteX3" fmla="*/ 22996 w 39257"/>
                  <a:gd name="connsiteY3" fmla="*/ 2793 h 39254"/>
                  <a:gd name="connsiteX4" fmla="*/ 36464 w 39257"/>
                  <a:gd name="connsiteY4" fmla="*/ 2793 h 39254"/>
                  <a:gd name="connsiteX5" fmla="*/ 36464 w 39257"/>
                  <a:gd name="connsiteY5" fmla="*/ 16262 h 39254"/>
                  <a:gd name="connsiteX6" fmla="*/ 16262 w 39257"/>
                  <a:gd name="connsiteY6" fmla="*/ 36464 h 39254"/>
                  <a:gd name="connsiteX7" fmla="*/ 9527 w 39257"/>
                  <a:gd name="connsiteY7" fmla="*/ 39255 h 39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257" h="39254">
                    <a:moveTo>
                      <a:pt x="9527" y="39255"/>
                    </a:moveTo>
                    <a:cubicBezTo>
                      <a:pt x="7089" y="39255"/>
                      <a:pt x="4651" y="38321"/>
                      <a:pt x="2793" y="36464"/>
                    </a:cubicBezTo>
                    <a:cubicBezTo>
                      <a:pt x="-931" y="32740"/>
                      <a:pt x="-931" y="26720"/>
                      <a:pt x="2793" y="22996"/>
                    </a:cubicBezTo>
                    <a:lnTo>
                      <a:pt x="22996" y="2793"/>
                    </a:lnTo>
                    <a:cubicBezTo>
                      <a:pt x="26720" y="-931"/>
                      <a:pt x="32740" y="-931"/>
                      <a:pt x="36464" y="2793"/>
                    </a:cubicBezTo>
                    <a:cubicBezTo>
                      <a:pt x="40188" y="6517"/>
                      <a:pt x="40188" y="12537"/>
                      <a:pt x="36464" y="16262"/>
                    </a:cubicBezTo>
                    <a:lnTo>
                      <a:pt x="16262" y="36464"/>
                    </a:lnTo>
                    <a:cubicBezTo>
                      <a:pt x="14404" y="38321"/>
                      <a:pt x="11966" y="39255"/>
                      <a:pt x="9527" y="39255"/>
                    </a:cubicBezTo>
                    <a:close/>
                  </a:path>
                </a:pathLst>
              </a:custGeom>
              <a:grpFill/>
              <a:ln w="9525" cap="flat">
                <a:noFill/>
                <a:prstDash val="solid"/>
                <a:miter/>
              </a:ln>
            </p:spPr>
            <p:txBody>
              <a:bodyPr rtlCol="0" anchor="ctr"/>
              <a:lstStyle/>
              <a:p>
                <a:endParaRPr lang="en-ID"/>
              </a:p>
            </p:txBody>
          </p:sp>
        </p:grpSp>
      </p:grpSp>
      <p:grpSp>
        <p:nvGrpSpPr>
          <p:cNvPr id="110" name="Graphic 7">
            <a:extLst>
              <a:ext uri="{FF2B5EF4-FFF2-40B4-BE49-F238E27FC236}">
                <a16:creationId xmlns:a16="http://schemas.microsoft.com/office/drawing/2014/main" id="{E7C954DD-9D09-4264-9ACE-A7C7F0A029C7}"/>
              </a:ext>
            </a:extLst>
          </p:cNvPr>
          <p:cNvGrpSpPr/>
          <p:nvPr/>
        </p:nvGrpSpPr>
        <p:grpSpPr>
          <a:xfrm>
            <a:off x="10288113" y="1975273"/>
            <a:ext cx="959010" cy="755283"/>
            <a:chOff x="-1588494" y="5315488"/>
            <a:chExt cx="919162" cy="723900"/>
          </a:xfrm>
          <a:solidFill>
            <a:srgbClr val="00B0F0"/>
          </a:solidFill>
        </p:grpSpPr>
        <p:sp>
          <p:nvSpPr>
            <p:cNvPr id="111" name="Freeform: Shape 110">
              <a:extLst>
                <a:ext uri="{FF2B5EF4-FFF2-40B4-BE49-F238E27FC236}">
                  <a16:creationId xmlns:a16="http://schemas.microsoft.com/office/drawing/2014/main" id="{EFD68FC6-E65B-4654-A457-D76EA4760F6C}"/>
                </a:ext>
              </a:extLst>
            </p:cNvPr>
            <p:cNvSpPr/>
            <p:nvPr/>
          </p:nvSpPr>
          <p:spPr>
            <a:xfrm>
              <a:off x="-1436094" y="5582188"/>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grpFill/>
            <a:ln w="9525" cap="flat">
              <a:noFill/>
              <a:prstDash val="solid"/>
              <a:miter/>
            </a:ln>
          </p:spPr>
          <p:txBody>
            <a:bodyPr rtlCol="0" anchor="ctr"/>
            <a:lstStyle/>
            <a:p>
              <a:endParaRPr lang="en-ID"/>
            </a:p>
          </p:txBody>
        </p:sp>
        <p:sp>
          <p:nvSpPr>
            <p:cNvPr id="112" name="Freeform: Shape 111">
              <a:extLst>
                <a:ext uri="{FF2B5EF4-FFF2-40B4-BE49-F238E27FC236}">
                  <a16:creationId xmlns:a16="http://schemas.microsoft.com/office/drawing/2014/main" id="{C064084D-B98F-430D-95B8-AD8A5FCFF962}"/>
                </a:ext>
              </a:extLst>
            </p:cNvPr>
            <p:cNvSpPr/>
            <p:nvPr/>
          </p:nvSpPr>
          <p:spPr>
            <a:xfrm>
              <a:off x="-1259881" y="5407642"/>
              <a:ext cx="255269" cy="53578"/>
            </a:xfrm>
            <a:custGeom>
              <a:avLst/>
              <a:gdLst>
                <a:gd name="connsiteX0" fmla="*/ 0 w 255269"/>
                <a:gd name="connsiteY0" fmla="*/ 16431 h 53578"/>
                <a:gd name="connsiteX1" fmla="*/ 9525 w 255269"/>
                <a:gd name="connsiteY1" fmla="*/ 53578 h 53578"/>
                <a:gd name="connsiteX2" fmla="*/ 245745 w 255269"/>
                <a:gd name="connsiteY2" fmla="*/ 53578 h 53578"/>
                <a:gd name="connsiteX3" fmla="*/ 255270 w 255269"/>
                <a:gd name="connsiteY3" fmla="*/ 16431 h 53578"/>
                <a:gd name="connsiteX4" fmla="*/ 0 w 255269"/>
                <a:gd name="connsiteY4" fmla="*/ 16431 h 53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9" h="53578">
                  <a:moveTo>
                    <a:pt x="0" y="16431"/>
                  </a:moveTo>
                  <a:lnTo>
                    <a:pt x="9525" y="53578"/>
                  </a:lnTo>
                  <a:cubicBezTo>
                    <a:pt x="86677" y="33576"/>
                    <a:pt x="168592" y="33576"/>
                    <a:pt x="245745" y="53578"/>
                  </a:cubicBezTo>
                  <a:lnTo>
                    <a:pt x="255270" y="16431"/>
                  </a:lnTo>
                  <a:cubicBezTo>
                    <a:pt x="171450" y="-5477"/>
                    <a:pt x="82867" y="-5477"/>
                    <a:pt x="0" y="16431"/>
                  </a:cubicBezTo>
                  <a:close/>
                </a:path>
              </a:pathLst>
            </a:custGeom>
            <a:grpFill/>
            <a:ln w="9525" cap="flat">
              <a:noFill/>
              <a:prstDash val="solid"/>
              <a:miter/>
            </a:ln>
          </p:spPr>
          <p:txBody>
            <a:bodyPr rtlCol="0" anchor="ctr"/>
            <a:lstStyle/>
            <a:p>
              <a:endParaRPr lang="en-ID"/>
            </a:p>
          </p:txBody>
        </p:sp>
        <p:sp>
          <p:nvSpPr>
            <p:cNvPr id="113" name="Freeform: Shape 112">
              <a:extLst>
                <a:ext uri="{FF2B5EF4-FFF2-40B4-BE49-F238E27FC236}">
                  <a16:creationId xmlns:a16="http://schemas.microsoft.com/office/drawing/2014/main" id="{A67DAF7E-C275-408C-B454-CA7F2179A590}"/>
                </a:ext>
              </a:extLst>
            </p:cNvPr>
            <p:cNvSpPr/>
            <p:nvPr/>
          </p:nvSpPr>
          <p:spPr>
            <a:xfrm>
              <a:off x="-1588494" y="5315488"/>
              <a:ext cx="919162" cy="723900"/>
            </a:xfrm>
            <a:custGeom>
              <a:avLst/>
              <a:gdLst>
                <a:gd name="connsiteX0" fmla="*/ 869633 w 919162"/>
                <a:gd name="connsiteY0" fmla="*/ 292418 h 723900"/>
                <a:gd name="connsiteX1" fmla="*/ 456248 w 919162"/>
                <a:gd name="connsiteY1" fmla="*/ 0 h 723900"/>
                <a:gd name="connsiteX2" fmla="*/ 223838 w 919162"/>
                <a:gd name="connsiteY2" fmla="*/ 58103 h 723900"/>
                <a:gd name="connsiteX3" fmla="*/ 140970 w 919162"/>
                <a:gd name="connsiteY3" fmla="*/ 23813 h 723900"/>
                <a:gd name="connsiteX4" fmla="*/ 126683 w 919162"/>
                <a:gd name="connsiteY4" fmla="*/ 26670 h 723900"/>
                <a:gd name="connsiteX5" fmla="*/ 118110 w 919162"/>
                <a:gd name="connsiteY5" fmla="*/ 39053 h 723900"/>
                <a:gd name="connsiteX6" fmla="*/ 117158 w 919162"/>
                <a:gd name="connsiteY6" fmla="*/ 143828 h 723900"/>
                <a:gd name="connsiteX7" fmla="*/ 74295 w 919162"/>
                <a:gd name="connsiteY7" fmla="*/ 204788 h 723900"/>
                <a:gd name="connsiteX8" fmla="*/ 69533 w 919162"/>
                <a:gd name="connsiteY8" fmla="*/ 215265 h 723900"/>
                <a:gd name="connsiteX9" fmla="*/ 65723 w 919162"/>
                <a:gd name="connsiteY9" fmla="*/ 222885 h 723900"/>
                <a:gd name="connsiteX10" fmla="*/ 29528 w 919162"/>
                <a:gd name="connsiteY10" fmla="*/ 228600 h 723900"/>
                <a:gd name="connsiteX11" fmla="*/ 0 w 919162"/>
                <a:gd name="connsiteY11" fmla="*/ 274320 h 723900"/>
                <a:gd name="connsiteX12" fmla="*/ 0 w 919162"/>
                <a:gd name="connsiteY12" fmla="*/ 417195 h 723900"/>
                <a:gd name="connsiteX13" fmla="*/ 56198 w 919162"/>
                <a:gd name="connsiteY13" fmla="*/ 491490 h 723900"/>
                <a:gd name="connsiteX14" fmla="*/ 104775 w 919162"/>
                <a:gd name="connsiteY14" fmla="*/ 532448 h 723900"/>
                <a:gd name="connsiteX15" fmla="*/ 105728 w 919162"/>
                <a:gd name="connsiteY15" fmla="*/ 533400 h 723900"/>
                <a:gd name="connsiteX16" fmla="*/ 188595 w 919162"/>
                <a:gd name="connsiteY16" fmla="*/ 609600 h 723900"/>
                <a:gd name="connsiteX17" fmla="*/ 190500 w 919162"/>
                <a:gd name="connsiteY17" fmla="*/ 610553 h 723900"/>
                <a:gd name="connsiteX18" fmla="*/ 206693 w 919162"/>
                <a:gd name="connsiteY18" fmla="*/ 649605 h 723900"/>
                <a:gd name="connsiteX19" fmla="*/ 209550 w 919162"/>
                <a:gd name="connsiteY19" fmla="*/ 663893 h 723900"/>
                <a:gd name="connsiteX20" fmla="*/ 295275 w 919162"/>
                <a:gd name="connsiteY20" fmla="*/ 723900 h 723900"/>
                <a:gd name="connsiteX21" fmla="*/ 375285 w 919162"/>
                <a:gd name="connsiteY21" fmla="*/ 689610 h 723900"/>
                <a:gd name="connsiteX22" fmla="*/ 377190 w 919162"/>
                <a:gd name="connsiteY22" fmla="*/ 686753 h 723900"/>
                <a:gd name="connsiteX23" fmla="*/ 379095 w 919162"/>
                <a:gd name="connsiteY23" fmla="*/ 682943 h 723900"/>
                <a:gd name="connsiteX24" fmla="*/ 380048 w 919162"/>
                <a:gd name="connsiteY24" fmla="*/ 682943 h 723900"/>
                <a:gd name="connsiteX25" fmla="*/ 534353 w 919162"/>
                <a:gd name="connsiteY25" fmla="*/ 682943 h 723900"/>
                <a:gd name="connsiteX26" fmla="*/ 536258 w 919162"/>
                <a:gd name="connsiteY26" fmla="*/ 682943 h 723900"/>
                <a:gd name="connsiteX27" fmla="*/ 537210 w 919162"/>
                <a:gd name="connsiteY27" fmla="*/ 683895 h 723900"/>
                <a:gd name="connsiteX28" fmla="*/ 539115 w 919162"/>
                <a:gd name="connsiteY28" fmla="*/ 686753 h 723900"/>
                <a:gd name="connsiteX29" fmla="*/ 541020 w 919162"/>
                <a:gd name="connsiteY29" fmla="*/ 689610 h 723900"/>
                <a:gd name="connsiteX30" fmla="*/ 621030 w 919162"/>
                <a:gd name="connsiteY30" fmla="*/ 723900 h 723900"/>
                <a:gd name="connsiteX31" fmla="*/ 706755 w 919162"/>
                <a:gd name="connsiteY31" fmla="*/ 663893 h 723900"/>
                <a:gd name="connsiteX32" fmla="*/ 709613 w 919162"/>
                <a:gd name="connsiteY32" fmla="*/ 649605 h 723900"/>
                <a:gd name="connsiteX33" fmla="*/ 725805 w 919162"/>
                <a:gd name="connsiteY33" fmla="*/ 610553 h 723900"/>
                <a:gd name="connsiteX34" fmla="*/ 729615 w 919162"/>
                <a:gd name="connsiteY34" fmla="*/ 607695 h 723900"/>
                <a:gd name="connsiteX35" fmla="*/ 869633 w 919162"/>
                <a:gd name="connsiteY35" fmla="*/ 410528 h 723900"/>
                <a:gd name="connsiteX36" fmla="*/ 919163 w 919162"/>
                <a:gd name="connsiteY36" fmla="*/ 351473 h 723900"/>
                <a:gd name="connsiteX37" fmla="*/ 869633 w 919162"/>
                <a:gd name="connsiteY37" fmla="*/ 292418 h 723900"/>
                <a:gd name="connsiteX38" fmla="*/ 855345 w 919162"/>
                <a:gd name="connsiteY38" fmla="*/ 373380 h 723900"/>
                <a:gd name="connsiteX39" fmla="*/ 853440 w 919162"/>
                <a:gd name="connsiteY39" fmla="*/ 373380 h 723900"/>
                <a:gd name="connsiteX40" fmla="*/ 832485 w 919162"/>
                <a:gd name="connsiteY40" fmla="*/ 388620 h 723900"/>
                <a:gd name="connsiteX41" fmla="*/ 701040 w 919162"/>
                <a:gd name="connsiteY41" fmla="*/ 579120 h 723900"/>
                <a:gd name="connsiteX42" fmla="*/ 698183 w 919162"/>
                <a:gd name="connsiteY42" fmla="*/ 581978 h 723900"/>
                <a:gd name="connsiteX43" fmla="*/ 669608 w 919162"/>
                <a:gd name="connsiteY43" fmla="*/ 642938 h 723900"/>
                <a:gd name="connsiteX44" fmla="*/ 666750 w 919162"/>
                <a:gd name="connsiteY44" fmla="*/ 657225 h 723900"/>
                <a:gd name="connsiteX45" fmla="*/ 618173 w 919162"/>
                <a:gd name="connsiteY45" fmla="*/ 686753 h 723900"/>
                <a:gd name="connsiteX46" fmla="*/ 571500 w 919162"/>
                <a:gd name="connsiteY46" fmla="*/ 673418 h 723900"/>
                <a:gd name="connsiteX47" fmla="*/ 568643 w 919162"/>
                <a:gd name="connsiteY47" fmla="*/ 668655 h 723900"/>
                <a:gd name="connsiteX48" fmla="*/ 567690 w 919162"/>
                <a:gd name="connsiteY48" fmla="*/ 666750 h 723900"/>
                <a:gd name="connsiteX49" fmla="*/ 538163 w 919162"/>
                <a:gd name="connsiteY49" fmla="*/ 645795 h 723900"/>
                <a:gd name="connsiteX50" fmla="*/ 531495 w 919162"/>
                <a:gd name="connsiteY50" fmla="*/ 646748 h 723900"/>
                <a:gd name="connsiteX51" fmla="*/ 528638 w 919162"/>
                <a:gd name="connsiteY51" fmla="*/ 646748 h 723900"/>
                <a:gd name="connsiteX52" fmla="*/ 382905 w 919162"/>
                <a:gd name="connsiteY52" fmla="*/ 646748 h 723900"/>
                <a:gd name="connsiteX53" fmla="*/ 380048 w 919162"/>
                <a:gd name="connsiteY53" fmla="*/ 646748 h 723900"/>
                <a:gd name="connsiteX54" fmla="*/ 344805 w 919162"/>
                <a:gd name="connsiteY54" fmla="*/ 665798 h 723900"/>
                <a:gd name="connsiteX55" fmla="*/ 343853 w 919162"/>
                <a:gd name="connsiteY55" fmla="*/ 666750 h 723900"/>
                <a:gd name="connsiteX56" fmla="*/ 340995 w 919162"/>
                <a:gd name="connsiteY56" fmla="*/ 671513 h 723900"/>
                <a:gd name="connsiteX57" fmla="*/ 294323 w 919162"/>
                <a:gd name="connsiteY57" fmla="*/ 685800 h 723900"/>
                <a:gd name="connsiteX58" fmla="*/ 245745 w 919162"/>
                <a:gd name="connsiteY58" fmla="*/ 656273 h 723900"/>
                <a:gd name="connsiteX59" fmla="*/ 242888 w 919162"/>
                <a:gd name="connsiteY59" fmla="*/ 641985 h 723900"/>
                <a:gd name="connsiteX60" fmla="*/ 210503 w 919162"/>
                <a:gd name="connsiteY60" fmla="*/ 578168 h 723900"/>
                <a:gd name="connsiteX61" fmla="*/ 209550 w 919162"/>
                <a:gd name="connsiteY61" fmla="*/ 577215 h 723900"/>
                <a:gd name="connsiteX62" fmla="*/ 133350 w 919162"/>
                <a:gd name="connsiteY62" fmla="*/ 506730 h 723900"/>
                <a:gd name="connsiteX63" fmla="*/ 131445 w 919162"/>
                <a:gd name="connsiteY63" fmla="*/ 504825 h 723900"/>
                <a:gd name="connsiteX64" fmla="*/ 77153 w 919162"/>
                <a:gd name="connsiteY64" fmla="*/ 459105 h 723900"/>
                <a:gd name="connsiteX65" fmla="*/ 38100 w 919162"/>
                <a:gd name="connsiteY65" fmla="*/ 416243 h 723900"/>
                <a:gd name="connsiteX66" fmla="*/ 38100 w 919162"/>
                <a:gd name="connsiteY66" fmla="*/ 273368 h 723900"/>
                <a:gd name="connsiteX67" fmla="*/ 43815 w 919162"/>
                <a:gd name="connsiteY67" fmla="*/ 262890 h 723900"/>
                <a:gd name="connsiteX68" fmla="*/ 65723 w 919162"/>
                <a:gd name="connsiteY68" fmla="*/ 260033 h 723900"/>
                <a:gd name="connsiteX69" fmla="*/ 102870 w 919162"/>
                <a:gd name="connsiteY69" fmla="*/ 228600 h 723900"/>
                <a:gd name="connsiteX70" fmla="*/ 105728 w 919162"/>
                <a:gd name="connsiteY70" fmla="*/ 221933 h 723900"/>
                <a:gd name="connsiteX71" fmla="*/ 127635 w 919162"/>
                <a:gd name="connsiteY71" fmla="*/ 187643 h 723900"/>
                <a:gd name="connsiteX72" fmla="*/ 160020 w 919162"/>
                <a:gd name="connsiteY72" fmla="*/ 179070 h 723900"/>
                <a:gd name="connsiteX73" fmla="*/ 151448 w 919162"/>
                <a:gd name="connsiteY73" fmla="*/ 65723 h 723900"/>
                <a:gd name="connsiteX74" fmla="*/ 275273 w 919162"/>
                <a:gd name="connsiteY74" fmla="*/ 169545 h 723900"/>
                <a:gd name="connsiteX75" fmla="*/ 308610 w 919162"/>
                <a:gd name="connsiteY75" fmla="*/ 151448 h 723900"/>
                <a:gd name="connsiteX76" fmla="*/ 255270 w 919162"/>
                <a:gd name="connsiteY76" fmla="*/ 82868 h 723900"/>
                <a:gd name="connsiteX77" fmla="*/ 456248 w 919162"/>
                <a:gd name="connsiteY77" fmla="*/ 38100 h 723900"/>
                <a:gd name="connsiteX78" fmla="*/ 834390 w 919162"/>
                <a:gd name="connsiteY78" fmla="*/ 312420 h 723900"/>
                <a:gd name="connsiteX79" fmla="*/ 853440 w 919162"/>
                <a:gd name="connsiteY79" fmla="*/ 328613 h 723900"/>
                <a:gd name="connsiteX80" fmla="*/ 856298 w 919162"/>
                <a:gd name="connsiteY80" fmla="*/ 328613 h 723900"/>
                <a:gd name="connsiteX81" fmla="*/ 878205 w 919162"/>
                <a:gd name="connsiteY81" fmla="*/ 350520 h 723900"/>
                <a:gd name="connsiteX82" fmla="*/ 855345 w 919162"/>
                <a:gd name="connsiteY82" fmla="*/ 37338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919162" h="723900">
                  <a:moveTo>
                    <a:pt x="869633" y="292418"/>
                  </a:moveTo>
                  <a:cubicBezTo>
                    <a:pt x="839153" y="124778"/>
                    <a:pt x="664845" y="0"/>
                    <a:pt x="456248" y="0"/>
                  </a:cubicBezTo>
                  <a:cubicBezTo>
                    <a:pt x="371475" y="0"/>
                    <a:pt x="291465" y="20955"/>
                    <a:pt x="223838" y="58103"/>
                  </a:cubicBezTo>
                  <a:cubicBezTo>
                    <a:pt x="199073" y="42863"/>
                    <a:pt x="171450" y="30480"/>
                    <a:pt x="140970" y="23813"/>
                  </a:cubicBezTo>
                  <a:cubicBezTo>
                    <a:pt x="136208" y="22860"/>
                    <a:pt x="130493" y="23813"/>
                    <a:pt x="126683" y="26670"/>
                  </a:cubicBezTo>
                  <a:cubicBezTo>
                    <a:pt x="121920" y="29528"/>
                    <a:pt x="119063" y="34290"/>
                    <a:pt x="118110" y="39053"/>
                  </a:cubicBezTo>
                  <a:cubicBezTo>
                    <a:pt x="113348" y="62865"/>
                    <a:pt x="112395" y="105728"/>
                    <a:pt x="117158" y="143828"/>
                  </a:cubicBezTo>
                  <a:cubicBezTo>
                    <a:pt x="100965" y="162878"/>
                    <a:pt x="86678" y="182880"/>
                    <a:pt x="74295" y="204788"/>
                  </a:cubicBezTo>
                  <a:cubicBezTo>
                    <a:pt x="72390" y="207645"/>
                    <a:pt x="71438" y="211455"/>
                    <a:pt x="69533" y="215265"/>
                  </a:cubicBezTo>
                  <a:cubicBezTo>
                    <a:pt x="68580" y="217170"/>
                    <a:pt x="67628" y="220980"/>
                    <a:pt x="65723" y="222885"/>
                  </a:cubicBezTo>
                  <a:cubicBezTo>
                    <a:pt x="57150" y="222885"/>
                    <a:pt x="42863" y="222885"/>
                    <a:pt x="29528" y="228600"/>
                  </a:cubicBezTo>
                  <a:cubicBezTo>
                    <a:pt x="10478" y="236220"/>
                    <a:pt x="0" y="252413"/>
                    <a:pt x="0" y="274320"/>
                  </a:cubicBezTo>
                  <a:lnTo>
                    <a:pt x="0" y="417195"/>
                  </a:lnTo>
                  <a:cubicBezTo>
                    <a:pt x="0" y="453390"/>
                    <a:pt x="28575" y="472440"/>
                    <a:pt x="56198" y="491490"/>
                  </a:cubicBezTo>
                  <a:cubicBezTo>
                    <a:pt x="73343" y="502920"/>
                    <a:pt x="90488" y="515303"/>
                    <a:pt x="104775" y="532448"/>
                  </a:cubicBezTo>
                  <a:cubicBezTo>
                    <a:pt x="104775" y="532448"/>
                    <a:pt x="105728" y="533400"/>
                    <a:pt x="105728" y="533400"/>
                  </a:cubicBezTo>
                  <a:cubicBezTo>
                    <a:pt x="128588" y="561975"/>
                    <a:pt x="156210" y="587693"/>
                    <a:pt x="188595" y="609600"/>
                  </a:cubicBezTo>
                  <a:cubicBezTo>
                    <a:pt x="189548" y="609600"/>
                    <a:pt x="189548" y="610553"/>
                    <a:pt x="190500" y="610553"/>
                  </a:cubicBezTo>
                  <a:cubicBezTo>
                    <a:pt x="200978" y="617220"/>
                    <a:pt x="202883" y="625793"/>
                    <a:pt x="206693" y="649605"/>
                  </a:cubicBezTo>
                  <a:cubicBezTo>
                    <a:pt x="207645" y="654368"/>
                    <a:pt x="208598" y="659130"/>
                    <a:pt x="209550" y="663893"/>
                  </a:cubicBezTo>
                  <a:cubicBezTo>
                    <a:pt x="218123" y="708660"/>
                    <a:pt x="232410" y="723900"/>
                    <a:pt x="295275" y="723900"/>
                  </a:cubicBezTo>
                  <a:cubicBezTo>
                    <a:pt x="347663" y="723900"/>
                    <a:pt x="364808" y="711518"/>
                    <a:pt x="375285" y="689610"/>
                  </a:cubicBezTo>
                  <a:cubicBezTo>
                    <a:pt x="376238" y="688658"/>
                    <a:pt x="376238" y="687705"/>
                    <a:pt x="377190" y="686753"/>
                  </a:cubicBezTo>
                  <a:lnTo>
                    <a:pt x="379095" y="682943"/>
                  </a:lnTo>
                  <a:cubicBezTo>
                    <a:pt x="379095" y="682943"/>
                    <a:pt x="379095" y="682943"/>
                    <a:pt x="380048" y="682943"/>
                  </a:cubicBezTo>
                  <a:cubicBezTo>
                    <a:pt x="431483" y="690563"/>
                    <a:pt x="482918" y="690563"/>
                    <a:pt x="534353" y="682943"/>
                  </a:cubicBezTo>
                  <a:cubicBezTo>
                    <a:pt x="535305" y="682943"/>
                    <a:pt x="535305" y="682943"/>
                    <a:pt x="536258" y="682943"/>
                  </a:cubicBezTo>
                  <a:cubicBezTo>
                    <a:pt x="536258" y="682943"/>
                    <a:pt x="536258" y="683895"/>
                    <a:pt x="537210" y="683895"/>
                  </a:cubicBezTo>
                  <a:lnTo>
                    <a:pt x="539115" y="686753"/>
                  </a:lnTo>
                  <a:cubicBezTo>
                    <a:pt x="540068" y="687705"/>
                    <a:pt x="540068" y="688658"/>
                    <a:pt x="541020" y="689610"/>
                  </a:cubicBezTo>
                  <a:cubicBezTo>
                    <a:pt x="552450" y="711518"/>
                    <a:pt x="568643" y="723900"/>
                    <a:pt x="621030" y="723900"/>
                  </a:cubicBezTo>
                  <a:cubicBezTo>
                    <a:pt x="683895" y="723900"/>
                    <a:pt x="698183" y="707708"/>
                    <a:pt x="706755" y="663893"/>
                  </a:cubicBezTo>
                  <a:cubicBezTo>
                    <a:pt x="707708" y="659130"/>
                    <a:pt x="708660" y="653415"/>
                    <a:pt x="709613" y="649605"/>
                  </a:cubicBezTo>
                  <a:cubicBezTo>
                    <a:pt x="713423" y="625793"/>
                    <a:pt x="715328" y="617220"/>
                    <a:pt x="725805" y="610553"/>
                  </a:cubicBezTo>
                  <a:cubicBezTo>
                    <a:pt x="726758" y="609600"/>
                    <a:pt x="728663" y="608648"/>
                    <a:pt x="729615" y="607695"/>
                  </a:cubicBezTo>
                  <a:cubicBezTo>
                    <a:pt x="802958" y="557213"/>
                    <a:pt x="851535" y="487680"/>
                    <a:pt x="869633" y="410528"/>
                  </a:cubicBezTo>
                  <a:cubicBezTo>
                    <a:pt x="897255" y="404813"/>
                    <a:pt x="919163" y="381000"/>
                    <a:pt x="919163" y="351473"/>
                  </a:cubicBezTo>
                  <a:cubicBezTo>
                    <a:pt x="916305" y="321945"/>
                    <a:pt x="896303" y="298133"/>
                    <a:pt x="869633" y="292418"/>
                  </a:cubicBezTo>
                  <a:close/>
                  <a:moveTo>
                    <a:pt x="855345" y="373380"/>
                  </a:moveTo>
                  <a:cubicBezTo>
                    <a:pt x="855345" y="373380"/>
                    <a:pt x="853440" y="373380"/>
                    <a:pt x="853440" y="373380"/>
                  </a:cubicBezTo>
                  <a:cubicBezTo>
                    <a:pt x="843915" y="372428"/>
                    <a:pt x="834390" y="379095"/>
                    <a:pt x="832485" y="388620"/>
                  </a:cubicBezTo>
                  <a:cubicBezTo>
                    <a:pt x="819150" y="462915"/>
                    <a:pt x="772478" y="530543"/>
                    <a:pt x="701040" y="579120"/>
                  </a:cubicBezTo>
                  <a:cubicBezTo>
                    <a:pt x="700088" y="580073"/>
                    <a:pt x="699135" y="581025"/>
                    <a:pt x="698183" y="581978"/>
                  </a:cubicBezTo>
                  <a:cubicBezTo>
                    <a:pt x="677228" y="598170"/>
                    <a:pt x="673418" y="619125"/>
                    <a:pt x="669608" y="642938"/>
                  </a:cubicBezTo>
                  <a:cubicBezTo>
                    <a:pt x="668655" y="647700"/>
                    <a:pt x="667703" y="651510"/>
                    <a:pt x="666750" y="657225"/>
                  </a:cubicBezTo>
                  <a:cubicBezTo>
                    <a:pt x="661988" y="683895"/>
                    <a:pt x="661035" y="686753"/>
                    <a:pt x="618173" y="686753"/>
                  </a:cubicBezTo>
                  <a:cubicBezTo>
                    <a:pt x="579120" y="686753"/>
                    <a:pt x="575310" y="679133"/>
                    <a:pt x="571500" y="673418"/>
                  </a:cubicBezTo>
                  <a:cubicBezTo>
                    <a:pt x="570548" y="671513"/>
                    <a:pt x="569595" y="669608"/>
                    <a:pt x="568643" y="668655"/>
                  </a:cubicBezTo>
                  <a:lnTo>
                    <a:pt x="567690" y="666750"/>
                  </a:lnTo>
                  <a:cubicBezTo>
                    <a:pt x="562928" y="658178"/>
                    <a:pt x="556260" y="645795"/>
                    <a:pt x="538163" y="645795"/>
                  </a:cubicBezTo>
                  <a:cubicBezTo>
                    <a:pt x="536258" y="645795"/>
                    <a:pt x="533400" y="645795"/>
                    <a:pt x="531495" y="646748"/>
                  </a:cubicBezTo>
                  <a:cubicBezTo>
                    <a:pt x="530543" y="646748"/>
                    <a:pt x="529590" y="646748"/>
                    <a:pt x="528638" y="646748"/>
                  </a:cubicBezTo>
                  <a:cubicBezTo>
                    <a:pt x="480060" y="654368"/>
                    <a:pt x="431483" y="654368"/>
                    <a:pt x="382905" y="646748"/>
                  </a:cubicBezTo>
                  <a:cubicBezTo>
                    <a:pt x="381953" y="646748"/>
                    <a:pt x="381000" y="646748"/>
                    <a:pt x="380048" y="646748"/>
                  </a:cubicBezTo>
                  <a:cubicBezTo>
                    <a:pt x="360045" y="644843"/>
                    <a:pt x="352425" y="651510"/>
                    <a:pt x="344805" y="665798"/>
                  </a:cubicBezTo>
                  <a:lnTo>
                    <a:pt x="343853" y="666750"/>
                  </a:lnTo>
                  <a:cubicBezTo>
                    <a:pt x="342900" y="668655"/>
                    <a:pt x="341948" y="669608"/>
                    <a:pt x="340995" y="671513"/>
                  </a:cubicBezTo>
                  <a:cubicBezTo>
                    <a:pt x="338138" y="678180"/>
                    <a:pt x="334328" y="685800"/>
                    <a:pt x="294323" y="685800"/>
                  </a:cubicBezTo>
                  <a:cubicBezTo>
                    <a:pt x="251460" y="685800"/>
                    <a:pt x="250508" y="683895"/>
                    <a:pt x="245745" y="656273"/>
                  </a:cubicBezTo>
                  <a:cubicBezTo>
                    <a:pt x="244793" y="651510"/>
                    <a:pt x="243840" y="646748"/>
                    <a:pt x="242888" y="641985"/>
                  </a:cubicBezTo>
                  <a:cubicBezTo>
                    <a:pt x="238125" y="616268"/>
                    <a:pt x="234315" y="594360"/>
                    <a:pt x="210503" y="578168"/>
                  </a:cubicBezTo>
                  <a:cubicBezTo>
                    <a:pt x="210503" y="578168"/>
                    <a:pt x="210503" y="578168"/>
                    <a:pt x="209550" y="577215"/>
                  </a:cubicBezTo>
                  <a:cubicBezTo>
                    <a:pt x="180023" y="557213"/>
                    <a:pt x="154305" y="533400"/>
                    <a:pt x="133350" y="506730"/>
                  </a:cubicBezTo>
                  <a:cubicBezTo>
                    <a:pt x="132398" y="505778"/>
                    <a:pt x="132398" y="505778"/>
                    <a:pt x="131445" y="504825"/>
                  </a:cubicBezTo>
                  <a:cubicBezTo>
                    <a:pt x="115253" y="485775"/>
                    <a:pt x="95250" y="471488"/>
                    <a:pt x="77153" y="459105"/>
                  </a:cubicBezTo>
                  <a:cubicBezTo>
                    <a:pt x="52388" y="441960"/>
                    <a:pt x="38100" y="431483"/>
                    <a:pt x="38100" y="416243"/>
                  </a:cubicBezTo>
                  <a:lnTo>
                    <a:pt x="38100" y="273368"/>
                  </a:lnTo>
                  <a:cubicBezTo>
                    <a:pt x="38100" y="265748"/>
                    <a:pt x="40958" y="263843"/>
                    <a:pt x="43815" y="262890"/>
                  </a:cubicBezTo>
                  <a:cubicBezTo>
                    <a:pt x="50483" y="260033"/>
                    <a:pt x="60008" y="260033"/>
                    <a:pt x="65723" y="260033"/>
                  </a:cubicBezTo>
                  <a:cubicBezTo>
                    <a:pt x="90488" y="260033"/>
                    <a:pt x="99060" y="239077"/>
                    <a:pt x="102870" y="228600"/>
                  </a:cubicBezTo>
                  <a:cubicBezTo>
                    <a:pt x="103823" y="226695"/>
                    <a:pt x="104775" y="223838"/>
                    <a:pt x="105728" y="221933"/>
                  </a:cubicBezTo>
                  <a:cubicBezTo>
                    <a:pt x="112395" y="210502"/>
                    <a:pt x="120015" y="199073"/>
                    <a:pt x="127635" y="187643"/>
                  </a:cubicBezTo>
                  <a:lnTo>
                    <a:pt x="160020" y="179070"/>
                  </a:lnTo>
                  <a:cubicBezTo>
                    <a:pt x="151448" y="148590"/>
                    <a:pt x="148590" y="99060"/>
                    <a:pt x="151448" y="65723"/>
                  </a:cubicBezTo>
                  <a:cubicBezTo>
                    <a:pt x="205740" y="82868"/>
                    <a:pt x="248603" y="118110"/>
                    <a:pt x="275273" y="169545"/>
                  </a:cubicBezTo>
                  <a:lnTo>
                    <a:pt x="308610" y="151448"/>
                  </a:lnTo>
                  <a:cubicBezTo>
                    <a:pt x="294323" y="124778"/>
                    <a:pt x="276225" y="101918"/>
                    <a:pt x="255270" y="82868"/>
                  </a:cubicBezTo>
                  <a:cubicBezTo>
                    <a:pt x="315278" y="54293"/>
                    <a:pt x="383858" y="38100"/>
                    <a:pt x="456248" y="38100"/>
                  </a:cubicBezTo>
                  <a:cubicBezTo>
                    <a:pt x="651510" y="38100"/>
                    <a:pt x="814388" y="156210"/>
                    <a:pt x="834390" y="312420"/>
                  </a:cubicBezTo>
                  <a:cubicBezTo>
                    <a:pt x="835343" y="321945"/>
                    <a:pt x="843915" y="328613"/>
                    <a:pt x="853440" y="328613"/>
                  </a:cubicBezTo>
                  <a:cubicBezTo>
                    <a:pt x="854393" y="328613"/>
                    <a:pt x="855345" y="328613"/>
                    <a:pt x="856298" y="328613"/>
                  </a:cubicBezTo>
                  <a:cubicBezTo>
                    <a:pt x="868680" y="328613"/>
                    <a:pt x="878205" y="339090"/>
                    <a:pt x="878205" y="350520"/>
                  </a:cubicBezTo>
                  <a:cubicBezTo>
                    <a:pt x="878205" y="362903"/>
                    <a:pt x="868680" y="373380"/>
                    <a:pt x="855345" y="373380"/>
                  </a:cubicBezTo>
                  <a:close/>
                </a:path>
              </a:pathLst>
            </a:custGeom>
            <a:grpFill/>
            <a:ln w="9525" cap="flat">
              <a:noFill/>
              <a:prstDash val="solid"/>
              <a:miter/>
            </a:ln>
          </p:spPr>
          <p:txBody>
            <a:bodyPr rtlCol="0" anchor="ctr"/>
            <a:lstStyle/>
            <a:p>
              <a:endParaRPr lang="en-ID"/>
            </a:p>
          </p:txBody>
        </p:sp>
      </p:grpSp>
      <p:grpSp>
        <p:nvGrpSpPr>
          <p:cNvPr id="116" name="Graphic 114">
            <a:extLst>
              <a:ext uri="{FF2B5EF4-FFF2-40B4-BE49-F238E27FC236}">
                <a16:creationId xmlns:a16="http://schemas.microsoft.com/office/drawing/2014/main" id="{32573262-E0E1-45D5-9B05-6B7F35442163}"/>
              </a:ext>
            </a:extLst>
          </p:cNvPr>
          <p:cNvGrpSpPr/>
          <p:nvPr/>
        </p:nvGrpSpPr>
        <p:grpSpPr>
          <a:xfrm>
            <a:off x="8061936" y="2006658"/>
            <a:ext cx="687627" cy="761301"/>
            <a:chOff x="6959820" y="2325759"/>
            <a:chExt cx="533400" cy="590550"/>
          </a:xfrm>
          <a:solidFill>
            <a:srgbClr val="00B0F0"/>
          </a:solidFill>
        </p:grpSpPr>
        <p:sp>
          <p:nvSpPr>
            <p:cNvPr id="117" name="Freeform: Shape 116">
              <a:extLst>
                <a:ext uri="{FF2B5EF4-FFF2-40B4-BE49-F238E27FC236}">
                  <a16:creationId xmlns:a16="http://schemas.microsoft.com/office/drawing/2014/main" id="{08C1BAF2-9E91-4B6B-8D57-097D13ED61E7}"/>
                </a:ext>
              </a:extLst>
            </p:cNvPr>
            <p:cNvSpPr/>
            <p:nvPr/>
          </p:nvSpPr>
          <p:spPr>
            <a:xfrm>
              <a:off x="6959820" y="2325759"/>
              <a:ext cx="533400" cy="590550"/>
            </a:xfrm>
            <a:custGeom>
              <a:avLst/>
              <a:gdLst>
                <a:gd name="connsiteX0" fmla="*/ 485775 w 533400"/>
                <a:gd name="connsiteY0" fmla="*/ 114300 h 590550"/>
                <a:gd name="connsiteX1" fmla="*/ 438150 w 533400"/>
                <a:gd name="connsiteY1" fmla="*/ 114300 h 590550"/>
                <a:gd name="connsiteX2" fmla="*/ 438150 w 533400"/>
                <a:gd name="connsiteY2" fmla="*/ 47625 h 590550"/>
                <a:gd name="connsiteX3" fmla="*/ 390525 w 533400"/>
                <a:gd name="connsiteY3" fmla="*/ 0 h 590550"/>
                <a:gd name="connsiteX4" fmla="*/ 66675 w 533400"/>
                <a:gd name="connsiteY4" fmla="*/ 0 h 590550"/>
                <a:gd name="connsiteX5" fmla="*/ 19050 w 533400"/>
                <a:gd name="connsiteY5" fmla="*/ 47625 h 590550"/>
                <a:gd name="connsiteX6" fmla="*/ 19050 w 533400"/>
                <a:gd name="connsiteY6" fmla="*/ 95250 h 590550"/>
                <a:gd name="connsiteX7" fmla="*/ 95250 w 533400"/>
                <a:gd name="connsiteY7" fmla="*/ 95250 h 590550"/>
                <a:gd name="connsiteX8" fmla="*/ 95250 w 533400"/>
                <a:gd name="connsiteY8" fmla="*/ 114300 h 590550"/>
                <a:gd name="connsiteX9" fmla="*/ 47625 w 533400"/>
                <a:gd name="connsiteY9" fmla="*/ 114300 h 590550"/>
                <a:gd name="connsiteX10" fmla="*/ 0 w 533400"/>
                <a:gd name="connsiteY10" fmla="*/ 161925 h 590550"/>
                <a:gd name="connsiteX11" fmla="*/ 0 w 533400"/>
                <a:gd name="connsiteY11" fmla="*/ 447675 h 590550"/>
                <a:gd name="connsiteX12" fmla="*/ 47625 w 533400"/>
                <a:gd name="connsiteY12" fmla="*/ 495300 h 590550"/>
                <a:gd name="connsiteX13" fmla="*/ 184614 w 533400"/>
                <a:gd name="connsiteY13" fmla="*/ 495300 h 590550"/>
                <a:gd name="connsiteX14" fmla="*/ 165564 w 533400"/>
                <a:gd name="connsiteY14" fmla="*/ 533400 h 590550"/>
                <a:gd name="connsiteX15" fmla="*/ 133350 w 533400"/>
                <a:gd name="connsiteY15" fmla="*/ 533400 h 590550"/>
                <a:gd name="connsiteX16" fmla="*/ 104775 w 533400"/>
                <a:gd name="connsiteY16" fmla="*/ 561975 h 590550"/>
                <a:gd name="connsiteX17" fmla="*/ 133350 w 533400"/>
                <a:gd name="connsiteY17" fmla="*/ 590550 h 590550"/>
                <a:gd name="connsiteX18" fmla="*/ 400050 w 533400"/>
                <a:gd name="connsiteY18" fmla="*/ 590550 h 590550"/>
                <a:gd name="connsiteX19" fmla="*/ 428625 w 533400"/>
                <a:gd name="connsiteY19" fmla="*/ 561975 h 590550"/>
                <a:gd name="connsiteX20" fmla="*/ 400050 w 533400"/>
                <a:gd name="connsiteY20" fmla="*/ 533400 h 590550"/>
                <a:gd name="connsiteX21" fmla="*/ 367836 w 533400"/>
                <a:gd name="connsiteY21" fmla="*/ 533400 h 590550"/>
                <a:gd name="connsiteX22" fmla="*/ 348786 w 533400"/>
                <a:gd name="connsiteY22" fmla="*/ 495300 h 590550"/>
                <a:gd name="connsiteX23" fmla="*/ 390525 w 533400"/>
                <a:gd name="connsiteY23" fmla="*/ 495300 h 590550"/>
                <a:gd name="connsiteX24" fmla="*/ 447675 w 533400"/>
                <a:gd name="connsiteY24" fmla="*/ 495300 h 590550"/>
                <a:gd name="connsiteX25" fmla="*/ 485775 w 533400"/>
                <a:gd name="connsiteY25" fmla="*/ 495300 h 590550"/>
                <a:gd name="connsiteX26" fmla="*/ 533400 w 533400"/>
                <a:gd name="connsiteY26" fmla="*/ 447675 h 590550"/>
                <a:gd name="connsiteX27" fmla="*/ 533400 w 533400"/>
                <a:gd name="connsiteY27" fmla="*/ 161925 h 590550"/>
                <a:gd name="connsiteX28" fmla="*/ 485775 w 533400"/>
                <a:gd name="connsiteY28" fmla="*/ 114300 h 590550"/>
                <a:gd name="connsiteX29" fmla="*/ 419100 w 533400"/>
                <a:gd name="connsiteY29" fmla="*/ 374380 h 590550"/>
                <a:gd name="connsiteX30" fmla="*/ 419100 w 533400"/>
                <a:gd name="connsiteY30" fmla="*/ 400050 h 590550"/>
                <a:gd name="connsiteX31" fmla="*/ 393430 w 533400"/>
                <a:gd name="connsiteY31" fmla="*/ 400050 h 590550"/>
                <a:gd name="connsiteX32" fmla="*/ 419100 w 533400"/>
                <a:gd name="connsiteY32" fmla="*/ 374380 h 590550"/>
                <a:gd name="connsiteX33" fmla="*/ 333375 w 533400"/>
                <a:gd name="connsiteY33" fmla="*/ 400050 h 590550"/>
                <a:gd name="connsiteX34" fmla="*/ 247650 w 533400"/>
                <a:gd name="connsiteY34" fmla="*/ 314325 h 590550"/>
                <a:gd name="connsiteX35" fmla="*/ 333375 w 533400"/>
                <a:gd name="connsiteY35" fmla="*/ 228600 h 590550"/>
                <a:gd name="connsiteX36" fmla="*/ 419100 w 533400"/>
                <a:gd name="connsiteY36" fmla="*/ 314325 h 590550"/>
                <a:gd name="connsiteX37" fmla="*/ 333375 w 533400"/>
                <a:gd name="connsiteY37" fmla="*/ 400050 h 590550"/>
                <a:gd name="connsiteX38" fmla="*/ 438150 w 533400"/>
                <a:gd name="connsiteY38" fmla="*/ 171450 h 590550"/>
                <a:gd name="connsiteX39" fmla="*/ 476250 w 533400"/>
                <a:gd name="connsiteY39" fmla="*/ 171450 h 590550"/>
                <a:gd name="connsiteX40" fmla="*/ 476250 w 533400"/>
                <a:gd name="connsiteY40" fmla="*/ 400050 h 590550"/>
                <a:gd name="connsiteX41" fmla="*/ 438150 w 533400"/>
                <a:gd name="connsiteY41" fmla="*/ 400050 h 590550"/>
                <a:gd name="connsiteX42" fmla="*/ 438150 w 533400"/>
                <a:gd name="connsiteY42" fmla="*/ 171450 h 590550"/>
                <a:gd name="connsiteX43" fmla="*/ 419100 w 533400"/>
                <a:gd name="connsiteY43" fmla="*/ 47625 h 590550"/>
                <a:gd name="connsiteX44" fmla="*/ 419100 w 533400"/>
                <a:gd name="connsiteY44" fmla="*/ 254270 h 590550"/>
                <a:gd name="connsiteX45" fmla="*/ 333375 w 533400"/>
                <a:gd name="connsiteY45" fmla="*/ 209550 h 590550"/>
                <a:gd name="connsiteX46" fmla="*/ 228600 w 533400"/>
                <a:gd name="connsiteY46" fmla="*/ 314325 h 590550"/>
                <a:gd name="connsiteX47" fmla="*/ 273320 w 533400"/>
                <a:gd name="connsiteY47" fmla="*/ 400050 h 590550"/>
                <a:gd name="connsiteX48" fmla="*/ 114300 w 533400"/>
                <a:gd name="connsiteY48" fmla="*/ 400050 h 590550"/>
                <a:gd name="connsiteX49" fmla="*/ 114300 w 533400"/>
                <a:gd name="connsiteY49" fmla="*/ 47625 h 590550"/>
                <a:gd name="connsiteX50" fmla="*/ 104527 w 533400"/>
                <a:gd name="connsiteY50" fmla="*/ 19050 h 590550"/>
                <a:gd name="connsiteX51" fmla="*/ 390525 w 533400"/>
                <a:gd name="connsiteY51" fmla="*/ 19050 h 590550"/>
                <a:gd name="connsiteX52" fmla="*/ 419100 w 533400"/>
                <a:gd name="connsiteY52" fmla="*/ 47625 h 590550"/>
                <a:gd name="connsiteX53" fmla="*/ 95250 w 533400"/>
                <a:gd name="connsiteY53" fmla="*/ 400050 h 590550"/>
                <a:gd name="connsiteX54" fmla="*/ 57150 w 533400"/>
                <a:gd name="connsiteY54" fmla="*/ 400050 h 590550"/>
                <a:gd name="connsiteX55" fmla="*/ 57150 w 533400"/>
                <a:gd name="connsiteY55" fmla="*/ 171450 h 590550"/>
                <a:gd name="connsiteX56" fmla="*/ 95250 w 533400"/>
                <a:gd name="connsiteY56" fmla="*/ 171450 h 590550"/>
                <a:gd name="connsiteX57" fmla="*/ 95250 w 533400"/>
                <a:gd name="connsiteY57" fmla="*/ 400050 h 590550"/>
                <a:gd name="connsiteX58" fmla="*/ 38100 w 533400"/>
                <a:gd name="connsiteY58" fmla="*/ 76200 h 590550"/>
                <a:gd name="connsiteX59" fmla="*/ 38100 w 533400"/>
                <a:gd name="connsiteY59" fmla="*/ 47625 h 590550"/>
                <a:gd name="connsiteX60" fmla="*/ 66675 w 533400"/>
                <a:gd name="connsiteY60" fmla="*/ 19050 h 590550"/>
                <a:gd name="connsiteX61" fmla="*/ 95250 w 533400"/>
                <a:gd name="connsiteY61" fmla="*/ 47625 h 590550"/>
                <a:gd name="connsiteX62" fmla="*/ 95250 w 533400"/>
                <a:gd name="connsiteY62" fmla="*/ 76200 h 590550"/>
                <a:gd name="connsiteX63" fmla="*/ 38100 w 533400"/>
                <a:gd name="connsiteY63" fmla="*/ 76200 h 590550"/>
                <a:gd name="connsiteX64" fmla="*/ 409575 w 533400"/>
                <a:gd name="connsiteY64" fmla="*/ 561975 h 590550"/>
                <a:gd name="connsiteX65" fmla="*/ 400050 w 533400"/>
                <a:gd name="connsiteY65" fmla="*/ 571500 h 590550"/>
                <a:gd name="connsiteX66" fmla="*/ 133350 w 533400"/>
                <a:gd name="connsiteY66" fmla="*/ 571500 h 590550"/>
                <a:gd name="connsiteX67" fmla="*/ 123825 w 533400"/>
                <a:gd name="connsiteY67" fmla="*/ 561975 h 590550"/>
                <a:gd name="connsiteX68" fmla="*/ 133350 w 533400"/>
                <a:gd name="connsiteY68" fmla="*/ 552450 h 590550"/>
                <a:gd name="connsiteX69" fmla="*/ 400050 w 533400"/>
                <a:gd name="connsiteY69" fmla="*/ 552450 h 590550"/>
                <a:gd name="connsiteX70" fmla="*/ 409575 w 533400"/>
                <a:gd name="connsiteY70" fmla="*/ 561975 h 590550"/>
                <a:gd name="connsiteX71" fmla="*/ 346539 w 533400"/>
                <a:gd name="connsiteY71" fmla="*/ 533400 h 590550"/>
                <a:gd name="connsiteX72" fmla="*/ 186861 w 533400"/>
                <a:gd name="connsiteY72" fmla="*/ 533400 h 590550"/>
                <a:gd name="connsiteX73" fmla="*/ 205911 w 533400"/>
                <a:gd name="connsiteY73" fmla="*/ 495300 h 590550"/>
                <a:gd name="connsiteX74" fmla="*/ 327489 w 533400"/>
                <a:gd name="connsiteY74" fmla="*/ 495300 h 590550"/>
                <a:gd name="connsiteX75" fmla="*/ 346539 w 533400"/>
                <a:gd name="connsiteY75" fmla="*/ 533400 h 590550"/>
                <a:gd name="connsiteX76" fmla="*/ 390525 w 533400"/>
                <a:gd name="connsiteY76" fmla="*/ 476250 h 590550"/>
                <a:gd name="connsiteX77" fmla="*/ 381000 w 533400"/>
                <a:gd name="connsiteY77" fmla="*/ 466725 h 590550"/>
                <a:gd name="connsiteX78" fmla="*/ 390525 w 533400"/>
                <a:gd name="connsiteY78" fmla="*/ 457200 h 590550"/>
                <a:gd name="connsiteX79" fmla="*/ 447675 w 533400"/>
                <a:gd name="connsiteY79" fmla="*/ 457200 h 590550"/>
                <a:gd name="connsiteX80" fmla="*/ 457200 w 533400"/>
                <a:gd name="connsiteY80" fmla="*/ 466725 h 590550"/>
                <a:gd name="connsiteX81" fmla="*/ 447675 w 533400"/>
                <a:gd name="connsiteY81" fmla="*/ 476250 h 590550"/>
                <a:gd name="connsiteX82" fmla="*/ 390525 w 533400"/>
                <a:gd name="connsiteY82" fmla="*/ 476250 h 590550"/>
                <a:gd name="connsiteX83" fmla="*/ 514350 w 533400"/>
                <a:gd name="connsiteY83" fmla="*/ 447675 h 590550"/>
                <a:gd name="connsiteX84" fmla="*/ 485775 w 533400"/>
                <a:gd name="connsiteY84" fmla="*/ 476250 h 590550"/>
                <a:gd name="connsiteX85" fmla="*/ 474497 w 533400"/>
                <a:gd name="connsiteY85" fmla="*/ 476250 h 590550"/>
                <a:gd name="connsiteX86" fmla="*/ 476250 w 533400"/>
                <a:gd name="connsiteY86" fmla="*/ 466725 h 590550"/>
                <a:gd name="connsiteX87" fmla="*/ 447675 w 533400"/>
                <a:gd name="connsiteY87" fmla="*/ 438150 h 590550"/>
                <a:gd name="connsiteX88" fmla="*/ 390525 w 533400"/>
                <a:gd name="connsiteY88" fmla="*/ 438150 h 590550"/>
                <a:gd name="connsiteX89" fmla="*/ 361950 w 533400"/>
                <a:gd name="connsiteY89" fmla="*/ 466725 h 590550"/>
                <a:gd name="connsiteX90" fmla="*/ 363703 w 533400"/>
                <a:gd name="connsiteY90" fmla="*/ 476250 h 590550"/>
                <a:gd name="connsiteX91" fmla="*/ 47625 w 533400"/>
                <a:gd name="connsiteY91" fmla="*/ 476250 h 590550"/>
                <a:gd name="connsiteX92" fmla="*/ 19050 w 533400"/>
                <a:gd name="connsiteY92" fmla="*/ 447675 h 590550"/>
                <a:gd name="connsiteX93" fmla="*/ 19050 w 533400"/>
                <a:gd name="connsiteY93" fmla="*/ 161925 h 590550"/>
                <a:gd name="connsiteX94" fmla="*/ 47625 w 533400"/>
                <a:gd name="connsiteY94" fmla="*/ 133350 h 590550"/>
                <a:gd name="connsiteX95" fmla="*/ 95250 w 533400"/>
                <a:gd name="connsiteY95" fmla="*/ 133350 h 590550"/>
                <a:gd name="connsiteX96" fmla="*/ 95250 w 533400"/>
                <a:gd name="connsiteY96" fmla="*/ 152400 h 590550"/>
                <a:gd name="connsiteX97" fmla="*/ 57150 w 533400"/>
                <a:gd name="connsiteY97" fmla="*/ 152400 h 590550"/>
                <a:gd name="connsiteX98" fmla="*/ 38100 w 533400"/>
                <a:gd name="connsiteY98" fmla="*/ 171450 h 590550"/>
                <a:gd name="connsiteX99" fmla="*/ 38100 w 533400"/>
                <a:gd name="connsiteY99" fmla="*/ 400050 h 590550"/>
                <a:gd name="connsiteX100" fmla="*/ 57150 w 533400"/>
                <a:gd name="connsiteY100" fmla="*/ 419100 h 590550"/>
                <a:gd name="connsiteX101" fmla="*/ 476250 w 533400"/>
                <a:gd name="connsiteY101" fmla="*/ 419100 h 590550"/>
                <a:gd name="connsiteX102" fmla="*/ 495300 w 533400"/>
                <a:gd name="connsiteY102" fmla="*/ 400050 h 590550"/>
                <a:gd name="connsiteX103" fmla="*/ 495300 w 533400"/>
                <a:gd name="connsiteY103" fmla="*/ 171450 h 590550"/>
                <a:gd name="connsiteX104" fmla="*/ 476250 w 533400"/>
                <a:gd name="connsiteY104" fmla="*/ 152400 h 590550"/>
                <a:gd name="connsiteX105" fmla="*/ 438150 w 533400"/>
                <a:gd name="connsiteY105" fmla="*/ 152400 h 590550"/>
                <a:gd name="connsiteX106" fmla="*/ 438150 w 533400"/>
                <a:gd name="connsiteY106" fmla="*/ 133350 h 590550"/>
                <a:gd name="connsiteX107" fmla="*/ 485775 w 533400"/>
                <a:gd name="connsiteY107" fmla="*/ 133350 h 590550"/>
                <a:gd name="connsiteX108" fmla="*/ 514350 w 533400"/>
                <a:gd name="connsiteY108" fmla="*/ 161925 h 590550"/>
                <a:gd name="connsiteX109" fmla="*/ 514350 w 533400"/>
                <a:gd name="connsiteY109" fmla="*/ 447675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533400" h="590550">
                  <a:moveTo>
                    <a:pt x="485775" y="114300"/>
                  </a:moveTo>
                  <a:lnTo>
                    <a:pt x="438150" y="114300"/>
                  </a:lnTo>
                  <a:lnTo>
                    <a:pt x="438150" y="47625"/>
                  </a:lnTo>
                  <a:cubicBezTo>
                    <a:pt x="438150" y="21365"/>
                    <a:pt x="416785" y="0"/>
                    <a:pt x="390525" y="0"/>
                  </a:cubicBezTo>
                  <a:lnTo>
                    <a:pt x="66675" y="0"/>
                  </a:lnTo>
                  <a:cubicBezTo>
                    <a:pt x="40415" y="0"/>
                    <a:pt x="19050" y="21365"/>
                    <a:pt x="19050" y="47625"/>
                  </a:cubicBezTo>
                  <a:lnTo>
                    <a:pt x="19050" y="95250"/>
                  </a:lnTo>
                  <a:lnTo>
                    <a:pt x="95250" y="95250"/>
                  </a:lnTo>
                  <a:lnTo>
                    <a:pt x="95250" y="114300"/>
                  </a:lnTo>
                  <a:lnTo>
                    <a:pt x="47625" y="114300"/>
                  </a:lnTo>
                  <a:cubicBezTo>
                    <a:pt x="21365" y="114300"/>
                    <a:pt x="0" y="135665"/>
                    <a:pt x="0" y="161925"/>
                  </a:cubicBezTo>
                  <a:lnTo>
                    <a:pt x="0" y="447675"/>
                  </a:lnTo>
                  <a:cubicBezTo>
                    <a:pt x="0" y="473935"/>
                    <a:pt x="21365" y="495300"/>
                    <a:pt x="47625" y="495300"/>
                  </a:cubicBezTo>
                  <a:lnTo>
                    <a:pt x="184614" y="495300"/>
                  </a:lnTo>
                  <a:lnTo>
                    <a:pt x="165564" y="533400"/>
                  </a:lnTo>
                  <a:lnTo>
                    <a:pt x="133350" y="533400"/>
                  </a:lnTo>
                  <a:cubicBezTo>
                    <a:pt x="117596" y="533400"/>
                    <a:pt x="104775" y="546221"/>
                    <a:pt x="104775" y="561975"/>
                  </a:cubicBezTo>
                  <a:cubicBezTo>
                    <a:pt x="104775" y="577729"/>
                    <a:pt x="117596" y="590550"/>
                    <a:pt x="133350" y="590550"/>
                  </a:cubicBezTo>
                  <a:lnTo>
                    <a:pt x="400050" y="590550"/>
                  </a:lnTo>
                  <a:cubicBezTo>
                    <a:pt x="415804" y="590550"/>
                    <a:pt x="428625" y="577729"/>
                    <a:pt x="428625" y="561975"/>
                  </a:cubicBezTo>
                  <a:cubicBezTo>
                    <a:pt x="428625" y="546221"/>
                    <a:pt x="415804" y="533400"/>
                    <a:pt x="400050" y="533400"/>
                  </a:cubicBezTo>
                  <a:lnTo>
                    <a:pt x="367836" y="533400"/>
                  </a:lnTo>
                  <a:lnTo>
                    <a:pt x="348786" y="495300"/>
                  </a:lnTo>
                  <a:lnTo>
                    <a:pt x="390525" y="495300"/>
                  </a:lnTo>
                  <a:lnTo>
                    <a:pt x="447675" y="495300"/>
                  </a:lnTo>
                  <a:lnTo>
                    <a:pt x="485775" y="495300"/>
                  </a:lnTo>
                  <a:cubicBezTo>
                    <a:pt x="512035" y="495300"/>
                    <a:pt x="533400" y="473935"/>
                    <a:pt x="533400" y="447675"/>
                  </a:cubicBezTo>
                  <a:lnTo>
                    <a:pt x="533400" y="161925"/>
                  </a:lnTo>
                  <a:cubicBezTo>
                    <a:pt x="533400" y="135665"/>
                    <a:pt x="512035" y="114300"/>
                    <a:pt x="485775" y="114300"/>
                  </a:cubicBezTo>
                  <a:close/>
                  <a:moveTo>
                    <a:pt x="419100" y="374380"/>
                  </a:moveTo>
                  <a:lnTo>
                    <a:pt x="419100" y="400050"/>
                  </a:lnTo>
                  <a:lnTo>
                    <a:pt x="393430" y="400050"/>
                  </a:lnTo>
                  <a:cubicBezTo>
                    <a:pt x="403403" y="393040"/>
                    <a:pt x="412090" y="384353"/>
                    <a:pt x="419100" y="374380"/>
                  </a:cubicBezTo>
                  <a:close/>
                  <a:moveTo>
                    <a:pt x="333375" y="400050"/>
                  </a:moveTo>
                  <a:cubicBezTo>
                    <a:pt x="286112" y="400050"/>
                    <a:pt x="247650" y="361588"/>
                    <a:pt x="247650" y="314325"/>
                  </a:cubicBezTo>
                  <a:cubicBezTo>
                    <a:pt x="247650" y="267062"/>
                    <a:pt x="286112" y="228600"/>
                    <a:pt x="333375" y="228600"/>
                  </a:cubicBezTo>
                  <a:cubicBezTo>
                    <a:pt x="380638" y="228600"/>
                    <a:pt x="419100" y="267062"/>
                    <a:pt x="419100" y="314325"/>
                  </a:cubicBezTo>
                  <a:cubicBezTo>
                    <a:pt x="419100" y="361588"/>
                    <a:pt x="380638" y="400050"/>
                    <a:pt x="333375" y="400050"/>
                  </a:cubicBezTo>
                  <a:close/>
                  <a:moveTo>
                    <a:pt x="438150" y="171450"/>
                  </a:moveTo>
                  <a:lnTo>
                    <a:pt x="476250" y="171450"/>
                  </a:lnTo>
                  <a:lnTo>
                    <a:pt x="476250" y="400050"/>
                  </a:lnTo>
                  <a:lnTo>
                    <a:pt x="438150" y="400050"/>
                  </a:lnTo>
                  <a:lnTo>
                    <a:pt x="438150" y="171450"/>
                  </a:lnTo>
                  <a:close/>
                  <a:moveTo>
                    <a:pt x="419100" y="47625"/>
                  </a:moveTo>
                  <a:lnTo>
                    <a:pt x="419100" y="254270"/>
                  </a:lnTo>
                  <a:cubicBezTo>
                    <a:pt x="400126" y="227276"/>
                    <a:pt x="368808" y="209550"/>
                    <a:pt x="333375" y="209550"/>
                  </a:cubicBezTo>
                  <a:cubicBezTo>
                    <a:pt x="275606" y="209550"/>
                    <a:pt x="228600" y="256556"/>
                    <a:pt x="228600" y="314325"/>
                  </a:cubicBezTo>
                  <a:cubicBezTo>
                    <a:pt x="228600" y="349758"/>
                    <a:pt x="246326" y="381076"/>
                    <a:pt x="273320" y="400050"/>
                  </a:cubicBezTo>
                  <a:lnTo>
                    <a:pt x="114300" y="400050"/>
                  </a:lnTo>
                  <a:lnTo>
                    <a:pt x="114300" y="47625"/>
                  </a:lnTo>
                  <a:cubicBezTo>
                    <a:pt x="114300" y="36862"/>
                    <a:pt x="110576" y="27032"/>
                    <a:pt x="104527" y="19050"/>
                  </a:cubicBezTo>
                  <a:lnTo>
                    <a:pt x="390525" y="19050"/>
                  </a:lnTo>
                  <a:cubicBezTo>
                    <a:pt x="406279" y="19050"/>
                    <a:pt x="419100" y="31871"/>
                    <a:pt x="419100" y="47625"/>
                  </a:cubicBezTo>
                  <a:close/>
                  <a:moveTo>
                    <a:pt x="95250" y="400050"/>
                  </a:moveTo>
                  <a:lnTo>
                    <a:pt x="57150" y="400050"/>
                  </a:lnTo>
                  <a:lnTo>
                    <a:pt x="57150" y="171450"/>
                  </a:lnTo>
                  <a:lnTo>
                    <a:pt x="95250" y="171450"/>
                  </a:lnTo>
                  <a:lnTo>
                    <a:pt x="95250" y="400050"/>
                  </a:lnTo>
                  <a:close/>
                  <a:moveTo>
                    <a:pt x="38100" y="76200"/>
                  </a:moveTo>
                  <a:lnTo>
                    <a:pt x="38100" y="47625"/>
                  </a:lnTo>
                  <a:cubicBezTo>
                    <a:pt x="38100" y="31871"/>
                    <a:pt x="50921" y="19050"/>
                    <a:pt x="66675" y="19050"/>
                  </a:cubicBezTo>
                  <a:cubicBezTo>
                    <a:pt x="82429" y="19050"/>
                    <a:pt x="95250" y="31871"/>
                    <a:pt x="95250" y="47625"/>
                  </a:cubicBezTo>
                  <a:lnTo>
                    <a:pt x="95250" y="76200"/>
                  </a:lnTo>
                  <a:lnTo>
                    <a:pt x="38100" y="76200"/>
                  </a:lnTo>
                  <a:close/>
                  <a:moveTo>
                    <a:pt x="409575" y="561975"/>
                  </a:moveTo>
                  <a:cubicBezTo>
                    <a:pt x="409575" y="567223"/>
                    <a:pt x="405298" y="571500"/>
                    <a:pt x="400050" y="571500"/>
                  </a:cubicBezTo>
                  <a:lnTo>
                    <a:pt x="133350" y="571500"/>
                  </a:lnTo>
                  <a:cubicBezTo>
                    <a:pt x="128102" y="571500"/>
                    <a:pt x="123825" y="567223"/>
                    <a:pt x="123825" y="561975"/>
                  </a:cubicBezTo>
                  <a:cubicBezTo>
                    <a:pt x="123825" y="556727"/>
                    <a:pt x="128102" y="552450"/>
                    <a:pt x="133350" y="552450"/>
                  </a:cubicBezTo>
                  <a:lnTo>
                    <a:pt x="400050" y="552450"/>
                  </a:lnTo>
                  <a:cubicBezTo>
                    <a:pt x="405298" y="552450"/>
                    <a:pt x="409575" y="556727"/>
                    <a:pt x="409575" y="561975"/>
                  </a:cubicBezTo>
                  <a:close/>
                  <a:moveTo>
                    <a:pt x="346539" y="533400"/>
                  </a:moveTo>
                  <a:lnTo>
                    <a:pt x="186861" y="533400"/>
                  </a:lnTo>
                  <a:lnTo>
                    <a:pt x="205911" y="495300"/>
                  </a:lnTo>
                  <a:lnTo>
                    <a:pt x="327489" y="495300"/>
                  </a:lnTo>
                  <a:lnTo>
                    <a:pt x="346539" y="533400"/>
                  </a:lnTo>
                  <a:close/>
                  <a:moveTo>
                    <a:pt x="390525" y="476250"/>
                  </a:moveTo>
                  <a:cubicBezTo>
                    <a:pt x="385277" y="476250"/>
                    <a:pt x="381000" y="471973"/>
                    <a:pt x="381000" y="466725"/>
                  </a:cubicBezTo>
                  <a:cubicBezTo>
                    <a:pt x="381000" y="461477"/>
                    <a:pt x="385277" y="457200"/>
                    <a:pt x="390525" y="457200"/>
                  </a:cubicBezTo>
                  <a:lnTo>
                    <a:pt x="447675" y="457200"/>
                  </a:lnTo>
                  <a:cubicBezTo>
                    <a:pt x="452923" y="457200"/>
                    <a:pt x="457200" y="461477"/>
                    <a:pt x="457200" y="466725"/>
                  </a:cubicBezTo>
                  <a:cubicBezTo>
                    <a:pt x="457200" y="471973"/>
                    <a:pt x="452923" y="476250"/>
                    <a:pt x="447675" y="476250"/>
                  </a:cubicBezTo>
                  <a:lnTo>
                    <a:pt x="390525" y="476250"/>
                  </a:lnTo>
                  <a:close/>
                  <a:moveTo>
                    <a:pt x="514350" y="447675"/>
                  </a:moveTo>
                  <a:cubicBezTo>
                    <a:pt x="514350" y="463429"/>
                    <a:pt x="501529" y="476250"/>
                    <a:pt x="485775" y="476250"/>
                  </a:cubicBezTo>
                  <a:lnTo>
                    <a:pt x="474497" y="476250"/>
                  </a:lnTo>
                  <a:cubicBezTo>
                    <a:pt x="475564" y="473259"/>
                    <a:pt x="476250" y="470078"/>
                    <a:pt x="476250" y="466725"/>
                  </a:cubicBezTo>
                  <a:cubicBezTo>
                    <a:pt x="476250" y="450971"/>
                    <a:pt x="463429" y="438150"/>
                    <a:pt x="447675" y="438150"/>
                  </a:cubicBezTo>
                  <a:lnTo>
                    <a:pt x="390525" y="438150"/>
                  </a:lnTo>
                  <a:cubicBezTo>
                    <a:pt x="374771" y="438150"/>
                    <a:pt x="361950" y="450971"/>
                    <a:pt x="361950" y="466725"/>
                  </a:cubicBezTo>
                  <a:cubicBezTo>
                    <a:pt x="361950" y="470078"/>
                    <a:pt x="362636" y="473259"/>
                    <a:pt x="363703" y="476250"/>
                  </a:cubicBezTo>
                  <a:lnTo>
                    <a:pt x="47625" y="476250"/>
                  </a:lnTo>
                  <a:cubicBezTo>
                    <a:pt x="31871" y="476250"/>
                    <a:pt x="19050" y="463429"/>
                    <a:pt x="19050" y="447675"/>
                  </a:cubicBezTo>
                  <a:lnTo>
                    <a:pt x="19050" y="161925"/>
                  </a:lnTo>
                  <a:cubicBezTo>
                    <a:pt x="19050" y="146171"/>
                    <a:pt x="31871" y="133350"/>
                    <a:pt x="47625" y="133350"/>
                  </a:cubicBezTo>
                  <a:lnTo>
                    <a:pt x="95250" y="133350"/>
                  </a:lnTo>
                  <a:lnTo>
                    <a:pt x="95250" y="152400"/>
                  </a:lnTo>
                  <a:lnTo>
                    <a:pt x="57150" y="152400"/>
                  </a:lnTo>
                  <a:cubicBezTo>
                    <a:pt x="46644" y="152400"/>
                    <a:pt x="38100" y="160944"/>
                    <a:pt x="38100" y="171450"/>
                  </a:cubicBezTo>
                  <a:lnTo>
                    <a:pt x="38100" y="400050"/>
                  </a:lnTo>
                  <a:cubicBezTo>
                    <a:pt x="38100" y="410556"/>
                    <a:pt x="46644" y="419100"/>
                    <a:pt x="57150" y="419100"/>
                  </a:cubicBezTo>
                  <a:lnTo>
                    <a:pt x="476250" y="419100"/>
                  </a:lnTo>
                  <a:cubicBezTo>
                    <a:pt x="486756" y="419100"/>
                    <a:pt x="495300" y="410556"/>
                    <a:pt x="495300" y="400050"/>
                  </a:cubicBezTo>
                  <a:lnTo>
                    <a:pt x="495300" y="171450"/>
                  </a:lnTo>
                  <a:cubicBezTo>
                    <a:pt x="495300" y="160944"/>
                    <a:pt x="486756" y="152400"/>
                    <a:pt x="476250" y="152400"/>
                  </a:cubicBezTo>
                  <a:lnTo>
                    <a:pt x="438150" y="152400"/>
                  </a:lnTo>
                  <a:lnTo>
                    <a:pt x="438150" y="133350"/>
                  </a:lnTo>
                  <a:lnTo>
                    <a:pt x="485775" y="133350"/>
                  </a:lnTo>
                  <a:cubicBezTo>
                    <a:pt x="501529" y="133350"/>
                    <a:pt x="514350" y="146171"/>
                    <a:pt x="514350" y="161925"/>
                  </a:cubicBezTo>
                  <a:lnTo>
                    <a:pt x="514350" y="447675"/>
                  </a:lnTo>
                  <a:close/>
                </a:path>
              </a:pathLst>
            </a:custGeom>
            <a:grpFill/>
            <a:ln w="9525" cap="flat">
              <a:noFill/>
              <a:prstDash val="solid"/>
              <a:miter/>
            </a:ln>
          </p:spPr>
          <p:txBody>
            <a:bodyPr rtlCol="0" anchor="ctr"/>
            <a:lstStyle/>
            <a:p>
              <a:endParaRPr lang="en-ID"/>
            </a:p>
          </p:txBody>
        </p:sp>
        <p:sp>
          <p:nvSpPr>
            <p:cNvPr id="118" name="Freeform: Shape 117">
              <a:extLst>
                <a:ext uri="{FF2B5EF4-FFF2-40B4-BE49-F238E27FC236}">
                  <a16:creationId xmlns:a16="http://schemas.microsoft.com/office/drawing/2014/main" id="{4B66A931-DB53-4597-B247-EF31C73E2C41}"/>
                </a:ext>
              </a:extLst>
            </p:cNvPr>
            <p:cNvSpPr/>
            <p:nvPr/>
          </p:nvSpPr>
          <p:spPr>
            <a:xfrm>
              <a:off x="7016970" y="2763909"/>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19" name="Freeform: Shape 118">
              <a:extLst>
                <a:ext uri="{FF2B5EF4-FFF2-40B4-BE49-F238E27FC236}">
                  <a16:creationId xmlns:a16="http://schemas.microsoft.com/office/drawing/2014/main" id="{0B0F3199-A188-42B2-B620-B91B337D81CB}"/>
                </a:ext>
              </a:extLst>
            </p:cNvPr>
            <p:cNvSpPr/>
            <p:nvPr/>
          </p:nvSpPr>
          <p:spPr>
            <a:xfrm>
              <a:off x="7055070" y="2763909"/>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20" name="Freeform: Shape 119">
              <a:extLst>
                <a:ext uri="{FF2B5EF4-FFF2-40B4-BE49-F238E27FC236}">
                  <a16:creationId xmlns:a16="http://schemas.microsoft.com/office/drawing/2014/main" id="{A89CA6C2-21C2-40F2-96F9-61561086218C}"/>
                </a:ext>
              </a:extLst>
            </p:cNvPr>
            <p:cNvSpPr/>
            <p:nvPr/>
          </p:nvSpPr>
          <p:spPr>
            <a:xfrm>
              <a:off x="7093170" y="2763909"/>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21" name="Freeform: Shape 120">
              <a:extLst>
                <a:ext uri="{FF2B5EF4-FFF2-40B4-BE49-F238E27FC236}">
                  <a16:creationId xmlns:a16="http://schemas.microsoft.com/office/drawing/2014/main" id="{2F2E8C7A-DF7A-4E14-9D97-795B1B2B7920}"/>
                </a:ext>
              </a:extLst>
            </p:cNvPr>
            <p:cNvSpPr/>
            <p:nvPr/>
          </p:nvSpPr>
          <p:spPr>
            <a:xfrm>
              <a:off x="7264620" y="2573409"/>
              <a:ext cx="57150" cy="133350"/>
            </a:xfrm>
            <a:custGeom>
              <a:avLst/>
              <a:gdLst>
                <a:gd name="connsiteX0" fmla="*/ 28575 w 57150"/>
                <a:gd name="connsiteY0" fmla="*/ 38100 h 133350"/>
                <a:gd name="connsiteX1" fmla="*/ 38100 w 57150"/>
                <a:gd name="connsiteY1" fmla="*/ 47625 h 133350"/>
                <a:gd name="connsiteX2" fmla="*/ 57150 w 57150"/>
                <a:gd name="connsiteY2" fmla="*/ 47625 h 133350"/>
                <a:gd name="connsiteX3" fmla="*/ 38100 w 57150"/>
                <a:gd name="connsiteY3" fmla="*/ 20803 h 133350"/>
                <a:gd name="connsiteX4" fmla="*/ 38100 w 57150"/>
                <a:gd name="connsiteY4" fmla="*/ 0 h 133350"/>
                <a:gd name="connsiteX5" fmla="*/ 19050 w 57150"/>
                <a:gd name="connsiteY5" fmla="*/ 0 h 133350"/>
                <a:gd name="connsiteX6" fmla="*/ 19050 w 57150"/>
                <a:gd name="connsiteY6" fmla="*/ 19050 h 133350"/>
                <a:gd name="connsiteX7" fmla="*/ 0 w 57150"/>
                <a:gd name="connsiteY7" fmla="*/ 19050 h 133350"/>
                <a:gd name="connsiteX8" fmla="*/ 0 w 57150"/>
                <a:gd name="connsiteY8" fmla="*/ 47625 h 133350"/>
                <a:gd name="connsiteX9" fmla="*/ 28575 w 57150"/>
                <a:gd name="connsiteY9" fmla="*/ 76200 h 133350"/>
                <a:gd name="connsiteX10" fmla="*/ 38100 w 57150"/>
                <a:gd name="connsiteY10" fmla="*/ 85725 h 133350"/>
                <a:gd name="connsiteX11" fmla="*/ 38100 w 57150"/>
                <a:gd name="connsiteY11" fmla="*/ 95250 h 133350"/>
                <a:gd name="connsiteX12" fmla="*/ 28575 w 57150"/>
                <a:gd name="connsiteY12" fmla="*/ 95250 h 133350"/>
                <a:gd name="connsiteX13" fmla="*/ 19050 w 57150"/>
                <a:gd name="connsiteY13" fmla="*/ 85725 h 133350"/>
                <a:gd name="connsiteX14" fmla="*/ 0 w 57150"/>
                <a:gd name="connsiteY14" fmla="*/ 85725 h 133350"/>
                <a:gd name="connsiteX15" fmla="*/ 19050 w 57150"/>
                <a:gd name="connsiteY15" fmla="*/ 112547 h 133350"/>
                <a:gd name="connsiteX16" fmla="*/ 19050 w 57150"/>
                <a:gd name="connsiteY16" fmla="*/ 133350 h 133350"/>
                <a:gd name="connsiteX17" fmla="*/ 38100 w 57150"/>
                <a:gd name="connsiteY17" fmla="*/ 133350 h 133350"/>
                <a:gd name="connsiteX18" fmla="*/ 38100 w 57150"/>
                <a:gd name="connsiteY18" fmla="*/ 114300 h 133350"/>
                <a:gd name="connsiteX19" fmla="*/ 57150 w 57150"/>
                <a:gd name="connsiteY19" fmla="*/ 114300 h 133350"/>
                <a:gd name="connsiteX20" fmla="*/ 57150 w 57150"/>
                <a:gd name="connsiteY20" fmla="*/ 85725 h 133350"/>
                <a:gd name="connsiteX21" fmla="*/ 28575 w 57150"/>
                <a:gd name="connsiteY21" fmla="*/ 57150 h 133350"/>
                <a:gd name="connsiteX22" fmla="*/ 19050 w 57150"/>
                <a:gd name="connsiteY22" fmla="*/ 47625 h 133350"/>
                <a:gd name="connsiteX23" fmla="*/ 19050 w 57150"/>
                <a:gd name="connsiteY23" fmla="*/ 38100 h 133350"/>
                <a:gd name="connsiteX24" fmla="*/ 28575 w 57150"/>
                <a:gd name="connsiteY24" fmla="*/ 3810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150" h="133350">
                  <a:moveTo>
                    <a:pt x="28575" y="38100"/>
                  </a:moveTo>
                  <a:cubicBezTo>
                    <a:pt x="33823" y="38100"/>
                    <a:pt x="38100" y="42377"/>
                    <a:pt x="38100" y="47625"/>
                  </a:cubicBezTo>
                  <a:lnTo>
                    <a:pt x="57150" y="47625"/>
                  </a:lnTo>
                  <a:cubicBezTo>
                    <a:pt x="57150" y="35223"/>
                    <a:pt x="49159" y="24746"/>
                    <a:pt x="38100" y="20803"/>
                  </a:cubicBezTo>
                  <a:lnTo>
                    <a:pt x="38100" y="0"/>
                  </a:lnTo>
                  <a:lnTo>
                    <a:pt x="19050" y="0"/>
                  </a:lnTo>
                  <a:lnTo>
                    <a:pt x="19050" y="19050"/>
                  </a:lnTo>
                  <a:lnTo>
                    <a:pt x="0" y="19050"/>
                  </a:lnTo>
                  <a:lnTo>
                    <a:pt x="0" y="47625"/>
                  </a:lnTo>
                  <a:cubicBezTo>
                    <a:pt x="0" y="63379"/>
                    <a:pt x="12821" y="76200"/>
                    <a:pt x="28575" y="76200"/>
                  </a:cubicBezTo>
                  <a:cubicBezTo>
                    <a:pt x="33823" y="76200"/>
                    <a:pt x="38100" y="80477"/>
                    <a:pt x="38100" y="85725"/>
                  </a:cubicBezTo>
                  <a:lnTo>
                    <a:pt x="38100" y="95250"/>
                  </a:lnTo>
                  <a:lnTo>
                    <a:pt x="28575" y="95250"/>
                  </a:lnTo>
                  <a:cubicBezTo>
                    <a:pt x="23327" y="95250"/>
                    <a:pt x="19050" y="90973"/>
                    <a:pt x="19050" y="85725"/>
                  </a:cubicBezTo>
                  <a:lnTo>
                    <a:pt x="0" y="85725"/>
                  </a:lnTo>
                  <a:cubicBezTo>
                    <a:pt x="0" y="98127"/>
                    <a:pt x="7991" y="108604"/>
                    <a:pt x="19050" y="112547"/>
                  </a:cubicBezTo>
                  <a:lnTo>
                    <a:pt x="19050" y="133350"/>
                  </a:lnTo>
                  <a:lnTo>
                    <a:pt x="38100" y="133350"/>
                  </a:lnTo>
                  <a:lnTo>
                    <a:pt x="38100" y="114300"/>
                  </a:lnTo>
                  <a:lnTo>
                    <a:pt x="57150" y="114300"/>
                  </a:lnTo>
                  <a:lnTo>
                    <a:pt x="57150" y="85725"/>
                  </a:lnTo>
                  <a:cubicBezTo>
                    <a:pt x="57150" y="69971"/>
                    <a:pt x="44329" y="57150"/>
                    <a:pt x="28575" y="57150"/>
                  </a:cubicBezTo>
                  <a:cubicBezTo>
                    <a:pt x="23327" y="57150"/>
                    <a:pt x="19050" y="52873"/>
                    <a:pt x="19050" y="47625"/>
                  </a:cubicBezTo>
                  <a:lnTo>
                    <a:pt x="19050" y="38100"/>
                  </a:lnTo>
                  <a:lnTo>
                    <a:pt x="28575" y="38100"/>
                  </a:lnTo>
                  <a:close/>
                </a:path>
              </a:pathLst>
            </a:custGeom>
            <a:grpFill/>
            <a:ln w="9525" cap="flat">
              <a:noFill/>
              <a:prstDash val="solid"/>
              <a:miter/>
            </a:ln>
          </p:spPr>
          <p:txBody>
            <a:bodyPr rtlCol="0" anchor="ctr"/>
            <a:lstStyle/>
            <a:p>
              <a:endParaRPr lang="en-ID"/>
            </a:p>
          </p:txBody>
        </p:sp>
        <p:sp>
          <p:nvSpPr>
            <p:cNvPr id="122" name="Freeform: Shape 121">
              <a:extLst>
                <a:ext uri="{FF2B5EF4-FFF2-40B4-BE49-F238E27FC236}">
                  <a16:creationId xmlns:a16="http://schemas.microsoft.com/office/drawing/2014/main" id="{D52B47D3-2B2C-4999-8530-B68699B9E085}"/>
                </a:ext>
              </a:extLst>
            </p:cNvPr>
            <p:cNvSpPr/>
            <p:nvPr/>
          </p:nvSpPr>
          <p:spPr>
            <a:xfrm>
              <a:off x="7226520" y="2630559"/>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6"/>
                    <a:pt x="14786" y="19050"/>
                    <a:pt x="9525" y="19050"/>
                  </a:cubicBezTo>
                  <a:cubicBezTo>
                    <a:pt x="4264" y="19050"/>
                    <a:pt x="0" y="14786"/>
                    <a:pt x="0" y="9525"/>
                  </a:cubicBezTo>
                  <a:cubicBezTo>
                    <a:pt x="0" y="4264"/>
                    <a:pt x="4264" y="0"/>
                    <a:pt x="9525" y="0"/>
                  </a:cubicBezTo>
                  <a:cubicBezTo>
                    <a:pt x="14786" y="0"/>
                    <a:pt x="19050" y="4264"/>
                    <a:pt x="19050" y="9525"/>
                  </a:cubicBezTo>
                  <a:close/>
                </a:path>
              </a:pathLst>
            </a:custGeom>
            <a:grpFill/>
            <a:ln w="9525" cap="flat">
              <a:noFill/>
              <a:prstDash val="solid"/>
              <a:miter/>
            </a:ln>
          </p:spPr>
          <p:txBody>
            <a:bodyPr rtlCol="0" anchor="ctr"/>
            <a:lstStyle/>
            <a:p>
              <a:endParaRPr lang="en-ID"/>
            </a:p>
          </p:txBody>
        </p:sp>
        <p:sp>
          <p:nvSpPr>
            <p:cNvPr id="123" name="Freeform: Shape 122">
              <a:extLst>
                <a:ext uri="{FF2B5EF4-FFF2-40B4-BE49-F238E27FC236}">
                  <a16:creationId xmlns:a16="http://schemas.microsoft.com/office/drawing/2014/main" id="{DADA6BB5-0DC2-413B-91A9-6CC518705CD4}"/>
                </a:ext>
              </a:extLst>
            </p:cNvPr>
            <p:cNvSpPr/>
            <p:nvPr/>
          </p:nvSpPr>
          <p:spPr>
            <a:xfrm>
              <a:off x="7340820" y="2630559"/>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6"/>
                    <a:pt x="14786" y="19050"/>
                    <a:pt x="9525" y="19050"/>
                  </a:cubicBezTo>
                  <a:cubicBezTo>
                    <a:pt x="4264" y="19050"/>
                    <a:pt x="0" y="14786"/>
                    <a:pt x="0" y="9525"/>
                  </a:cubicBezTo>
                  <a:cubicBezTo>
                    <a:pt x="0" y="4264"/>
                    <a:pt x="4264" y="0"/>
                    <a:pt x="9525" y="0"/>
                  </a:cubicBezTo>
                  <a:cubicBezTo>
                    <a:pt x="14786" y="0"/>
                    <a:pt x="19050" y="4264"/>
                    <a:pt x="19050" y="9525"/>
                  </a:cubicBezTo>
                  <a:close/>
                </a:path>
              </a:pathLst>
            </a:custGeom>
            <a:grpFill/>
            <a:ln w="9525" cap="flat">
              <a:noFill/>
              <a:prstDash val="solid"/>
              <a:miter/>
            </a:ln>
          </p:spPr>
          <p:txBody>
            <a:bodyPr rtlCol="0" anchor="ctr"/>
            <a:lstStyle/>
            <a:p>
              <a:endParaRPr lang="en-ID"/>
            </a:p>
          </p:txBody>
        </p:sp>
        <p:sp>
          <p:nvSpPr>
            <p:cNvPr id="124" name="Freeform: Shape 123">
              <a:extLst>
                <a:ext uri="{FF2B5EF4-FFF2-40B4-BE49-F238E27FC236}">
                  <a16:creationId xmlns:a16="http://schemas.microsoft.com/office/drawing/2014/main" id="{E2F16726-1999-4A3C-94D6-C6227068DC42}"/>
                </a:ext>
              </a:extLst>
            </p:cNvPr>
            <p:cNvSpPr/>
            <p:nvPr/>
          </p:nvSpPr>
          <p:spPr>
            <a:xfrm>
              <a:off x="7150320" y="2363859"/>
              <a:ext cx="209550" cy="152400"/>
            </a:xfrm>
            <a:custGeom>
              <a:avLst/>
              <a:gdLst>
                <a:gd name="connsiteX0" fmla="*/ 209550 w 209550"/>
                <a:gd name="connsiteY0" fmla="*/ 0 h 152400"/>
                <a:gd name="connsiteX1" fmla="*/ 152400 w 209550"/>
                <a:gd name="connsiteY1" fmla="*/ 0 h 152400"/>
                <a:gd name="connsiteX2" fmla="*/ 152400 w 209550"/>
                <a:gd name="connsiteY2" fmla="*/ 133350 h 152400"/>
                <a:gd name="connsiteX3" fmla="*/ 133350 w 209550"/>
                <a:gd name="connsiteY3" fmla="*/ 133350 h 152400"/>
                <a:gd name="connsiteX4" fmla="*/ 133350 w 209550"/>
                <a:gd name="connsiteY4" fmla="*/ 38100 h 152400"/>
                <a:gd name="connsiteX5" fmla="*/ 76200 w 209550"/>
                <a:gd name="connsiteY5" fmla="*/ 38100 h 152400"/>
                <a:gd name="connsiteX6" fmla="*/ 76200 w 209550"/>
                <a:gd name="connsiteY6" fmla="*/ 133350 h 152400"/>
                <a:gd name="connsiteX7" fmla="*/ 57150 w 209550"/>
                <a:gd name="connsiteY7" fmla="*/ 133350 h 152400"/>
                <a:gd name="connsiteX8" fmla="*/ 57150 w 209550"/>
                <a:gd name="connsiteY8" fmla="*/ 76200 h 152400"/>
                <a:gd name="connsiteX9" fmla="*/ 0 w 209550"/>
                <a:gd name="connsiteY9" fmla="*/ 76200 h 152400"/>
                <a:gd name="connsiteX10" fmla="*/ 0 w 209550"/>
                <a:gd name="connsiteY10" fmla="*/ 152400 h 152400"/>
                <a:gd name="connsiteX11" fmla="*/ 209550 w 209550"/>
                <a:gd name="connsiteY11" fmla="*/ 152400 h 152400"/>
                <a:gd name="connsiteX12" fmla="*/ 209550 w 209550"/>
                <a:gd name="connsiteY12" fmla="*/ 0 h 152400"/>
                <a:gd name="connsiteX13" fmla="*/ 38100 w 209550"/>
                <a:gd name="connsiteY13" fmla="*/ 133350 h 152400"/>
                <a:gd name="connsiteX14" fmla="*/ 19050 w 209550"/>
                <a:gd name="connsiteY14" fmla="*/ 133350 h 152400"/>
                <a:gd name="connsiteX15" fmla="*/ 19050 w 209550"/>
                <a:gd name="connsiteY15" fmla="*/ 95250 h 152400"/>
                <a:gd name="connsiteX16" fmla="*/ 38100 w 209550"/>
                <a:gd name="connsiteY16" fmla="*/ 95250 h 152400"/>
                <a:gd name="connsiteX17" fmla="*/ 38100 w 209550"/>
                <a:gd name="connsiteY17" fmla="*/ 133350 h 152400"/>
                <a:gd name="connsiteX18" fmla="*/ 95250 w 209550"/>
                <a:gd name="connsiteY18" fmla="*/ 57150 h 152400"/>
                <a:gd name="connsiteX19" fmla="*/ 114300 w 209550"/>
                <a:gd name="connsiteY19" fmla="*/ 57150 h 152400"/>
                <a:gd name="connsiteX20" fmla="*/ 114300 w 209550"/>
                <a:gd name="connsiteY20" fmla="*/ 133350 h 152400"/>
                <a:gd name="connsiteX21" fmla="*/ 95250 w 209550"/>
                <a:gd name="connsiteY21" fmla="*/ 133350 h 152400"/>
                <a:gd name="connsiteX22" fmla="*/ 95250 w 209550"/>
                <a:gd name="connsiteY22" fmla="*/ 57150 h 152400"/>
                <a:gd name="connsiteX23" fmla="*/ 190500 w 209550"/>
                <a:gd name="connsiteY23" fmla="*/ 133350 h 152400"/>
                <a:gd name="connsiteX24" fmla="*/ 171450 w 209550"/>
                <a:gd name="connsiteY24" fmla="*/ 133350 h 152400"/>
                <a:gd name="connsiteX25" fmla="*/ 171450 w 209550"/>
                <a:gd name="connsiteY25" fmla="*/ 19050 h 152400"/>
                <a:gd name="connsiteX26" fmla="*/ 190500 w 209550"/>
                <a:gd name="connsiteY26" fmla="*/ 19050 h 152400"/>
                <a:gd name="connsiteX27" fmla="*/ 190500 w 209550"/>
                <a:gd name="connsiteY27" fmla="*/ 13335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50" h="152400">
                  <a:moveTo>
                    <a:pt x="209550" y="0"/>
                  </a:moveTo>
                  <a:lnTo>
                    <a:pt x="152400" y="0"/>
                  </a:lnTo>
                  <a:lnTo>
                    <a:pt x="152400" y="133350"/>
                  </a:lnTo>
                  <a:lnTo>
                    <a:pt x="133350" y="133350"/>
                  </a:lnTo>
                  <a:lnTo>
                    <a:pt x="133350" y="38100"/>
                  </a:lnTo>
                  <a:lnTo>
                    <a:pt x="76200" y="38100"/>
                  </a:lnTo>
                  <a:lnTo>
                    <a:pt x="76200" y="133350"/>
                  </a:lnTo>
                  <a:lnTo>
                    <a:pt x="57150" y="133350"/>
                  </a:lnTo>
                  <a:lnTo>
                    <a:pt x="57150" y="76200"/>
                  </a:lnTo>
                  <a:lnTo>
                    <a:pt x="0" y="76200"/>
                  </a:lnTo>
                  <a:lnTo>
                    <a:pt x="0" y="152400"/>
                  </a:lnTo>
                  <a:lnTo>
                    <a:pt x="209550" y="152400"/>
                  </a:lnTo>
                  <a:lnTo>
                    <a:pt x="209550" y="0"/>
                  </a:lnTo>
                  <a:close/>
                  <a:moveTo>
                    <a:pt x="38100" y="133350"/>
                  </a:moveTo>
                  <a:lnTo>
                    <a:pt x="19050" y="133350"/>
                  </a:lnTo>
                  <a:lnTo>
                    <a:pt x="19050" y="95250"/>
                  </a:lnTo>
                  <a:lnTo>
                    <a:pt x="38100" y="95250"/>
                  </a:lnTo>
                  <a:lnTo>
                    <a:pt x="38100" y="133350"/>
                  </a:lnTo>
                  <a:close/>
                  <a:moveTo>
                    <a:pt x="95250" y="57150"/>
                  </a:moveTo>
                  <a:lnTo>
                    <a:pt x="114300" y="57150"/>
                  </a:lnTo>
                  <a:lnTo>
                    <a:pt x="114300" y="133350"/>
                  </a:lnTo>
                  <a:lnTo>
                    <a:pt x="95250" y="133350"/>
                  </a:lnTo>
                  <a:lnTo>
                    <a:pt x="95250" y="57150"/>
                  </a:lnTo>
                  <a:close/>
                  <a:moveTo>
                    <a:pt x="190500" y="133350"/>
                  </a:moveTo>
                  <a:lnTo>
                    <a:pt x="171450" y="133350"/>
                  </a:lnTo>
                  <a:lnTo>
                    <a:pt x="171450" y="19050"/>
                  </a:lnTo>
                  <a:lnTo>
                    <a:pt x="190500" y="19050"/>
                  </a:lnTo>
                  <a:lnTo>
                    <a:pt x="190500" y="133350"/>
                  </a:lnTo>
                  <a:close/>
                </a:path>
              </a:pathLst>
            </a:custGeom>
            <a:grpFill/>
            <a:ln w="9525" cap="flat">
              <a:noFill/>
              <a:prstDash val="solid"/>
              <a:miter/>
            </a:ln>
          </p:spPr>
          <p:txBody>
            <a:bodyPr rtlCol="0" anchor="ctr"/>
            <a:lstStyle/>
            <a:p>
              <a:endParaRPr lang="en-ID"/>
            </a:p>
          </p:txBody>
        </p:sp>
        <p:sp>
          <p:nvSpPr>
            <p:cNvPr id="125" name="Freeform: Shape 124">
              <a:extLst>
                <a:ext uri="{FF2B5EF4-FFF2-40B4-BE49-F238E27FC236}">
                  <a16:creationId xmlns:a16="http://schemas.microsoft.com/office/drawing/2014/main" id="{2A2FF414-BC5F-4324-9B21-6A41DE0AA9C0}"/>
                </a:ext>
              </a:extLst>
            </p:cNvPr>
            <p:cNvSpPr/>
            <p:nvPr/>
          </p:nvSpPr>
          <p:spPr>
            <a:xfrm>
              <a:off x="7093170" y="2687709"/>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ID"/>
            </a:p>
          </p:txBody>
        </p:sp>
        <p:sp>
          <p:nvSpPr>
            <p:cNvPr id="126" name="Freeform: Shape 125">
              <a:extLst>
                <a:ext uri="{FF2B5EF4-FFF2-40B4-BE49-F238E27FC236}">
                  <a16:creationId xmlns:a16="http://schemas.microsoft.com/office/drawing/2014/main" id="{D21DECF0-00A0-44F1-B134-FD1093DE430B}"/>
                </a:ext>
              </a:extLst>
            </p:cNvPr>
            <p:cNvSpPr/>
            <p:nvPr/>
          </p:nvSpPr>
          <p:spPr>
            <a:xfrm>
              <a:off x="7093170" y="2649609"/>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ID"/>
            </a:p>
          </p:txBody>
        </p:sp>
        <p:sp>
          <p:nvSpPr>
            <p:cNvPr id="127" name="Freeform: Shape 126">
              <a:extLst>
                <a:ext uri="{FF2B5EF4-FFF2-40B4-BE49-F238E27FC236}">
                  <a16:creationId xmlns:a16="http://schemas.microsoft.com/office/drawing/2014/main" id="{C0E5005F-5C53-42C3-B005-121EEB74E0E1}"/>
                </a:ext>
              </a:extLst>
            </p:cNvPr>
            <p:cNvSpPr/>
            <p:nvPr/>
          </p:nvSpPr>
          <p:spPr>
            <a:xfrm>
              <a:off x="7093170" y="2611509"/>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ID"/>
            </a:p>
          </p:txBody>
        </p:sp>
        <p:sp>
          <p:nvSpPr>
            <p:cNvPr id="128" name="Freeform: Shape 127">
              <a:extLst>
                <a:ext uri="{FF2B5EF4-FFF2-40B4-BE49-F238E27FC236}">
                  <a16:creationId xmlns:a16="http://schemas.microsoft.com/office/drawing/2014/main" id="{942295ED-796E-4251-9A69-8A24223EFB57}"/>
                </a:ext>
              </a:extLst>
            </p:cNvPr>
            <p:cNvSpPr/>
            <p:nvPr/>
          </p:nvSpPr>
          <p:spPr>
            <a:xfrm>
              <a:off x="7093170" y="2573409"/>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ID"/>
            </a:p>
          </p:txBody>
        </p:sp>
        <p:sp>
          <p:nvSpPr>
            <p:cNvPr id="129" name="Freeform: Shape 128">
              <a:extLst>
                <a:ext uri="{FF2B5EF4-FFF2-40B4-BE49-F238E27FC236}">
                  <a16:creationId xmlns:a16="http://schemas.microsoft.com/office/drawing/2014/main" id="{355FD990-6F23-48ED-AB6E-AE0DFCB6AE56}"/>
                </a:ext>
              </a:extLst>
            </p:cNvPr>
            <p:cNvSpPr/>
            <p:nvPr/>
          </p:nvSpPr>
          <p:spPr>
            <a:xfrm>
              <a:off x="7093170" y="2535309"/>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ID"/>
            </a:p>
          </p:txBody>
        </p:sp>
        <p:sp>
          <p:nvSpPr>
            <p:cNvPr id="130" name="Freeform: Shape 129">
              <a:extLst>
                <a:ext uri="{FF2B5EF4-FFF2-40B4-BE49-F238E27FC236}">
                  <a16:creationId xmlns:a16="http://schemas.microsoft.com/office/drawing/2014/main" id="{3C497E72-135A-434E-9348-92F1F1EB91EF}"/>
                </a:ext>
              </a:extLst>
            </p:cNvPr>
            <p:cNvSpPr/>
            <p:nvPr/>
          </p:nvSpPr>
          <p:spPr>
            <a:xfrm>
              <a:off x="7093170" y="2363859"/>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31" name="Freeform: Shape 130">
              <a:extLst>
                <a:ext uri="{FF2B5EF4-FFF2-40B4-BE49-F238E27FC236}">
                  <a16:creationId xmlns:a16="http://schemas.microsoft.com/office/drawing/2014/main" id="{F6E303F1-E561-4A29-872A-5F07AD705EBA}"/>
                </a:ext>
              </a:extLst>
            </p:cNvPr>
            <p:cNvSpPr/>
            <p:nvPr/>
          </p:nvSpPr>
          <p:spPr>
            <a:xfrm>
              <a:off x="7093170" y="2401959"/>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132" name="Freeform: Shape 131">
              <a:extLst>
                <a:ext uri="{FF2B5EF4-FFF2-40B4-BE49-F238E27FC236}">
                  <a16:creationId xmlns:a16="http://schemas.microsoft.com/office/drawing/2014/main" id="{CCEE0F7B-ACBF-4D19-BE49-FEED9A81ACE9}"/>
                </a:ext>
              </a:extLst>
            </p:cNvPr>
            <p:cNvSpPr/>
            <p:nvPr/>
          </p:nvSpPr>
          <p:spPr>
            <a:xfrm>
              <a:off x="7093170" y="2440059"/>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grpSp>
      <p:pic>
        <p:nvPicPr>
          <p:cNvPr id="7" name="Picture 6">
            <a:extLst>
              <a:ext uri="{FF2B5EF4-FFF2-40B4-BE49-F238E27FC236}">
                <a16:creationId xmlns:a16="http://schemas.microsoft.com/office/drawing/2014/main" id="{1DCD63A6-E507-4C20-9FFF-C909FB16AC2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701400" y="3828855"/>
            <a:ext cx="783248" cy="971729"/>
          </a:xfrm>
          <a:prstGeom prst="rect">
            <a:avLst/>
          </a:prstGeom>
        </p:spPr>
      </p:pic>
      <p:pic>
        <p:nvPicPr>
          <p:cNvPr id="94" name="Picture 93">
            <a:extLst>
              <a:ext uri="{FF2B5EF4-FFF2-40B4-BE49-F238E27FC236}">
                <a16:creationId xmlns:a16="http://schemas.microsoft.com/office/drawing/2014/main" id="{298B8AD6-64CC-40F9-A3C1-B7B447A75F5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038684" y="3837626"/>
            <a:ext cx="783248" cy="971729"/>
          </a:xfrm>
          <a:prstGeom prst="rect">
            <a:avLst/>
          </a:prstGeom>
        </p:spPr>
      </p:pic>
      <p:pic>
        <p:nvPicPr>
          <p:cNvPr id="95" name="Picture 94">
            <a:extLst>
              <a:ext uri="{FF2B5EF4-FFF2-40B4-BE49-F238E27FC236}">
                <a16:creationId xmlns:a16="http://schemas.microsoft.com/office/drawing/2014/main" id="{AEF2F60B-E5C7-439F-BCD6-45042C88260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317954" y="3824094"/>
            <a:ext cx="783248" cy="971729"/>
          </a:xfrm>
          <a:prstGeom prst="rect">
            <a:avLst/>
          </a:prstGeom>
        </p:spPr>
      </p:pic>
      <p:pic>
        <p:nvPicPr>
          <p:cNvPr id="96" name="Picture 95">
            <a:extLst>
              <a:ext uri="{FF2B5EF4-FFF2-40B4-BE49-F238E27FC236}">
                <a16:creationId xmlns:a16="http://schemas.microsoft.com/office/drawing/2014/main" id="{672432B4-2214-49B1-A16F-402CACD2EA3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21980" y="3823461"/>
            <a:ext cx="783248" cy="971729"/>
          </a:xfrm>
          <a:prstGeom prst="rect">
            <a:avLst/>
          </a:prstGeom>
        </p:spPr>
      </p:pic>
      <p:pic>
        <p:nvPicPr>
          <p:cNvPr id="97" name="Picture 96">
            <a:extLst>
              <a:ext uri="{FF2B5EF4-FFF2-40B4-BE49-F238E27FC236}">
                <a16:creationId xmlns:a16="http://schemas.microsoft.com/office/drawing/2014/main" id="{7B5DAFF6-B5EC-4948-8ABF-5885ADFC7D0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98083" y="3816196"/>
            <a:ext cx="783248" cy="971729"/>
          </a:xfrm>
          <a:prstGeom prst="rect">
            <a:avLst/>
          </a:prstGeom>
        </p:spPr>
      </p:pic>
    </p:spTree>
    <p:extLst>
      <p:ext uri="{BB962C8B-B14F-4D97-AF65-F5344CB8AC3E}">
        <p14:creationId xmlns:p14="http://schemas.microsoft.com/office/powerpoint/2010/main" val="1656838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4A388-0AC1-4CB9-AF92-32732BC6D992}"/>
              </a:ext>
            </a:extLst>
          </p:cNvPr>
          <p:cNvSpPr>
            <a:spLocks noGrp="1"/>
          </p:cNvSpPr>
          <p:nvPr>
            <p:ph type="title"/>
          </p:nvPr>
        </p:nvSpPr>
        <p:spPr/>
        <p:txBody>
          <a:bodyPr/>
          <a:lstStyle/>
          <a:p>
            <a:r>
              <a:rPr lang="en-US" dirty="0"/>
              <a:t>Market Summary </a:t>
            </a:r>
          </a:p>
        </p:txBody>
      </p:sp>
      <p:sp>
        <p:nvSpPr>
          <p:cNvPr id="4" name="Slide Number Placeholder 3">
            <a:extLst>
              <a:ext uri="{FF2B5EF4-FFF2-40B4-BE49-F238E27FC236}">
                <a16:creationId xmlns:a16="http://schemas.microsoft.com/office/drawing/2014/main" id="{15348E28-430D-4DC7-9C2A-F9CBFC28010F}"/>
              </a:ext>
            </a:extLst>
          </p:cNvPr>
          <p:cNvSpPr>
            <a:spLocks noGrp="1"/>
          </p:cNvSpPr>
          <p:nvPr>
            <p:ph type="sldNum" sz="quarter" idx="4"/>
          </p:nvPr>
        </p:nvSpPr>
        <p:spPr/>
        <p:txBody>
          <a:bodyPr/>
          <a:lstStyle/>
          <a:p>
            <a:fld id="{45B4EEE1-F3A5-4F92-8C13-26FA1C14643B}" type="slidenum">
              <a:rPr lang="en-US" smtClean="0"/>
              <a:pPr/>
              <a:t>18</a:t>
            </a:fld>
            <a:endParaRPr lang="en-US" dirty="0"/>
          </a:p>
        </p:txBody>
      </p:sp>
      <p:sp>
        <p:nvSpPr>
          <p:cNvPr id="5" name="TextBox 4">
            <a:extLst>
              <a:ext uri="{FF2B5EF4-FFF2-40B4-BE49-F238E27FC236}">
                <a16:creationId xmlns:a16="http://schemas.microsoft.com/office/drawing/2014/main" id="{9ACDCD96-1DF0-49F0-A1E8-B3564E027A6F}"/>
              </a:ext>
            </a:extLst>
          </p:cNvPr>
          <p:cNvSpPr txBox="1"/>
          <p:nvPr/>
        </p:nvSpPr>
        <p:spPr>
          <a:xfrm>
            <a:off x="609521" y="1607297"/>
            <a:ext cx="2831173" cy="1446550"/>
          </a:xfrm>
          <a:prstGeom prst="rect">
            <a:avLst/>
          </a:prstGeom>
          <a:noFill/>
        </p:spPr>
        <p:txBody>
          <a:bodyPr wrap="square" rtlCol="0">
            <a:spAutoFit/>
          </a:bodyPr>
          <a:lstStyle/>
          <a:p>
            <a:pPr algn="ctr" defTabSz="914400" fontAlgn="base">
              <a:spcBef>
                <a:spcPct val="0"/>
              </a:spcBef>
              <a:spcAft>
                <a:spcPct val="0"/>
              </a:spcAft>
            </a:pPr>
            <a:r>
              <a:rPr lang="en-US" sz="2800" b="1" dirty="0">
                <a:solidFill>
                  <a:srgbClr val="0070C0"/>
                </a:solidFill>
                <a:latin typeface="Franklin Gothic Medium" panose="020B0603020102020204" pitchFamily="34" charset="0"/>
                <a:ea typeface="ＭＳ Ｐゴシック" pitchFamily="-1" charset="-128"/>
              </a:rPr>
              <a:t>Target Market 1</a:t>
            </a:r>
          </a:p>
          <a:p>
            <a:pPr algn="ctr" defTabSz="914400" fontAlgn="base">
              <a:spcBef>
                <a:spcPct val="0"/>
              </a:spcBef>
              <a:spcAft>
                <a:spcPct val="0"/>
              </a:spcAft>
            </a:pPr>
            <a:r>
              <a:rPr lang="en-US" sz="1800" b="1" dirty="0">
                <a:solidFill>
                  <a:srgbClr val="0070C0"/>
                </a:solidFill>
                <a:latin typeface="Franklin Gothic Book" panose="020B0503020102020204" pitchFamily="34" charset="0"/>
                <a:ea typeface="ＭＳ Ｐゴシック" pitchFamily="-1" charset="-128"/>
              </a:rPr>
              <a:t>Data Holders</a:t>
            </a:r>
          </a:p>
          <a:p>
            <a:pPr algn="ctr" defTabSz="914400" fontAlgn="base">
              <a:spcBef>
                <a:spcPct val="0"/>
              </a:spcBef>
              <a:spcAft>
                <a:spcPct val="0"/>
              </a:spcAft>
            </a:pPr>
            <a:r>
              <a:rPr lang="en-US" sz="1400" dirty="0">
                <a:solidFill>
                  <a:srgbClr val="1F497D"/>
                </a:solidFill>
                <a:latin typeface="Franklin Gothic Book" panose="020B0503020102020204" pitchFamily="34" charset="0"/>
                <a:ea typeface="ＭＳ Ｐゴシック" pitchFamily="-1" charset="-128"/>
              </a:rPr>
              <a:t>A solution for Data Holders to securely share their Customer Data </a:t>
            </a:r>
          </a:p>
          <a:p>
            <a:pPr algn="ctr" defTabSz="914400" fontAlgn="base">
              <a:spcBef>
                <a:spcPct val="0"/>
              </a:spcBef>
              <a:spcAft>
                <a:spcPct val="0"/>
              </a:spcAft>
            </a:pPr>
            <a:r>
              <a:rPr lang="en-US" sz="1400" dirty="0">
                <a:solidFill>
                  <a:srgbClr val="1F497D"/>
                </a:solidFill>
                <a:latin typeface="Franklin Gothic Book" panose="020B0503020102020204" pitchFamily="34" charset="0"/>
                <a:ea typeface="ＭＳ Ｐゴシック" pitchFamily="-1" charset="-128"/>
              </a:rPr>
              <a:t>e.g. banks</a:t>
            </a:r>
          </a:p>
        </p:txBody>
      </p:sp>
      <p:sp>
        <p:nvSpPr>
          <p:cNvPr id="6" name="TextBox 5">
            <a:extLst>
              <a:ext uri="{FF2B5EF4-FFF2-40B4-BE49-F238E27FC236}">
                <a16:creationId xmlns:a16="http://schemas.microsoft.com/office/drawing/2014/main" id="{F6B9B1AD-5192-4CFD-8D43-C93798FF6D0B}"/>
              </a:ext>
            </a:extLst>
          </p:cNvPr>
          <p:cNvSpPr txBox="1"/>
          <p:nvPr/>
        </p:nvSpPr>
        <p:spPr>
          <a:xfrm>
            <a:off x="458223" y="3966304"/>
            <a:ext cx="3133767" cy="1446550"/>
          </a:xfrm>
          <a:prstGeom prst="rect">
            <a:avLst/>
          </a:prstGeom>
          <a:noFill/>
        </p:spPr>
        <p:txBody>
          <a:bodyPr wrap="square" rtlCol="0">
            <a:spAutoFit/>
          </a:bodyPr>
          <a:lstStyle/>
          <a:p>
            <a:pPr algn="ctr" defTabSz="914400" fontAlgn="base">
              <a:spcBef>
                <a:spcPct val="0"/>
              </a:spcBef>
              <a:spcAft>
                <a:spcPct val="0"/>
              </a:spcAft>
            </a:pPr>
            <a:r>
              <a:rPr lang="en-US" sz="2800" b="1" dirty="0">
                <a:solidFill>
                  <a:srgbClr val="0070C0"/>
                </a:solidFill>
                <a:latin typeface="Franklin Gothic Medium" panose="020B0603020102020204" pitchFamily="34" charset="0"/>
                <a:ea typeface="ＭＳ Ｐゴシック" pitchFamily="-1" charset="-128"/>
              </a:rPr>
              <a:t>Target Market 2</a:t>
            </a:r>
          </a:p>
          <a:p>
            <a:pPr algn="ctr" defTabSz="914400" fontAlgn="base">
              <a:spcBef>
                <a:spcPct val="0"/>
              </a:spcBef>
              <a:spcAft>
                <a:spcPct val="0"/>
              </a:spcAft>
            </a:pPr>
            <a:r>
              <a:rPr lang="en-US" sz="1800" b="1" dirty="0">
                <a:solidFill>
                  <a:srgbClr val="0070C0"/>
                </a:solidFill>
                <a:latin typeface="Franklin Gothic Book" panose="020B0503020102020204" pitchFamily="34" charset="0"/>
                <a:ea typeface="ＭＳ Ｐゴシック" pitchFamily="-1" charset="-128"/>
              </a:rPr>
              <a:t>Data Recipients</a:t>
            </a:r>
          </a:p>
          <a:p>
            <a:pPr algn="ctr" defTabSz="914400" fontAlgn="base">
              <a:spcBef>
                <a:spcPct val="0"/>
              </a:spcBef>
              <a:spcAft>
                <a:spcPct val="0"/>
              </a:spcAft>
            </a:pPr>
            <a:r>
              <a:rPr lang="en-US" sz="1400" dirty="0">
                <a:solidFill>
                  <a:srgbClr val="1F497D"/>
                </a:solidFill>
                <a:latin typeface="Franklin Gothic Book" panose="020B0503020102020204" pitchFamily="34" charset="0"/>
                <a:ea typeface="ＭＳ Ｐゴシック" pitchFamily="-1" charset="-128"/>
              </a:rPr>
              <a:t>A solution for Data Recipients to securely access their Customer Data</a:t>
            </a:r>
          </a:p>
          <a:p>
            <a:pPr algn="ctr" defTabSz="914400" fontAlgn="base">
              <a:spcBef>
                <a:spcPct val="0"/>
              </a:spcBef>
              <a:spcAft>
                <a:spcPct val="0"/>
              </a:spcAft>
            </a:pPr>
            <a:r>
              <a:rPr lang="en-US" sz="1400" dirty="0">
                <a:solidFill>
                  <a:srgbClr val="1F497D"/>
                </a:solidFill>
                <a:latin typeface="Franklin Gothic Book" panose="020B0503020102020204" pitchFamily="34" charset="0"/>
                <a:ea typeface="ＭＳ Ｐゴシック" pitchFamily="-1" charset="-128"/>
              </a:rPr>
              <a:t>e.g. FinTechs  </a:t>
            </a:r>
          </a:p>
        </p:txBody>
      </p:sp>
      <p:sp>
        <p:nvSpPr>
          <p:cNvPr id="7" name="TextBox 6">
            <a:extLst>
              <a:ext uri="{FF2B5EF4-FFF2-40B4-BE49-F238E27FC236}">
                <a16:creationId xmlns:a16="http://schemas.microsoft.com/office/drawing/2014/main" id="{02B8152F-6D13-452D-A97A-E0EB142ED388}"/>
              </a:ext>
            </a:extLst>
          </p:cNvPr>
          <p:cNvSpPr txBox="1"/>
          <p:nvPr/>
        </p:nvSpPr>
        <p:spPr>
          <a:xfrm>
            <a:off x="4694210" y="1607297"/>
            <a:ext cx="2831173" cy="954107"/>
          </a:xfrm>
          <a:prstGeom prst="rect">
            <a:avLst/>
          </a:prstGeom>
          <a:noFill/>
        </p:spPr>
        <p:txBody>
          <a:bodyPr wrap="square" rtlCol="0">
            <a:spAutoFit/>
          </a:bodyPr>
          <a:lstStyle/>
          <a:p>
            <a:pPr algn="ctr" defTabSz="914400" fontAlgn="base">
              <a:spcBef>
                <a:spcPct val="0"/>
              </a:spcBef>
              <a:spcAft>
                <a:spcPct val="0"/>
              </a:spcAft>
            </a:pPr>
            <a:r>
              <a:rPr lang="en-US" sz="2800" b="1" dirty="0">
                <a:solidFill>
                  <a:srgbClr val="0070C0"/>
                </a:solidFill>
                <a:latin typeface="Franklin Gothic Medium" panose="020B0603020102020204" pitchFamily="34" charset="0"/>
                <a:ea typeface="ＭＳ Ｐゴシック" pitchFamily="-1" charset="-128"/>
              </a:rPr>
              <a:t>Total market size is 1,605</a:t>
            </a:r>
            <a:endParaRPr lang="en-US" sz="1400" dirty="0">
              <a:solidFill>
                <a:srgbClr val="1F497D"/>
              </a:solidFill>
              <a:latin typeface="Franklin Gothic Book" panose="020B0503020102020204" pitchFamily="34" charset="0"/>
              <a:ea typeface="ＭＳ Ｐゴシック" pitchFamily="-1" charset="-128"/>
            </a:endParaRPr>
          </a:p>
        </p:txBody>
      </p:sp>
      <p:sp>
        <p:nvSpPr>
          <p:cNvPr id="8" name="TextBox 7">
            <a:extLst>
              <a:ext uri="{FF2B5EF4-FFF2-40B4-BE49-F238E27FC236}">
                <a16:creationId xmlns:a16="http://schemas.microsoft.com/office/drawing/2014/main" id="{0D6AA5CE-DC64-4A58-A6B4-64E38937BC9B}"/>
              </a:ext>
            </a:extLst>
          </p:cNvPr>
          <p:cNvSpPr txBox="1"/>
          <p:nvPr/>
        </p:nvSpPr>
        <p:spPr>
          <a:xfrm>
            <a:off x="8542717" y="1329785"/>
            <a:ext cx="3242883" cy="1384995"/>
          </a:xfrm>
          <a:prstGeom prst="rect">
            <a:avLst/>
          </a:prstGeom>
          <a:noFill/>
        </p:spPr>
        <p:txBody>
          <a:bodyPr wrap="square" rtlCol="0">
            <a:spAutoFit/>
          </a:bodyPr>
          <a:lstStyle/>
          <a:p>
            <a:pPr algn="ctr" defTabSz="914400" fontAlgn="base">
              <a:spcBef>
                <a:spcPct val="0"/>
              </a:spcBef>
              <a:spcAft>
                <a:spcPct val="0"/>
              </a:spcAft>
            </a:pPr>
            <a:r>
              <a:rPr lang="en-US" sz="2800" b="1" dirty="0">
                <a:solidFill>
                  <a:srgbClr val="0070C0"/>
                </a:solidFill>
                <a:latin typeface="+mj-lt"/>
                <a:ea typeface="ＭＳ Ｐゴシック" pitchFamily="-1" charset="-128"/>
              </a:rPr>
              <a:t>116 </a:t>
            </a:r>
            <a:r>
              <a:rPr lang="en-US" sz="2000" dirty="0">
                <a:solidFill>
                  <a:srgbClr val="0070C0"/>
                </a:solidFill>
                <a:ea typeface="ＭＳ Ｐゴシック" pitchFamily="-1" charset="-128"/>
              </a:rPr>
              <a:t>customers</a:t>
            </a:r>
            <a:r>
              <a:rPr lang="en-US" sz="2800" b="1" dirty="0">
                <a:solidFill>
                  <a:srgbClr val="0070C0"/>
                </a:solidFill>
                <a:latin typeface="+mj-lt"/>
                <a:ea typeface="ＭＳ Ｐゴシック" pitchFamily="-1" charset="-128"/>
              </a:rPr>
              <a:t> (7.2%) </a:t>
            </a:r>
            <a:r>
              <a:rPr lang="en-US" sz="2000" dirty="0">
                <a:solidFill>
                  <a:srgbClr val="0070C0"/>
                </a:solidFill>
                <a:ea typeface="ＭＳ Ｐゴシック" pitchFamily="-1" charset="-128"/>
              </a:rPr>
              <a:t>over</a:t>
            </a:r>
            <a:r>
              <a:rPr lang="en-US" sz="2800" dirty="0">
                <a:solidFill>
                  <a:srgbClr val="0070C0"/>
                </a:solidFill>
                <a:ea typeface="ＭＳ Ｐゴシック" pitchFamily="-1" charset="-128"/>
              </a:rPr>
              <a:t> </a:t>
            </a:r>
            <a:r>
              <a:rPr lang="en-US" sz="2800" b="1" dirty="0">
                <a:solidFill>
                  <a:srgbClr val="0070C0"/>
                </a:solidFill>
                <a:latin typeface="+mj-lt"/>
                <a:ea typeface="ＭＳ Ｐゴシック" pitchFamily="-1" charset="-128"/>
              </a:rPr>
              <a:t>4 years = 10m p.a.</a:t>
            </a:r>
            <a:r>
              <a:rPr lang="en-US" sz="2800" dirty="0">
                <a:solidFill>
                  <a:srgbClr val="0070C0"/>
                </a:solidFill>
                <a:ea typeface="ＭＳ Ｐゴシック" pitchFamily="-1" charset="-128"/>
              </a:rPr>
              <a:t> </a:t>
            </a:r>
            <a:r>
              <a:rPr lang="en-US" sz="2000" dirty="0">
                <a:solidFill>
                  <a:srgbClr val="0070C0"/>
                </a:solidFill>
                <a:ea typeface="ＭＳ Ｐゴシック" pitchFamily="-1" charset="-128"/>
              </a:rPr>
              <a:t>in reoccurring revenue</a:t>
            </a:r>
            <a:endParaRPr lang="en-US" sz="1400" dirty="0">
              <a:solidFill>
                <a:srgbClr val="1F497D"/>
              </a:solidFill>
              <a:ea typeface="ＭＳ Ｐゴシック" pitchFamily="-1" charset="-128"/>
            </a:endParaRPr>
          </a:p>
        </p:txBody>
      </p:sp>
      <p:sp>
        <p:nvSpPr>
          <p:cNvPr id="9" name="TextBox 8">
            <a:extLst>
              <a:ext uri="{FF2B5EF4-FFF2-40B4-BE49-F238E27FC236}">
                <a16:creationId xmlns:a16="http://schemas.microsoft.com/office/drawing/2014/main" id="{F62079F7-40B1-4361-BBBC-2FD5A87606C8}"/>
              </a:ext>
            </a:extLst>
          </p:cNvPr>
          <p:cNvSpPr txBox="1"/>
          <p:nvPr/>
        </p:nvSpPr>
        <p:spPr>
          <a:xfrm>
            <a:off x="4694213" y="3966862"/>
            <a:ext cx="2831173" cy="954107"/>
          </a:xfrm>
          <a:prstGeom prst="rect">
            <a:avLst/>
          </a:prstGeom>
          <a:noFill/>
        </p:spPr>
        <p:txBody>
          <a:bodyPr wrap="square" rtlCol="0">
            <a:spAutoFit/>
          </a:bodyPr>
          <a:lstStyle/>
          <a:p>
            <a:pPr algn="ctr" defTabSz="914400" fontAlgn="base">
              <a:spcBef>
                <a:spcPct val="0"/>
              </a:spcBef>
              <a:spcAft>
                <a:spcPct val="0"/>
              </a:spcAft>
            </a:pPr>
            <a:r>
              <a:rPr lang="en-US" sz="2800" b="1" dirty="0">
                <a:solidFill>
                  <a:srgbClr val="0070C0"/>
                </a:solidFill>
                <a:latin typeface="Franklin Gothic Medium" panose="020B0603020102020204" pitchFamily="34" charset="0"/>
                <a:ea typeface="ＭＳ Ｐゴシック" pitchFamily="-1" charset="-128"/>
              </a:rPr>
              <a:t>Total market size is 6,730 </a:t>
            </a:r>
            <a:endParaRPr lang="en-US" sz="1400" dirty="0">
              <a:solidFill>
                <a:srgbClr val="1F497D"/>
              </a:solidFill>
              <a:latin typeface="Franklin Gothic Book" panose="020B0503020102020204" pitchFamily="34" charset="0"/>
              <a:ea typeface="ＭＳ Ｐゴシック" pitchFamily="-1" charset="-128"/>
            </a:endParaRPr>
          </a:p>
        </p:txBody>
      </p:sp>
      <p:sp>
        <p:nvSpPr>
          <p:cNvPr id="10" name="TextBox 9">
            <a:extLst>
              <a:ext uri="{FF2B5EF4-FFF2-40B4-BE49-F238E27FC236}">
                <a16:creationId xmlns:a16="http://schemas.microsoft.com/office/drawing/2014/main" id="{74E14FAF-FC80-4172-90B7-B79370D81157}"/>
              </a:ext>
            </a:extLst>
          </p:cNvPr>
          <p:cNvSpPr txBox="1"/>
          <p:nvPr/>
        </p:nvSpPr>
        <p:spPr>
          <a:xfrm>
            <a:off x="8489307" y="3966304"/>
            <a:ext cx="3242883" cy="1261884"/>
          </a:xfrm>
          <a:prstGeom prst="rect">
            <a:avLst/>
          </a:prstGeom>
          <a:noFill/>
        </p:spPr>
        <p:txBody>
          <a:bodyPr wrap="square" rtlCol="0">
            <a:spAutoFit/>
          </a:bodyPr>
          <a:lstStyle/>
          <a:p>
            <a:pPr algn="ctr" defTabSz="914400" fontAlgn="base">
              <a:spcBef>
                <a:spcPct val="0"/>
              </a:spcBef>
              <a:spcAft>
                <a:spcPct val="0"/>
              </a:spcAft>
            </a:pPr>
            <a:r>
              <a:rPr lang="en-US" sz="2800" b="1" dirty="0">
                <a:solidFill>
                  <a:srgbClr val="0070C0"/>
                </a:solidFill>
                <a:latin typeface="+mj-lt"/>
                <a:ea typeface="ＭＳ Ｐゴシック" pitchFamily="-1" charset="-128"/>
              </a:rPr>
              <a:t>153 (2.2%) </a:t>
            </a:r>
            <a:r>
              <a:rPr lang="en-US" sz="2000" dirty="0">
                <a:solidFill>
                  <a:srgbClr val="0070C0"/>
                </a:solidFill>
                <a:ea typeface="ＭＳ Ｐゴシック" pitchFamily="-1" charset="-128"/>
              </a:rPr>
              <a:t>over</a:t>
            </a:r>
            <a:r>
              <a:rPr lang="en-US" sz="2800" dirty="0">
                <a:solidFill>
                  <a:srgbClr val="0070C0"/>
                </a:solidFill>
                <a:ea typeface="ＭＳ Ｐゴシック" pitchFamily="-1" charset="-128"/>
              </a:rPr>
              <a:t> </a:t>
            </a:r>
            <a:r>
              <a:rPr lang="en-US" sz="2800" b="1" dirty="0">
                <a:solidFill>
                  <a:srgbClr val="0070C0"/>
                </a:solidFill>
                <a:latin typeface="+mj-lt"/>
                <a:ea typeface="ＭＳ Ｐゴシック" pitchFamily="-1" charset="-128"/>
              </a:rPr>
              <a:t>4 years </a:t>
            </a:r>
            <a:r>
              <a:rPr lang="en-US" sz="2000" dirty="0">
                <a:solidFill>
                  <a:srgbClr val="0070C0"/>
                </a:solidFill>
                <a:ea typeface="ＭＳ Ｐゴシック" pitchFamily="-1" charset="-128"/>
              </a:rPr>
              <a:t>= </a:t>
            </a:r>
            <a:r>
              <a:rPr lang="en-US" sz="2800" dirty="0">
                <a:solidFill>
                  <a:srgbClr val="0070C0"/>
                </a:solidFill>
                <a:ea typeface="ＭＳ Ｐゴシック" pitchFamily="-1" charset="-128"/>
              </a:rPr>
              <a:t>$</a:t>
            </a:r>
            <a:r>
              <a:rPr lang="en-US" sz="2800" b="1" dirty="0">
                <a:solidFill>
                  <a:srgbClr val="0070C0"/>
                </a:solidFill>
                <a:latin typeface="+mj-lt"/>
                <a:ea typeface="ＭＳ Ｐゴシック" pitchFamily="-1" charset="-128"/>
              </a:rPr>
              <a:t>8.5m p.a.</a:t>
            </a:r>
            <a:r>
              <a:rPr lang="en-US" sz="2800" dirty="0">
                <a:solidFill>
                  <a:srgbClr val="0070C0"/>
                </a:solidFill>
                <a:ea typeface="ＭＳ Ｐゴシック" pitchFamily="-1" charset="-128"/>
              </a:rPr>
              <a:t> </a:t>
            </a:r>
            <a:r>
              <a:rPr lang="en-US" sz="2000" dirty="0">
                <a:solidFill>
                  <a:srgbClr val="0070C0"/>
                </a:solidFill>
                <a:ea typeface="ＭＳ Ｐゴシック" pitchFamily="-1" charset="-128"/>
              </a:rPr>
              <a:t>in reoccurring revenue</a:t>
            </a:r>
            <a:endParaRPr lang="en-US" sz="1400" dirty="0">
              <a:solidFill>
                <a:srgbClr val="1F497D"/>
              </a:solidFill>
              <a:ea typeface="ＭＳ Ｐゴシック" pitchFamily="-1" charset="-128"/>
            </a:endParaRPr>
          </a:p>
        </p:txBody>
      </p:sp>
      <p:pic>
        <p:nvPicPr>
          <p:cNvPr id="11" name="Picture 10">
            <a:extLst>
              <a:ext uri="{FF2B5EF4-FFF2-40B4-BE49-F238E27FC236}">
                <a16:creationId xmlns:a16="http://schemas.microsoft.com/office/drawing/2014/main" id="{9D49F2B4-333E-44EC-A843-A094F95E026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rot="16200000">
            <a:off x="3552998" y="1844708"/>
            <a:ext cx="783248" cy="971729"/>
          </a:xfrm>
          <a:prstGeom prst="rect">
            <a:avLst/>
          </a:prstGeom>
        </p:spPr>
      </p:pic>
      <p:pic>
        <p:nvPicPr>
          <p:cNvPr id="13" name="Picture 12">
            <a:extLst>
              <a:ext uri="{FF2B5EF4-FFF2-40B4-BE49-F238E27FC236}">
                <a16:creationId xmlns:a16="http://schemas.microsoft.com/office/drawing/2014/main" id="{6AE9FEF8-B1CC-48FE-81C9-0BF9AF8ED2A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rot="16200000">
            <a:off x="3572978" y="4118285"/>
            <a:ext cx="783248" cy="971729"/>
          </a:xfrm>
          <a:prstGeom prst="rect">
            <a:avLst/>
          </a:prstGeom>
        </p:spPr>
      </p:pic>
      <p:pic>
        <p:nvPicPr>
          <p:cNvPr id="14" name="Picture 13">
            <a:extLst>
              <a:ext uri="{FF2B5EF4-FFF2-40B4-BE49-F238E27FC236}">
                <a16:creationId xmlns:a16="http://schemas.microsoft.com/office/drawing/2014/main" id="{2D80B8EE-4D3A-4430-950A-8B9E7972856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rot="16200000">
            <a:off x="7549368" y="1757883"/>
            <a:ext cx="783248" cy="971729"/>
          </a:xfrm>
          <a:prstGeom prst="rect">
            <a:avLst/>
          </a:prstGeom>
        </p:spPr>
      </p:pic>
      <p:pic>
        <p:nvPicPr>
          <p:cNvPr id="15" name="Picture 14">
            <a:extLst>
              <a:ext uri="{FF2B5EF4-FFF2-40B4-BE49-F238E27FC236}">
                <a16:creationId xmlns:a16="http://schemas.microsoft.com/office/drawing/2014/main" id="{BAA24CFD-A1F2-43DF-8630-A8A52BF4BB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rot="16200000">
            <a:off x="7504267" y="4289143"/>
            <a:ext cx="783248" cy="971729"/>
          </a:xfrm>
          <a:prstGeom prst="rect">
            <a:avLst/>
          </a:prstGeom>
        </p:spPr>
      </p:pic>
    </p:spTree>
    <p:extLst>
      <p:ext uri="{BB962C8B-B14F-4D97-AF65-F5344CB8AC3E}">
        <p14:creationId xmlns:p14="http://schemas.microsoft.com/office/powerpoint/2010/main" val="99414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15" descr="D:\New project 6\project 1400\Picture5.png">
            <a:extLst>
              <a:ext uri="{FF2B5EF4-FFF2-40B4-BE49-F238E27FC236}">
                <a16:creationId xmlns:a16="http://schemas.microsoft.com/office/drawing/2014/main" id="{EC64C824-D907-4C1A-A6FD-EDA58B35D85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4804"/>
          <a:stretch/>
        </p:blipFill>
        <p:spPr bwMode="auto">
          <a:xfrm flipH="1">
            <a:off x="584426" y="-1"/>
            <a:ext cx="11605984" cy="702151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19FB5B6-FB30-4002-8791-63BEF8D7B864}"/>
              </a:ext>
            </a:extLst>
          </p:cNvPr>
          <p:cNvSpPr>
            <a:spLocks noGrp="1"/>
          </p:cNvSpPr>
          <p:nvPr>
            <p:ph type="title"/>
          </p:nvPr>
        </p:nvSpPr>
        <p:spPr>
          <a:xfrm>
            <a:off x="1169080" y="3111557"/>
            <a:ext cx="4112605" cy="798397"/>
          </a:xfrm>
        </p:spPr>
        <p:txBody>
          <a:bodyPr>
            <a:normAutofit/>
          </a:bodyPr>
          <a:lstStyle/>
          <a:p>
            <a:pPr algn="ctr"/>
            <a:r>
              <a:rPr lang="en-AU" sz="3200" dirty="0"/>
              <a:t>Our Business</a:t>
            </a:r>
          </a:p>
        </p:txBody>
      </p:sp>
      <p:cxnSp>
        <p:nvCxnSpPr>
          <p:cNvPr id="13" name="Straight Connector 12">
            <a:extLst>
              <a:ext uri="{FF2B5EF4-FFF2-40B4-BE49-F238E27FC236}">
                <a16:creationId xmlns:a16="http://schemas.microsoft.com/office/drawing/2014/main" id="{C89F85D3-8A49-45BD-A56A-0227F5424023}"/>
              </a:ext>
            </a:extLst>
          </p:cNvPr>
          <p:cNvCxnSpPr>
            <a:cxnSpLocks/>
          </p:cNvCxnSpPr>
          <p:nvPr/>
        </p:nvCxnSpPr>
        <p:spPr>
          <a:xfrm>
            <a:off x="1064527" y="3111557"/>
            <a:ext cx="4353636" cy="0"/>
          </a:xfrm>
          <a:prstGeom prst="line">
            <a:avLst/>
          </a:prstGeom>
          <a:ln w="28575">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3C7F517-E4FB-432F-B4F9-90D06CBC9DAC}"/>
              </a:ext>
            </a:extLst>
          </p:cNvPr>
          <p:cNvCxnSpPr>
            <a:cxnSpLocks/>
          </p:cNvCxnSpPr>
          <p:nvPr/>
        </p:nvCxnSpPr>
        <p:spPr>
          <a:xfrm>
            <a:off x="1064527" y="3925744"/>
            <a:ext cx="4353636" cy="0"/>
          </a:xfrm>
          <a:prstGeom prst="line">
            <a:avLst/>
          </a:prstGeom>
          <a:ln w="28575">
            <a:solidFill>
              <a:srgbClr val="1F497D"/>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F45A2226-3917-4CB1-A6C1-CB946B24242D}"/>
              </a:ext>
            </a:extLst>
          </p:cNvPr>
          <p:cNvSpPr/>
          <p:nvPr/>
        </p:nvSpPr>
        <p:spPr>
          <a:xfrm>
            <a:off x="1064527" y="3973486"/>
            <a:ext cx="4289123" cy="461665"/>
          </a:xfrm>
          <a:prstGeom prst="rect">
            <a:avLst/>
          </a:prstGeom>
        </p:spPr>
        <p:txBody>
          <a:bodyPr wrap="none">
            <a:spAutoFit/>
          </a:bodyPr>
          <a:lstStyle/>
          <a:p>
            <a:pPr algn="ctr"/>
            <a:r>
              <a:rPr lang="en-AU" dirty="0">
                <a:solidFill>
                  <a:srgbClr val="0070C0"/>
                </a:solidFill>
              </a:rPr>
              <a:t>About our business and outlook</a:t>
            </a:r>
          </a:p>
        </p:txBody>
      </p:sp>
    </p:spTree>
    <p:extLst>
      <p:ext uri="{BB962C8B-B14F-4D97-AF65-F5344CB8AC3E}">
        <p14:creationId xmlns:p14="http://schemas.microsoft.com/office/powerpoint/2010/main" val="1500081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15" descr="D:\New project 6\project 1400\Picture5.png">
            <a:extLst>
              <a:ext uri="{FF2B5EF4-FFF2-40B4-BE49-F238E27FC236}">
                <a16:creationId xmlns:a16="http://schemas.microsoft.com/office/drawing/2014/main" id="{F929667F-463F-442F-8632-89E183B50B1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4804"/>
          <a:stretch/>
        </p:blipFill>
        <p:spPr bwMode="auto">
          <a:xfrm flipH="1">
            <a:off x="584426" y="-1"/>
            <a:ext cx="11605984" cy="702151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19FB5B6-FB30-4002-8791-63BEF8D7B864}"/>
              </a:ext>
            </a:extLst>
          </p:cNvPr>
          <p:cNvSpPr>
            <a:spLocks noGrp="1"/>
          </p:cNvSpPr>
          <p:nvPr>
            <p:ph type="title"/>
          </p:nvPr>
        </p:nvSpPr>
        <p:spPr>
          <a:xfrm>
            <a:off x="1169080" y="3111557"/>
            <a:ext cx="4112605" cy="798397"/>
          </a:xfrm>
        </p:spPr>
        <p:txBody>
          <a:bodyPr>
            <a:normAutofit/>
          </a:bodyPr>
          <a:lstStyle/>
          <a:p>
            <a:pPr algn="ctr"/>
            <a:r>
              <a:rPr lang="en-AU" sz="3200" dirty="0"/>
              <a:t>Executive Summary</a:t>
            </a:r>
            <a:endParaRPr lang="en-ID" sz="3200" dirty="0"/>
          </a:p>
        </p:txBody>
      </p:sp>
      <p:cxnSp>
        <p:nvCxnSpPr>
          <p:cNvPr id="13" name="Straight Connector 12">
            <a:extLst>
              <a:ext uri="{FF2B5EF4-FFF2-40B4-BE49-F238E27FC236}">
                <a16:creationId xmlns:a16="http://schemas.microsoft.com/office/drawing/2014/main" id="{C89F85D3-8A49-45BD-A56A-0227F5424023}"/>
              </a:ext>
            </a:extLst>
          </p:cNvPr>
          <p:cNvCxnSpPr>
            <a:cxnSpLocks/>
          </p:cNvCxnSpPr>
          <p:nvPr/>
        </p:nvCxnSpPr>
        <p:spPr>
          <a:xfrm>
            <a:off x="1064527" y="3111557"/>
            <a:ext cx="4353636" cy="0"/>
          </a:xfrm>
          <a:prstGeom prst="line">
            <a:avLst/>
          </a:prstGeom>
          <a:ln w="28575">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3C7F517-E4FB-432F-B4F9-90D06CBC9DAC}"/>
              </a:ext>
            </a:extLst>
          </p:cNvPr>
          <p:cNvCxnSpPr>
            <a:cxnSpLocks/>
          </p:cNvCxnSpPr>
          <p:nvPr/>
        </p:nvCxnSpPr>
        <p:spPr>
          <a:xfrm>
            <a:off x="1064527" y="3925744"/>
            <a:ext cx="4353636" cy="0"/>
          </a:xfrm>
          <a:prstGeom prst="line">
            <a:avLst/>
          </a:prstGeom>
          <a:ln w="28575">
            <a:solidFill>
              <a:srgbClr val="1F49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2871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Image result for Trilogy funds management logo">
            <a:extLst>
              <a:ext uri="{FF2B5EF4-FFF2-40B4-BE49-F238E27FC236}">
                <a16:creationId xmlns:a16="http://schemas.microsoft.com/office/drawing/2014/main" id="{9E0A9A24-88D1-4B32-8FF6-740BC2C8E05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52190" y="5311857"/>
            <a:ext cx="1052549" cy="105254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age one accounting">
            <a:extLst>
              <a:ext uri="{FF2B5EF4-FFF2-40B4-BE49-F238E27FC236}">
                <a16:creationId xmlns:a16="http://schemas.microsoft.com/office/drawing/2014/main" id="{BD8A3A64-71F2-4B44-B2BF-0A461F6CEC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579" y="5264562"/>
            <a:ext cx="1535976" cy="116091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Sage Intacct logo">
            <a:extLst>
              <a:ext uri="{FF2B5EF4-FFF2-40B4-BE49-F238E27FC236}">
                <a16:creationId xmlns:a16="http://schemas.microsoft.com/office/drawing/2014/main" id="{D744A12B-E495-4884-AEF7-9D33A8CD1A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30525" y="4489383"/>
            <a:ext cx="1286427" cy="128642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0C95B7EA-09B0-4A3A-8982-59EEE0DBAE6B}"/>
              </a:ext>
            </a:extLst>
          </p:cNvPr>
          <p:cNvSpPr>
            <a:spLocks noGrp="1"/>
          </p:cNvSpPr>
          <p:nvPr>
            <p:ph idx="1"/>
          </p:nvPr>
        </p:nvSpPr>
        <p:spPr/>
        <p:txBody>
          <a:bodyPr/>
          <a:lstStyle/>
          <a:p>
            <a:pPr marL="0" indent="0" algn="ctr">
              <a:buNone/>
            </a:pPr>
            <a:r>
              <a:rPr lang="en-AU" sz="2400" b="1" dirty="0">
                <a:solidFill>
                  <a:srgbClr val="0070C0"/>
                </a:solidFill>
              </a:rPr>
              <a:t>Since 2011 we have securely shared data from Australia’s largest Banks</a:t>
            </a:r>
          </a:p>
          <a:p>
            <a:pPr marL="0" indent="0" algn="ctr">
              <a:buNone/>
            </a:pPr>
            <a:endParaRPr lang="en-AU" sz="2400" b="1" dirty="0">
              <a:solidFill>
                <a:srgbClr val="0070C0"/>
              </a:solidFill>
            </a:endParaRPr>
          </a:p>
          <a:p>
            <a:pPr marL="0" indent="0" algn="ctr">
              <a:buNone/>
            </a:pPr>
            <a:endParaRPr lang="en-AU" sz="2400" b="1" dirty="0">
              <a:solidFill>
                <a:srgbClr val="0070C0"/>
              </a:solidFill>
            </a:endParaRPr>
          </a:p>
          <a:p>
            <a:pPr marL="0" indent="0" algn="ctr">
              <a:buNone/>
            </a:pPr>
            <a:endParaRPr lang="en-AU" sz="2400" b="1" dirty="0">
              <a:solidFill>
                <a:srgbClr val="0070C0"/>
              </a:solidFill>
            </a:endParaRPr>
          </a:p>
          <a:p>
            <a:pPr marL="0" indent="0" algn="ctr">
              <a:buNone/>
            </a:pPr>
            <a:endParaRPr lang="en-AU" sz="2400" b="1" dirty="0">
              <a:solidFill>
                <a:srgbClr val="0070C0"/>
              </a:solidFill>
            </a:endParaRPr>
          </a:p>
          <a:p>
            <a:pPr marL="0" indent="0" algn="ctr">
              <a:buNone/>
            </a:pPr>
            <a:r>
              <a:rPr lang="en-AU" sz="2400" b="1" dirty="0">
                <a:solidFill>
                  <a:srgbClr val="0070C0"/>
                </a:solidFill>
              </a:rPr>
              <a:t>to our local and Global FinTechs customer</a:t>
            </a:r>
            <a:endParaRPr lang="en-US" sz="2400" b="1" dirty="0">
              <a:solidFill>
                <a:srgbClr val="0070C0"/>
              </a:solidFill>
            </a:endParaRPr>
          </a:p>
        </p:txBody>
      </p:sp>
      <p:pic>
        <p:nvPicPr>
          <p:cNvPr id="42" name="Picture 41" descr="A picture containing drawing&#10;&#10;Description automatically generated">
            <a:extLst>
              <a:ext uri="{FF2B5EF4-FFF2-40B4-BE49-F238E27FC236}">
                <a16:creationId xmlns:a16="http://schemas.microsoft.com/office/drawing/2014/main" id="{035464D1-0AFF-4EBD-800C-F0A7422F3C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08915" y="2500245"/>
            <a:ext cx="994092" cy="329660"/>
          </a:xfrm>
          <a:prstGeom prst="rect">
            <a:avLst/>
          </a:prstGeom>
        </p:spPr>
      </p:pic>
      <p:sp>
        <p:nvSpPr>
          <p:cNvPr id="2" name="Title 1">
            <a:extLst>
              <a:ext uri="{FF2B5EF4-FFF2-40B4-BE49-F238E27FC236}">
                <a16:creationId xmlns:a16="http://schemas.microsoft.com/office/drawing/2014/main" id="{40EAC825-C094-4A35-BD13-CDB32EE674EC}"/>
              </a:ext>
            </a:extLst>
          </p:cNvPr>
          <p:cNvSpPr>
            <a:spLocks noGrp="1"/>
          </p:cNvSpPr>
          <p:nvPr>
            <p:ph type="title"/>
          </p:nvPr>
        </p:nvSpPr>
        <p:spPr/>
        <p:txBody>
          <a:bodyPr>
            <a:normAutofit/>
          </a:bodyPr>
          <a:lstStyle/>
          <a:p>
            <a:r>
              <a:rPr lang="en-AU" dirty="0"/>
              <a:t>Our business proposition is clear and simple</a:t>
            </a:r>
            <a:endParaRPr lang="en-ID" dirty="0"/>
          </a:p>
        </p:txBody>
      </p:sp>
      <p:sp>
        <p:nvSpPr>
          <p:cNvPr id="4" name="Slide Number Placeholder 3">
            <a:extLst>
              <a:ext uri="{FF2B5EF4-FFF2-40B4-BE49-F238E27FC236}">
                <a16:creationId xmlns:a16="http://schemas.microsoft.com/office/drawing/2014/main" id="{4D83F013-ABD3-4ECA-92C6-2EDCD51A787B}"/>
              </a:ext>
            </a:extLst>
          </p:cNvPr>
          <p:cNvSpPr>
            <a:spLocks noGrp="1"/>
          </p:cNvSpPr>
          <p:nvPr>
            <p:ph type="sldNum" sz="quarter" idx="4"/>
          </p:nvPr>
        </p:nvSpPr>
        <p:spPr/>
        <p:txBody>
          <a:bodyPr/>
          <a:lstStyle/>
          <a:p>
            <a:fld id="{45B4EEE1-F3A5-4F92-8C13-26FA1C14643B}" type="slidenum">
              <a:rPr lang="en-US" smtClean="0"/>
              <a:pPr/>
              <a:t>20</a:t>
            </a:fld>
            <a:endParaRPr lang="en-US" dirty="0"/>
          </a:p>
        </p:txBody>
      </p:sp>
      <p:pic>
        <p:nvPicPr>
          <p:cNvPr id="32" name="Picture 31" descr="A picture containing drawing, plate&#10;&#10;Description automatically generated">
            <a:extLst>
              <a:ext uri="{FF2B5EF4-FFF2-40B4-BE49-F238E27FC236}">
                <a16:creationId xmlns:a16="http://schemas.microsoft.com/office/drawing/2014/main" id="{A3C98BE5-9BB6-4BDC-88F4-0F6EBA23672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47733" y="2562174"/>
            <a:ext cx="858431" cy="232492"/>
          </a:xfrm>
          <a:prstGeom prst="rect">
            <a:avLst/>
          </a:prstGeom>
        </p:spPr>
      </p:pic>
      <p:pic>
        <p:nvPicPr>
          <p:cNvPr id="34" name="Picture 33" descr="A picture containing drawing&#10;&#10;Description automatically generated">
            <a:extLst>
              <a:ext uri="{FF2B5EF4-FFF2-40B4-BE49-F238E27FC236}">
                <a16:creationId xmlns:a16="http://schemas.microsoft.com/office/drawing/2014/main" id="{63E3ED3F-EF5B-4B4C-AC49-CF73E4DABB4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8596" t="28491" r="18179" b="29404"/>
          <a:stretch/>
        </p:blipFill>
        <p:spPr>
          <a:xfrm>
            <a:off x="7577458" y="2531407"/>
            <a:ext cx="785767" cy="294025"/>
          </a:xfrm>
          <a:prstGeom prst="rect">
            <a:avLst/>
          </a:prstGeom>
        </p:spPr>
      </p:pic>
      <p:pic>
        <p:nvPicPr>
          <p:cNvPr id="36" name="Picture 35" descr="A picture containing drawing, plate&#10;&#10;Description automatically generated">
            <a:extLst>
              <a:ext uri="{FF2B5EF4-FFF2-40B4-BE49-F238E27FC236}">
                <a16:creationId xmlns:a16="http://schemas.microsoft.com/office/drawing/2014/main" id="{D907BE52-1C71-40FC-90C1-2C077957EF6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60512" y="2562694"/>
            <a:ext cx="709320" cy="321643"/>
          </a:xfrm>
          <a:prstGeom prst="rect">
            <a:avLst/>
          </a:prstGeom>
        </p:spPr>
      </p:pic>
      <p:pic>
        <p:nvPicPr>
          <p:cNvPr id="38" name="Picture 37" descr="A picture containing drawing&#10;&#10;Description automatically generated">
            <a:extLst>
              <a:ext uri="{FF2B5EF4-FFF2-40B4-BE49-F238E27FC236}">
                <a16:creationId xmlns:a16="http://schemas.microsoft.com/office/drawing/2014/main" id="{FB72A2D2-880F-466B-A257-A79B9837D94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71871" y="2442825"/>
            <a:ext cx="466019" cy="466019"/>
          </a:xfrm>
          <a:prstGeom prst="rect">
            <a:avLst/>
          </a:prstGeom>
        </p:spPr>
      </p:pic>
      <p:pic>
        <p:nvPicPr>
          <p:cNvPr id="40" name="Picture 39" descr="A picture containing drawing&#10;&#10;Description automatically generated">
            <a:extLst>
              <a:ext uri="{FF2B5EF4-FFF2-40B4-BE49-F238E27FC236}">
                <a16:creationId xmlns:a16="http://schemas.microsoft.com/office/drawing/2014/main" id="{70E1ABAD-663F-44FA-B420-14BD3727E41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660888" y="2577213"/>
            <a:ext cx="994092" cy="197241"/>
          </a:xfrm>
          <a:prstGeom prst="rect">
            <a:avLst/>
          </a:prstGeom>
        </p:spPr>
      </p:pic>
      <p:pic>
        <p:nvPicPr>
          <p:cNvPr id="44" name="Picture 43" descr="A picture containing drawing&#10;&#10;Description automatically generated">
            <a:extLst>
              <a:ext uri="{FF2B5EF4-FFF2-40B4-BE49-F238E27FC236}">
                <a16:creationId xmlns:a16="http://schemas.microsoft.com/office/drawing/2014/main" id="{31814C9A-E87B-4403-A377-DBF3400C65C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03939" y="1838959"/>
            <a:ext cx="1035212" cy="271802"/>
          </a:xfrm>
          <a:prstGeom prst="rect">
            <a:avLst/>
          </a:prstGeom>
        </p:spPr>
      </p:pic>
      <p:pic>
        <p:nvPicPr>
          <p:cNvPr id="46" name="Picture 45" descr="A picture containing drawing&#10;&#10;Description automatically generated">
            <a:extLst>
              <a:ext uri="{FF2B5EF4-FFF2-40B4-BE49-F238E27FC236}">
                <a16:creationId xmlns:a16="http://schemas.microsoft.com/office/drawing/2014/main" id="{71054708-104E-431A-9523-20BB9A31101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456440" y="1861400"/>
            <a:ext cx="960560" cy="288872"/>
          </a:xfrm>
          <a:prstGeom prst="rect">
            <a:avLst/>
          </a:prstGeom>
        </p:spPr>
      </p:pic>
      <p:pic>
        <p:nvPicPr>
          <p:cNvPr id="48" name="Picture 47" descr="A picture containing knife&#10;&#10;Description automatically generated">
            <a:extLst>
              <a:ext uri="{FF2B5EF4-FFF2-40B4-BE49-F238E27FC236}">
                <a16:creationId xmlns:a16="http://schemas.microsoft.com/office/drawing/2014/main" id="{FDA4E78D-11A1-4424-B24A-1D221EC8CAF2}"/>
              </a:ext>
            </a:extLst>
          </p:cNvPr>
          <p:cNvPicPr>
            <a:picLocks noChangeAspect="1"/>
          </p:cNvPicPr>
          <p:nvPr/>
        </p:nvPicPr>
        <p:blipFill rotWithShape="1">
          <a:blip r:embed="rId13">
            <a:extLst>
              <a:ext uri="{28A0092B-C50C-407E-A947-70E740481C1C}">
                <a14:useLocalDpi xmlns:a14="http://schemas.microsoft.com/office/drawing/2010/main" val="0"/>
              </a:ext>
            </a:extLst>
          </a:blip>
          <a:srcRect t="35500" b="35907"/>
          <a:stretch/>
        </p:blipFill>
        <p:spPr>
          <a:xfrm>
            <a:off x="9237606" y="1861400"/>
            <a:ext cx="1236342" cy="353518"/>
          </a:xfrm>
          <a:prstGeom prst="rect">
            <a:avLst/>
          </a:prstGeom>
        </p:spPr>
      </p:pic>
      <p:pic>
        <p:nvPicPr>
          <p:cNvPr id="50" name="Picture 49" descr="A picture containing drawing&#10;&#10;Description automatically generated">
            <a:extLst>
              <a:ext uri="{FF2B5EF4-FFF2-40B4-BE49-F238E27FC236}">
                <a16:creationId xmlns:a16="http://schemas.microsoft.com/office/drawing/2014/main" id="{AE785203-9FA1-4E11-9CEE-10C983CDDA3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527358" y="1809006"/>
            <a:ext cx="838408" cy="277319"/>
          </a:xfrm>
          <a:prstGeom prst="rect">
            <a:avLst/>
          </a:prstGeom>
        </p:spPr>
      </p:pic>
      <p:pic>
        <p:nvPicPr>
          <p:cNvPr id="52" name="Picture 51" descr="A picture containing drawing&#10;&#10;Description automatically generated">
            <a:extLst>
              <a:ext uri="{FF2B5EF4-FFF2-40B4-BE49-F238E27FC236}">
                <a16:creationId xmlns:a16="http://schemas.microsoft.com/office/drawing/2014/main" id="{CAFD07ED-105E-4B7A-A364-47F9E03D549A}"/>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678621" y="1806654"/>
            <a:ext cx="998888" cy="336413"/>
          </a:xfrm>
          <a:prstGeom prst="rect">
            <a:avLst/>
          </a:prstGeom>
        </p:spPr>
      </p:pic>
      <p:pic>
        <p:nvPicPr>
          <p:cNvPr id="53" name="Picture 52" descr="Image result for intuit logo&quot;">
            <a:extLst>
              <a:ext uri="{FF2B5EF4-FFF2-40B4-BE49-F238E27FC236}">
                <a16:creationId xmlns:a16="http://schemas.microsoft.com/office/drawing/2014/main" id="{5620EF99-88C3-4406-920B-11BAE886F6A1}"/>
              </a:ext>
            </a:extLst>
          </p:cNvPr>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t="26032" b="25232"/>
          <a:stretch/>
        </p:blipFill>
        <p:spPr bwMode="auto">
          <a:xfrm>
            <a:off x="1087294" y="4223014"/>
            <a:ext cx="793776" cy="386854"/>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54" descr="A picture containing drawing&#10;&#10;Description automatically generated">
            <a:extLst>
              <a:ext uri="{FF2B5EF4-FFF2-40B4-BE49-F238E27FC236}">
                <a16:creationId xmlns:a16="http://schemas.microsoft.com/office/drawing/2014/main" id="{6653BBC4-AB4F-42DA-B3B7-DCA04A6C6F06}"/>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t="31805" b="22886"/>
          <a:stretch/>
        </p:blipFill>
        <p:spPr>
          <a:xfrm>
            <a:off x="4149879" y="4212316"/>
            <a:ext cx="877429" cy="397551"/>
          </a:xfrm>
          <a:prstGeom prst="rect">
            <a:avLst/>
          </a:prstGeom>
        </p:spPr>
      </p:pic>
      <p:pic>
        <p:nvPicPr>
          <p:cNvPr id="56" name="Picture 55" descr="A picture containing drawing, light&#10;&#10;Description automatically generated">
            <a:extLst>
              <a:ext uri="{FF2B5EF4-FFF2-40B4-BE49-F238E27FC236}">
                <a16:creationId xmlns:a16="http://schemas.microsoft.com/office/drawing/2014/main" id="{8476A33D-95B4-40CD-8942-992A4DA5A4B0}"/>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l="30049" r="30693"/>
          <a:stretch/>
        </p:blipFill>
        <p:spPr>
          <a:xfrm>
            <a:off x="6069147" y="4175536"/>
            <a:ext cx="522991" cy="499928"/>
          </a:xfrm>
          <a:prstGeom prst="rect">
            <a:avLst/>
          </a:prstGeom>
        </p:spPr>
      </p:pic>
      <p:pic>
        <p:nvPicPr>
          <p:cNvPr id="57" name="Graphic 56">
            <a:extLst>
              <a:ext uri="{FF2B5EF4-FFF2-40B4-BE49-F238E27FC236}">
                <a16:creationId xmlns:a16="http://schemas.microsoft.com/office/drawing/2014/main" id="{E449651D-3EC7-4D2B-82CD-2909973821EF}"/>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7554575" y="4251380"/>
            <a:ext cx="1283302" cy="263994"/>
          </a:xfrm>
          <a:prstGeom prst="rect">
            <a:avLst/>
          </a:prstGeom>
        </p:spPr>
      </p:pic>
      <p:pic>
        <p:nvPicPr>
          <p:cNvPr id="58" name="Picture 57" descr="A close up of a sign&#10;&#10;Description automatically generated">
            <a:extLst>
              <a:ext uri="{FF2B5EF4-FFF2-40B4-BE49-F238E27FC236}">
                <a16:creationId xmlns:a16="http://schemas.microsoft.com/office/drawing/2014/main" id="{090B57F5-7131-4E9B-A1E6-4655D0B32E82}"/>
              </a:ext>
            </a:extLst>
          </p:cNvPr>
          <p:cNvPicPr>
            <a:picLocks noChangeAspect="1"/>
          </p:cNvPicPr>
          <p:nvPr/>
        </p:nvPicPr>
        <p:blipFill>
          <a:blip r:embed="rId21" cstate="print">
            <a:extLst>
              <a:ext uri="{BEBA8EAE-BF5A-486C-A8C5-ECC9F3942E4B}">
                <a14:imgProps xmlns:a14="http://schemas.microsoft.com/office/drawing/2010/main">
                  <a14:imgLayer r:embed="rId22">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9909120" y="4280727"/>
            <a:ext cx="962977" cy="254883"/>
          </a:xfrm>
          <a:prstGeom prst="rect">
            <a:avLst/>
          </a:prstGeom>
        </p:spPr>
      </p:pic>
      <p:pic>
        <p:nvPicPr>
          <p:cNvPr id="6" name="Picture 5" descr="A close up of a logo&#10;&#10;Description automatically generated">
            <a:extLst>
              <a:ext uri="{FF2B5EF4-FFF2-40B4-BE49-F238E27FC236}">
                <a16:creationId xmlns:a16="http://schemas.microsoft.com/office/drawing/2014/main" id="{D71D5174-3799-4190-B5B6-26A5DACC61EC}"/>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632904" y="4733495"/>
            <a:ext cx="1074997" cy="633352"/>
          </a:xfrm>
          <a:prstGeom prst="rect">
            <a:avLst/>
          </a:prstGeom>
        </p:spPr>
      </p:pic>
      <p:pic>
        <p:nvPicPr>
          <p:cNvPr id="8" name="Picture 7" descr="A picture containing food, knife&#10;&#10;Description automatically generated">
            <a:extLst>
              <a:ext uri="{FF2B5EF4-FFF2-40B4-BE49-F238E27FC236}">
                <a16:creationId xmlns:a16="http://schemas.microsoft.com/office/drawing/2014/main" id="{3400E94C-A2D4-497B-A8D2-2AFA8F128084}"/>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773224" y="4794994"/>
            <a:ext cx="1137560" cy="510355"/>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E8D0C4D0-5374-4476-AAC4-F1D712C20294}"/>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051693" y="4801432"/>
            <a:ext cx="707610" cy="418946"/>
          </a:xfrm>
          <a:prstGeom prst="rect">
            <a:avLst/>
          </a:prstGeom>
        </p:spPr>
      </p:pic>
      <p:pic>
        <p:nvPicPr>
          <p:cNvPr id="12" name="Picture 11" descr="A close up of a logo&#10;&#10;Description automatically generated">
            <a:extLst>
              <a:ext uri="{FF2B5EF4-FFF2-40B4-BE49-F238E27FC236}">
                <a16:creationId xmlns:a16="http://schemas.microsoft.com/office/drawing/2014/main" id="{C85BE5BC-436E-4A44-8E63-31E8331D658F}"/>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2534318" y="4742944"/>
            <a:ext cx="707610" cy="779306"/>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4F48BAC5-DA47-47D1-AF11-6F35A9365434}"/>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3975163" y="4812629"/>
            <a:ext cx="1074997" cy="497540"/>
          </a:xfrm>
          <a:prstGeom prst="rect">
            <a:avLst/>
          </a:prstGeom>
        </p:spPr>
      </p:pic>
      <p:pic>
        <p:nvPicPr>
          <p:cNvPr id="16" name="Picture 15">
            <a:extLst>
              <a:ext uri="{FF2B5EF4-FFF2-40B4-BE49-F238E27FC236}">
                <a16:creationId xmlns:a16="http://schemas.microsoft.com/office/drawing/2014/main" id="{08501D99-230B-4589-A7B1-C0E83880D8C1}"/>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052040" y="5721486"/>
            <a:ext cx="782205" cy="224169"/>
          </a:xfrm>
          <a:prstGeom prst="rect">
            <a:avLst/>
          </a:prstGeom>
        </p:spPr>
      </p:pic>
      <p:pic>
        <p:nvPicPr>
          <p:cNvPr id="1030" name="Picture 6" descr="Image result for sage handisoft">
            <a:extLst>
              <a:ext uri="{FF2B5EF4-FFF2-40B4-BE49-F238E27FC236}">
                <a16:creationId xmlns:a16="http://schemas.microsoft.com/office/drawing/2014/main" id="{0A402F49-3FAB-4510-903E-A230513BE717}"/>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426784" y="4189055"/>
            <a:ext cx="1095924" cy="54796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AGdata">
            <a:extLst>
              <a:ext uri="{FF2B5EF4-FFF2-40B4-BE49-F238E27FC236}">
                <a16:creationId xmlns:a16="http://schemas.microsoft.com/office/drawing/2014/main" id="{E0087486-2303-44D5-B773-0AB64D9F7F8A}"/>
              </a:ext>
            </a:extLst>
          </p:cNvPr>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5122023" y="5568874"/>
            <a:ext cx="1045836" cy="40264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0C1FAB3D-D2AC-4226-9317-A518AF979509}"/>
              </a:ext>
            </a:extLst>
          </p:cNvPr>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9758623" y="5638201"/>
            <a:ext cx="1263970" cy="263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73933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wearing a suit and tie smiling at the camera&#10;&#10;Description automatically generated">
            <a:extLst>
              <a:ext uri="{FF2B5EF4-FFF2-40B4-BE49-F238E27FC236}">
                <a16:creationId xmlns:a16="http://schemas.microsoft.com/office/drawing/2014/main" id="{F56E1D15-FEA3-4DC3-BEBF-5FB3D25BE4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44857" y="0"/>
            <a:ext cx="3239500" cy="7021513"/>
          </a:xfrm>
          <a:prstGeom prst="rect">
            <a:avLst/>
          </a:prstGeom>
        </p:spPr>
      </p:pic>
      <p:pic>
        <p:nvPicPr>
          <p:cNvPr id="6" name="Picture 5" descr="A close up of a sign&#10;&#10;Description automatically generated">
            <a:extLst>
              <a:ext uri="{FF2B5EF4-FFF2-40B4-BE49-F238E27FC236}">
                <a16:creationId xmlns:a16="http://schemas.microsoft.com/office/drawing/2014/main" id="{91762F0A-B285-415D-9427-0AD300C654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599" y="0"/>
            <a:ext cx="4122779" cy="7021513"/>
          </a:xfrm>
          <a:prstGeom prst="rect">
            <a:avLst/>
          </a:prstGeom>
        </p:spPr>
      </p:pic>
      <p:pic>
        <p:nvPicPr>
          <p:cNvPr id="7" name="Picture 6" descr="A picture containing sitting, monitor, computer, laptop&#10;&#10;Description automatically generated">
            <a:extLst>
              <a:ext uri="{FF2B5EF4-FFF2-40B4-BE49-F238E27FC236}">
                <a16:creationId xmlns:a16="http://schemas.microsoft.com/office/drawing/2014/main" id="{69E5B19E-EAA9-4BBB-BA62-F579485B60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6181" y="0"/>
            <a:ext cx="4175697" cy="7021513"/>
          </a:xfrm>
          <a:prstGeom prst="rect">
            <a:avLst/>
          </a:prstGeom>
        </p:spPr>
      </p:pic>
      <p:pic>
        <p:nvPicPr>
          <p:cNvPr id="8" name="Picture 7" descr="A picture containing food&#10;&#10;Description automatically generated">
            <a:extLst>
              <a:ext uri="{FF2B5EF4-FFF2-40B4-BE49-F238E27FC236}">
                <a16:creationId xmlns:a16="http://schemas.microsoft.com/office/drawing/2014/main" id="{90B95081-DCF4-4335-9073-F4A6A44F18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
            <a:ext cx="3166684" cy="7021513"/>
          </a:xfrm>
          <a:prstGeom prst="rect">
            <a:avLst/>
          </a:prstGeom>
        </p:spPr>
      </p:pic>
      <p:sp>
        <p:nvSpPr>
          <p:cNvPr id="11" name="Rectangle 10">
            <a:extLst>
              <a:ext uri="{FF2B5EF4-FFF2-40B4-BE49-F238E27FC236}">
                <a16:creationId xmlns:a16="http://schemas.microsoft.com/office/drawing/2014/main" id="{AA46736D-B14F-4389-82C9-8F77481A5C74}"/>
              </a:ext>
            </a:extLst>
          </p:cNvPr>
          <p:cNvSpPr/>
          <p:nvPr/>
        </p:nvSpPr>
        <p:spPr>
          <a:xfrm>
            <a:off x="6202770" y="4863777"/>
            <a:ext cx="2525919" cy="1254574"/>
          </a:xfrm>
          <a:prstGeom prst="rect">
            <a:avLst/>
          </a:prstGeom>
        </p:spPr>
        <p:txBody>
          <a:bodyPr wrap="square">
            <a:spAutoFit/>
          </a:bodyPr>
          <a:lstStyle/>
          <a:p>
            <a:pPr lvl="0" algn="ctr">
              <a:lnSpc>
                <a:spcPct val="107000"/>
              </a:lnSpc>
              <a:spcAft>
                <a:spcPts val="0"/>
              </a:spcAft>
            </a:pPr>
            <a:r>
              <a:rPr lang="en-US" sz="2000" dirty="0">
                <a:solidFill>
                  <a:schemeClr val="bg1"/>
                </a:solidFill>
                <a:latin typeface="Franklin Gothic Book" panose="020B0503020102020204" pitchFamily="34" charset="0"/>
                <a:ea typeface="Calibri" panose="020F0502020204030204" pitchFamily="34" charset="0"/>
                <a:cs typeface="Times New Roman" panose="02020603050405020304" pitchFamily="18" charset="0"/>
              </a:rPr>
              <a:t>We work with over</a:t>
            </a:r>
          </a:p>
          <a:p>
            <a:pPr lvl="0" algn="ctr">
              <a:spcAft>
                <a:spcPts val="0"/>
              </a:spcAft>
            </a:pPr>
            <a:r>
              <a:rPr lang="en-US" sz="3200" b="1" dirty="0">
                <a:solidFill>
                  <a:srgbClr val="00B0F0"/>
                </a:solidFill>
                <a:latin typeface="Franklin Gothic Book" panose="020B0503020102020204" pitchFamily="34" charset="0"/>
                <a:ea typeface="Calibri" panose="020F0502020204030204" pitchFamily="34" charset="0"/>
                <a:cs typeface="Times New Roman" panose="02020603050405020304" pitchFamily="18" charset="0"/>
              </a:rPr>
              <a:t>42 </a:t>
            </a:r>
            <a:r>
              <a:rPr lang="en-US" sz="2000" dirty="0">
                <a:solidFill>
                  <a:schemeClr val="bg1"/>
                </a:solidFill>
                <a:latin typeface="Franklin Gothic Book" panose="020B0503020102020204" pitchFamily="34" charset="0"/>
                <a:ea typeface="Calibri" panose="020F0502020204030204" pitchFamily="34" charset="0"/>
                <a:cs typeface="Times New Roman" panose="02020603050405020304" pitchFamily="18" charset="0"/>
              </a:rPr>
              <a:t>local and global FinTechs</a:t>
            </a:r>
          </a:p>
        </p:txBody>
      </p:sp>
      <p:sp>
        <p:nvSpPr>
          <p:cNvPr id="2" name="Title 1">
            <a:extLst>
              <a:ext uri="{FF2B5EF4-FFF2-40B4-BE49-F238E27FC236}">
                <a16:creationId xmlns:a16="http://schemas.microsoft.com/office/drawing/2014/main" id="{85FDD1DF-FFCC-4F21-AF9D-D2F489DD7706}"/>
              </a:ext>
            </a:extLst>
          </p:cNvPr>
          <p:cNvSpPr>
            <a:spLocks noGrp="1"/>
          </p:cNvSpPr>
          <p:nvPr>
            <p:ph type="title"/>
          </p:nvPr>
        </p:nvSpPr>
        <p:spPr/>
        <p:txBody>
          <a:bodyPr>
            <a:normAutofit/>
          </a:bodyPr>
          <a:lstStyle/>
          <a:p>
            <a:r>
              <a:rPr lang="en-AU" dirty="0">
                <a:solidFill>
                  <a:schemeClr val="bg1"/>
                </a:solidFill>
                <a:effectLst>
                  <a:outerShdw blurRad="38100" dist="38100" dir="2700000" algn="tl">
                    <a:srgbClr val="000000">
                      <a:alpha val="43137"/>
                    </a:srgbClr>
                  </a:outerShdw>
                </a:effectLst>
              </a:rPr>
              <a:t>Our Traction to date . . . . </a:t>
            </a:r>
            <a:endParaRPr lang="en-ID" dirty="0">
              <a:solidFill>
                <a:schemeClr val="bg1"/>
              </a:solidFill>
              <a:effectLst>
                <a:outerShdw blurRad="38100" dist="38100" dir="2700000" algn="tl">
                  <a:srgbClr val="000000">
                    <a:alpha val="43137"/>
                  </a:srgbClr>
                </a:outerShdw>
              </a:effectLst>
            </a:endParaRPr>
          </a:p>
        </p:txBody>
      </p:sp>
      <p:sp>
        <p:nvSpPr>
          <p:cNvPr id="4" name="Slide Number Placeholder 3">
            <a:extLst>
              <a:ext uri="{FF2B5EF4-FFF2-40B4-BE49-F238E27FC236}">
                <a16:creationId xmlns:a16="http://schemas.microsoft.com/office/drawing/2014/main" id="{774310E0-C5FE-4327-8710-5932C10F211E}"/>
              </a:ext>
            </a:extLst>
          </p:cNvPr>
          <p:cNvSpPr>
            <a:spLocks noGrp="1"/>
          </p:cNvSpPr>
          <p:nvPr>
            <p:ph type="sldNum" sz="quarter" idx="4"/>
          </p:nvPr>
        </p:nvSpPr>
        <p:spPr/>
        <p:txBody>
          <a:bodyPr/>
          <a:lstStyle/>
          <a:p>
            <a:fld id="{45B4EEE1-F3A5-4F92-8C13-26FA1C14643B}" type="slidenum">
              <a:rPr lang="en-US" smtClean="0"/>
              <a:pPr/>
              <a:t>21</a:t>
            </a:fld>
            <a:endParaRPr lang="en-US" dirty="0"/>
          </a:p>
        </p:txBody>
      </p:sp>
      <p:grpSp>
        <p:nvGrpSpPr>
          <p:cNvPr id="18" name="Group 17">
            <a:extLst>
              <a:ext uri="{FF2B5EF4-FFF2-40B4-BE49-F238E27FC236}">
                <a16:creationId xmlns:a16="http://schemas.microsoft.com/office/drawing/2014/main" id="{29D9CED7-A314-4CD5-82E2-697792605EA2}"/>
              </a:ext>
            </a:extLst>
          </p:cNvPr>
          <p:cNvGrpSpPr/>
          <p:nvPr/>
        </p:nvGrpSpPr>
        <p:grpSpPr>
          <a:xfrm>
            <a:off x="233943" y="4731596"/>
            <a:ext cx="2379136" cy="1847779"/>
            <a:chOff x="233943" y="4731596"/>
            <a:chExt cx="2379136" cy="1847779"/>
          </a:xfrm>
        </p:grpSpPr>
        <p:sp>
          <p:nvSpPr>
            <p:cNvPr id="9" name="Rectangle 8">
              <a:extLst>
                <a:ext uri="{FF2B5EF4-FFF2-40B4-BE49-F238E27FC236}">
                  <a16:creationId xmlns:a16="http://schemas.microsoft.com/office/drawing/2014/main" id="{1898AD57-A69A-47A8-BA17-ED85A745E4EF}"/>
                </a:ext>
              </a:extLst>
            </p:cNvPr>
            <p:cNvSpPr/>
            <p:nvPr/>
          </p:nvSpPr>
          <p:spPr>
            <a:xfrm>
              <a:off x="233943" y="4863777"/>
              <a:ext cx="2095116" cy="1715598"/>
            </a:xfrm>
            <a:prstGeom prst="rect">
              <a:avLst/>
            </a:prstGeom>
          </p:spPr>
          <p:txBody>
            <a:bodyPr wrap="square">
              <a:spAutoFit/>
            </a:bodyPr>
            <a:lstStyle/>
            <a:p>
              <a:pPr lvl="0">
                <a:lnSpc>
                  <a:spcPct val="107000"/>
                </a:lnSpc>
                <a:spcAft>
                  <a:spcPts val="0"/>
                </a:spcAft>
              </a:pPr>
              <a:r>
                <a:rPr lang="en-US" sz="2000" dirty="0">
                  <a:solidFill>
                    <a:schemeClr val="bg1"/>
                  </a:solidFill>
                  <a:latin typeface="Franklin Gothic Book" panose="020B0503020102020204" pitchFamily="34" charset="0"/>
                  <a:ea typeface="Calibri" panose="020F0502020204030204" pitchFamily="34" charset="0"/>
                  <a:cs typeface="Times New Roman" panose="02020603050405020304" pitchFamily="18" charset="0"/>
                </a:rPr>
                <a:t>Over    </a:t>
              </a:r>
            </a:p>
            <a:p>
              <a:pPr lvl="0" algn="ctr">
                <a:lnSpc>
                  <a:spcPct val="107000"/>
                </a:lnSpc>
                <a:spcAft>
                  <a:spcPts val="0"/>
                </a:spcAft>
              </a:pPr>
              <a:r>
                <a:rPr lang="en-US" sz="2000" dirty="0">
                  <a:solidFill>
                    <a:schemeClr val="bg1"/>
                  </a:solidFill>
                  <a:latin typeface="Franklin Gothic Book" panose="020B0503020102020204" pitchFamily="34" charset="0"/>
                  <a:ea typeface="Calibri" panose="020F0502020204030204" pitchFamily="34" charset="0"/>
                  <a:cs typeface="Times New Roman" panose="02020603050405020304" pitchFamily="18" charset="0"/>
                </a:rPr>
                <a:t>Australians have trusted us to share their confidential data</a:t>
              </a:r>
            </a:p>
          </p:txBody>
        </p:sp>
        <p:sp>
          <p:nvSpPr>
            <p:cNvPr id="13" name="Rectangle 12">
              <a:extLst>
                <a:ext uri="{FF2B5EF4-FFF2-40B4-BE49-F238E27FC236}">
                  <a16:creationId xmlns:a16="http://schemas.microsoft.com/office/drawing/2014/main" id="{685F213E-78F5-462A-8648-CA625615BC13}"/>
                </a:ext>
              </a:extLst>
            </p:cNvPr>
            <p:cNvSpPr/>
            <p:nvPr/>
          </p:nvSpPr>
          <p:spPr>
            <a:xfrm>
              <a:off x="780526" y="4731596"/>
              <a:ext cx="1832553" cy="584775"/>
            </a:xfrm>
            <a:prstGeom prst="rect">
              <a:avLst/>
            </a:prstGeom>
          </p:spPr>
          <p:txBody>
            <a:bodyPr wrap="none">
              <a:spAutoFit/>
            </a:bodyPr>
            <a:lstStyle/>
            <a:p>
              <a:r>
                <a:rPr lang="en-US" sz="3200" b="1" dirty="0">
                  <a:solidFill>
                    <a:srgbClr val="00B0F0"/>
                  </a:solidFill>
                  <a:latin typeface="Franklin Gothic Book" panose="020B0503020102020204" pitchFamily="34" charset="0"/>
                  <a:ea typeface="Calibri" panose="020F0502020204030204" pitchFamily="34" charset="0"/>
                  <a:cs typeface="Times New Roman" panose="02020603050405020304" pitchFamily="18" charset="0"/>
                </a:rPr>
                <a:t>350,000 </a:t>
              </a:r>
              <a:endParaRPr lang="en-ID" sz="3200" dirty="0"/>
            </a:p>
          </p:txBody>
        </p:sp>
      </p:grpSp>
      <p:grpSp>
        <p:nvGrpSpPr>
          <p:cNvPr id="17" name="Group 16">
            <a:extLst>
              <a:ext uri="{FF2B5EF4-FFF2-40B4-BE49-F238E27FC236}">
                <a16:creationId xmlns:a16="http://schemas.microsoft.com/office/drawing/2014/main" id="{348FD691-A5C2-43A5-8E10-31FD1F6B7D41}"/>
              </a:ext>
            </a:extLst>
          </p:cNvPr>
          <p:cNvGrpSpPr/>
          <p:nvPr/>
        </p:nvGrpSpPr>
        <p:grpSpPr>
          <a:xfrm>
            <a:off x="2879059" y="4731595"/>
            <a:ext cx="2543372" cy="1847780"/>
            <a:chOff x="2879059" y="4731595"/>
            <a:chExt cx="2543372" cy="1847780"/>
          </a:xfrm>
        </p:grpSpPr>
        <p:sp>
          <p:nvSpPr>
            <p:cNvPr id="10" name="Rectangle 9">
              <a:extLst>
                <a:ext uri="{FF2B5EF4-FFF2-40B4-BE49-F238E27FC236}">
                  <a16:creationId xmlns:a16="http://schemas.microsoft.com/office/drawing/2014/main" id="{685A17BF-0CC3-4A87-A336-BDD62715E345}"/>
                </a:ext>
              </a:extLst>
            </p:cNvPr>
            <p:cNvSpPr/>
            <p:nvPr/>
          </p:nvSpPr>
          <p:spPr>
            <a:xfrm>
              <a:off x="2879059" y="4863777"/>
              <a:ext cx="2543372" cy="1715598"/>
            </a:xfrm>
            <a:prstGeom prst="rect">
              <a:avLst/>
            </a:prstGeom>
          </p:spPr>
          <p:txBody>
            <a:bodyPr wrap="square">
              <a:spAutoFit/>
            </a:bodyPr>
            <a:lstStyle/>
            <a:p>
              <a:pPr lvl="0" algn="ctr">
                <a:lnSpc>
                  <a:spcPct val="107000"/>
                </a:lnSpc>
                <a:spcAft>
                  <a:spcPts val="0"/>
                </a:spcAft>
              </a:pPr>
              <a:r>
                <a:rPr lang="en-US" sz="2000" b="1" dirty="0">
                  <a:solidFill>
                    <a:schemeClr val="bg1"/>
                  </a:solidFill>
                  <a:latin typeface="Franklin Gothic Book" panose="020B0503020102020204" pitchFamily="34" charset="0"/>
                  <a:ea typeface="Calibri" panose="020F0502020204030204" pitchFamily="34" charset="0"/>
                  <a:cs typeface="Times New Roman" panose="02020603050405020304" pitchFamily="18" charset="0"/>
                </a:rPr>
                <a:t>       </a:t>
              </a:r>
              <a:r>
                <a:rPr lang="en-US" sz="2000" dirty="0">
                  <a:solidFill>
                    <a:schemeClr val="bg1"/>
                  </a:solidFill>
                  <a:latin typeface="Franklin Gothic Book" panose="020B0503020102020204" pitchFamily="34" charset="0"/>
                  <a:ea typeface="Calibri" panose="020F0502020204030204" pitchFamily="34" charset="0"/>
                  <a:cs typeface="Times New Roman" panose="02020603050405020304" pitchFamily="18" charset="0"/>
                </a:rPr>
                <a:t>  Financial Institutions and Banks have partnered with us to share customer data</a:t>
              </a:r>
            </a:p>
          </p:txBody>
        </p:sp>
        <p:sp>
          <p:nvSpPr>
            <p:cNvPr id="14" name="Rectangle 13">
              <a:extLst>
                <a:ext uri="{FF2B5EF4-FFF2-40B4-BE49-F238E27FC236}">
                  <a16:creationId xmlns:a16="http://schemas.microsoft.com/office/drawing/2014/main" id="{E03607D3-406E-4EB2-B2A1-0632BC4700DA}"/>
                </a:ext>
              </a:extLst>
            </p:cNvPr>
            <p:cNvSpPr/>
            <p:nvPr/>
          </p:nvSpPr>
          <p:spPr>
            <a:xfrm>
              <a:off x="3260357" y="4731595"/>
              <a:ext cx="651140" cy="584775"/>
            </a:xfrm>
            <a:prstGeom prst="rect">
              <a:avLst/>
            </a:prstGeom>
          </p:spPr>
          <p:txBody>
            <a:bodyPr wrap="none">
              <a:spAutoFit/>
            </a:bodyPr>
            <a:lstStyle/>
            <a:p>
              <a:r>
                <a:rPr lang="en-US" sz="3200" b="1" dirty="0">
                  <a:solidFill>
                    <a:srgbClr val="00B0F0"/>
                  </a:solidFill>
                  <a:latin typeface="Franklin Gothic Book" panose="020B0503020102020204" pitchFamily="34" charset="0"/>
                  <a:ea typeface="Calibri" panose="020F0502020204030204" pitchFamily="34" charset="0"/>
                  <a:cs typeface="Times New Roman" panose="02020603050405020304" pitchFamily="18" charset="0"/>
                </a:rPr>
                <a:t>21</a:t>
              </a:r>
              <a:endParaRPr lang="en-ID" sz="3200" b="1" dirty="0">
                <a:solidFill>
                  <a:srgbClr val="00B0F0"/>
                </a:solidFill>
              </a:endParaRPr>
            </a:p>
          </p:txBody>
        </p:sp>
      </p:grpSp>
      <p:grpSp>
        <p:nvGrpSpPr>
          <p:cNvPr id="16" name="Group 15">
            <a:extLst>
              <a:ext uri="{FF2B5EF4-FFF2-40B4-BE49-F238E27FC236}">
                <a16:creationId xmlns:a16="http://schemas.microsoft.com/office/drawing/2014/main" id="{2349B4E9-CAA0-4D91-BDC7-0F535D31F825}"/>
              </a:ext>
            </a:extLst>
          </p:cNvPr>
          <p:cNvGrpSpPr/>
          <p:nvPr/>
        </p:nvGrpSpPr>
        <p:grpSpPr>
          <a:xfrm>
            <a:off x="9443662" y="4728690"/>
            <a:ext cx="2525919" cy="1521364"/>
            <a:chOff x="9443662" y="4728690"/>
            <a:chExt cx="2525919" cy="1521364"/>
          </a:xfrm>
        </p:grpSpPr>
        <p:sp>
          <p:nvSpPr>
            <p:cNvPr id="12" name="Rectangle 11">
              <a:extLst>
                <a:ext uri="{FF2B5EF4-FFF2-40B4-BE49-F238E27FC236}">
                  <a16:creationId xmlns:a16="http://schemas.microsoft.com/office/drawing/2014/main" id="{794B40C7-11E8-4B4D-826D-56FBBE5EF318}"/>
                </a:ext>
              </a:extLst>
            </p:cNvPr>
            <p:cNvSpPr/>
            <p:nvPr/>
          </p:nvSpPr>
          <p:spPr>
            <a:xfrm>
              <a:off x="9443662" y="4863777"/>
              <a:ext cx="2525919" cy="1386277"/>
            </a:xfrm>
            <a:prstGeom prst="rect">
              <a:avLst/>
            </a:prstGeom>
          </p:spPr>
          <p:txBody>
            <a:bodyPr wrap="square">
              <a:spAutoFit/>
            </a:bodyPr>
            <a:lstStyle/>
            <a:p>
              <a:pPr lvl="0" algn="ctr">
                <a:lnSpc>
                  <a:spcPct val="107000"/>
                </a:lnSpc>
                <a:spcAft>
                  <a:spcPts val="0"/>
                </a:spcAft>
              </a:pPr>
              <a:r>
                <a:rPr lang="en-US" sz="2000" dirty="0">
                  <a:solidFill>
                    <a:schemeClr val="bg1"/>
                  </a:solidFill>
                  <a:latin typeface="Franklin Gothic Book" panose="020B0503020102020204" pitchFamily="34" charset="0"/>
                  <a:ea typeface="Calibri" panose="020F0502020204030204" pitchFamily="34" charset="0"/>
                  <a:cs typeface="Times New Roman" panose="02020603050405020304" pitchFamily="18" charset="0"/>
                </a:rPr>
                <a:t>Over               of new customers have been generated through industry referrals</a:t>
              </a:r>
            </a:p>
          </p:txBody>
        </p:sp>
        <p:sp>
          <p:nvSpPr>
            <p:cNvPr id="15" name="Rectangle 14">
              <a:extLst>
                <a:ext uri="{FF2B5EF4-FFF2-40B4-BE49-F238E27FC236}">
                  <a16:creationId xmlns:a16="http://schemas.microsoft.com/office/drawing/2014/main" id="{C7D77342-8812-4CBD-A661-BE75DB05C94B}"/>
                </a:ext>
              </a:extLst>
            </p:cNvPr>
            <p:cNvSpPr/>
            <p:nvPr/>
          </p:nvSpPr>
          <p:spPr>
            <a:xfrm>
              <a:off x="10020043" y="4728690"/>
              <a:ext cx="1165704" cy="584775"/>
            </a:xfrm>
            <a:prstGeom prst="rect">
              <a:avLst/>
            </a:prstGeom>
          </p:spPr>
          <p:txBody>
            <a:bodyPr wrap="none">
              <a:spAutoFit/>
            </a:bodyPr>
            <a:lstStyle/>
            <a:p>
              <a:r>
                <a:rPr lang="en-US" sz="3200" b="1" dirty="0">
                  <a:solidFill>
                    <a:srgbClr val="00B0F0"/>
                  </a:solidFill>
                  <a:latin typeface="Franklin Gothic Book" panose="020B0503020102020204" pitchFamily="34" charset="0"/>
                  <a:ea typeface="Calibri" panose="020F0502020204030204" pitchFamily="34" charset="0"/>
                  <a:cs typeface="Times New Roman" panose="02020603050405020304" pitchFamily="18" charset="0"/>
                </a:rPr>
                <a:t> 80% </a:t>
              </a:r>
              <a:endParaRPr lang="en-ID" sz="3200" b="1" dirty="0">
                <a:solidFill>
                  <a:srgbClr val="00B0F0"/>
                </a:solidFill>
              </a:endParaRPr>
            </a:p>
          </p:txBody>
        </p:sp>
      </p:grpSp>
    </p:spTree>
    <p:extLst>
      <p:ext uri="{BB962C8B-B14F-4D97-AF65-F5344CB8AC3E}">
        <p14:creationId xmlns:p14="http://schemas.microsoft.com/office/powerpoint/2010/main" val="1431286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667"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decel="50667"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 decel="50667"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 presetClass="entr" presetSubtype="4" decel="50667"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613CD-0B73-4FF4-BEBD-39B7F320BB6F}"/>
              </a:ext>
            </a:extLst>
          </p:cNvPr>
          <p:cNvSpPr>
            <a:spLocks noGrp="1"/>
          </p:cNvSpPr>
          <p:nvPr>
            <p:ph type="title"/>
          </p:nvPr>
        </p:nvSpPr>
        <p:spPr/>
        <p:txBody>
          <a:bodyPr>
            <a:normAutofit/>
          </a:bodyPr>
          <a:lstStyle/>
          <a:p>
            <a:r>
              <a:rPr lang="en-AU" dirty="0"/>
              <a:t>Our clients choose us because we offer…</a:t>
            </a:r>
            <a:endParaRPr lang="en-ID" dirty="0"/>
          </a:p>
        </p:txBody>
      </p:sp>
      <p:sp>
        <p:nvSpPr>
          <p:cNvPr id="4" name="Slide Number Placeholder 3">
            <a:extLst>
              <a:ext uri="{FF2B5EF4-FFF2-40B4-BE49-F238E27FC236}">
                <a16:creationId xmlns:a16="http://schemas.microsoft.com/office/drawing/2014/main" id="{39C63221-A3CA-4701-A763-06C02C08C454}"/>
              </a:ext>
            </a:extLst>
          </p:cNvPr>
          <p:cNvSpPr>
            <a:spLocks noGrp="1"/>
          </p:cNvSpPr>
          <p:nvPr>
            <p:ph type="sldNum" sz="quarter" idx="4"/>
          </p:nvPr>
        </p:nvSpPr>
        <p:spPr/>
        <p:txBody>
          <a:bodyPr/>
          <a:lstStyle/>
          <a:p>
            <a:fld id="{45B4EEE1-F3A5-4F92-8C13-26FA1C14643B}" type="slidenum">
              <a:rPr lang="en-US" smtClean="0"/>
              <a:pPr/>
              <a:t>22</a:t>
            </a:fld>
            <a:endParaRPr lang="en-US" dirty="0"/>
          </a:p>
        </p:txBody>
      </p:sp>
      <p:sp>
        <p:nvSpPr>
          <p:cNvPr id="39" name="Text Placeholder 16">
            <a:extLst>
              <a:ext uri="{FF2B5EF4-FFF2-40B4-BE49-F238E27FC236}">
                <a16:creationId xmlns:a16="http://schemas.microsoft.com/office/drawing/2014/main" id="{23E03A28-C40C-4837-9E9F-2474D233499F}"/>
              </a:ext>
            </a:extLst>
          </p:cNvPr>
          <p:cNvSpPr txBox="1">
            <a:spLocks/>
          </p:cNvSpPr>
          <p:nvPr/>
        </p:nvSpPr>
        <p:spPr>
          <a:xfrm>
            <a:off x="1140982" y="4109751"/>
            <a:ext cx="2569712" cy="544350"/>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r>
              <a:rPr lang="en-AU" b="1" dirty="0">
                <a:solidFill>
                  <a:srgbClr val="1F497D"/>
                </a:solidFill>
                <a:latin typeface="Franklin Gothic Book" panose="020B0503020102020204" pitchFamily="34" charset="0"/>
              </a:rPr>
              <a:t>Easy to Adopt Platform</a:t>
            </a:r>
          </a:p>
        </p:txBody>
      </p:sp>
      <p:sp>
        <p:nvSpPr>
          <p:cNvPr id="40" name="Text Placeholder 16">
            <a:extLst>
              <a:ext uri="{FF2B5EF4-FFF2-40B4-BE49-F238E27FC236}">
                <a16:creationId xmlns:a16="http://schemas.microsoft.com/office/drawing/2014/main" id="{3F716E09-4080-402E-91E6-C95232D565D4}"/>
              </a:ext>
            </a:extLst>
          </p:cNvPr>
          <p:cNvSpPr txBox="1">
            <a:spLocks/>
          </p:cNvSpPr>
          <p:nvPr/>
        </p:nvSpPr>
        <p:spPr>
          <a:xfrm>
            <a:off x="1620847" y="2035230"/>
            <a:ext cx="1695450" cy="455416"/>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r>
              <a:rPr lang="en-AU" b="1" dirty="0">
                <a:solidFill>
                  <a:srgbClr val="1F497D"/>
                </a:solidFill>
                <a:latin typeface="Franklin Gothic Book" panose="020B0503020102020204" pitchFamily="34" charset="0"/>
              </a:rPr>
              <a:t>Simple Fixed Pricing Model</a:t>
            </a:r>
          </a:p>
        </p:txBody>
      </p:sp>
      <p:sp>
        <p:nvSpPr>
          <p:cNvPr id="41" name="Text Placeholder 16">
            <a:extLst>
              <a:ext uri="{FF2B5EF4-FFF2-40B4-BE49-F238E27FC236}">
                <a16:creationId xmlns:a16="http://schemas.microsoft.com/office/drawing/2014/main" id="{AC73DA9E-5AB6-48E1-8974-F8D9820FBA6E}"/>
              </a:ext>
            </a:extLst>
          </p:cNvPr>
          <p:cNvSpPr txBox="1">
            <a:spLocks/>
          </p:cNvSpPr>
          <p:nvPr/>
        </p:nvSpPr>
        <p:spPr>
          <a:xfrm>
            <a:off x="8458639" y="4109751"/>
            <a:ext cx="2363001" cy="653663"/>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r>
              <a:rPr lang="en-AU" b="1" dirty="0">
                <a:solidFill>
                  <a:srgbClr val="1F497D"/>
                </a:solidFill>
                <a:latin typeface="Franklin Gothic Book" panose="020B0503020102020204" pitchFamily="34" charset="0"/>
              </a:rPr>
              <a:t>Fully Managed Service Provider</a:t>
            </a:r>
          </a:p>
        </p:txBody>
      </p:sp>
      <p:sp>
        <p:nvSpPr>
          <p:cNvPr id="42" name="Text Placeholder 16">
            <a:extLst>
              <a:ext uri="{FF2B5EF4-FFF2-40B4-BE49-F238E27FC236}">
                <a16:creationId xmlns:a16="http://schemas.microsoft.com/office/drawing/2014/main" id="{444F53B5-C1DF-4253-B628-A939395AA7C4}"/>
              </a:ext>
            </a:extLst>
          </p:cNvPr>
          <p:cNvSpPr txBox="1">
            <a:spLocks/>
          </p:cNvSpPr>
          <p:nvPr/>
        </p:nvSpPr>
        <p:spPr>
          <a:xfrm>
            <a:off x="2728444" y="2277302"/>
            <a:ext cx="3200400" cy="213344"/>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endParaRPr lang="en-AU" dirty="0">
              <a:solidFill>
                <a:srgbClr val="1F497D"/>
              </a:solidFill>
              <a:latin typeface="Franklin Gothic Book" panose="020B0503020102020204" pitchFamily="34" charset="0"/>
            </a:endParaRPr>
          </a:p>
        </p:txBody>
      </p:sp>
      <p:sp>
        <p:nvSpPr>
          <p:cNvPr id="43" name="Text Placeholder 16">
            <a:extLst>
              <a:ext uri="{FF2B5EF4-FFF2-40B4-BE49-F238E27FC236}">
                <a16:creationId xmlns:a16="http://schemas.microsoft.com/office/drawing/2014/main" id="{7A0BF67F-2AA9-49D2-B7B1-D7E029147F88}"/>
              </a:ext>
            </a:extLst>
          </p:cNvPr>
          <p:cNvSpPr txBox="1">
            <a:spLocks/>
          </p:cNvSpPr>
          <p:nvPr/>
        </p:nvSpPr>
        <p:spPr>
          <a:xfrm>
            <a:off x="4937333" y="2078464"/>
            <a:ext cx="2269027" cy="544351"/>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r>
              <a:rPr lang="en-AU" b="1" dirty="0">
                <a:solidFill>
                  <a:srgbClr val="1F497D"/>
                </a:solidFill>
                <a:latin typeface="Franklin Gothic Book" panose="020B0503020102020204" pitchFamily="34" charset="0"/>
              </a:rPr>
              <a:t>Reliable and Accurate Direct Data Feeds</a:t>
            </a:r>
          </a:p>
        </p:txBody>
      </p:sp>
      <p:sp>
        <p:nvSpPr>
          <p:cNvPr id="44" name="Text Placeholder 16">
            <a:extLst>
              <a:ext uri="{FF2B5EF4-FFF2-40B4-BE49-F238E27FC236}">
                <a16:creationId xmlns:a16="http://schemas.microsoft.com/office/drawing/2014/main" id="{C7D9F448-2A35-43A8-944B-BC35521F7215}"/>
              </a:ext>
            </a:extLst>
          </p:cNvPr>
          <p:cNvSpPr txBox="1">
            <a:spLocks/>
          </p:cNvSpPr>
          <p:nvPr/>
        </p:nvSpPr>
        <p:spPr>
          <a:xfrm>
            <a:off x="8552613" y="2113949"/>
            <a:ext cx="2269027" cy="544350"/>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r>
              <a:rPr lang="en-AU" b="1" dirty="0">
                <a:solidFill>
                  <a:srgbClr val="1F497D"/>
                </a:solidFill>
                <a:latin typeface="Franklin Gothic Book" panose="020B0503020102020204" pitchFamily="34" charset="0"/>
              </a:rPr>
              <a:t>Fully Integrated &amp; Prebuilt Platform</a:t>
            </a:r>
          </a:p>
        </p:txBody>
      </p:sp>
      <p:pic>
        <p:nvPicPr>
          <p:cNvPr id="45" name="Graphic 44" descr="Dollar">
            <a:extLst>
              <a:ext uri="{FF2B5EF4-FFF2-40B4-BE49-F238E27FC236}">
                <a16:creationId xmlns:a16="http://schemas.microsoft.com/office/drawing/2014/main" id="{86B7130A-D4DA-4478-99BC-D973EC99354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71322" y="1266618"/>
            <a:ext cx="768611" cy="768611"/>
          </a:xfrm>
          <a:prstGeom prst="rect">
            <a:avLst/>
          </a:prstGeom>
        </p:spPr>
      </p:pic>
      <p:pic>
        <p:nvPicPr>
          <p:cNvPr id="46" name="Graphic 45" descr="Checkmark">
            <a:extLst>
              <a:ext uri="{FF2B5EF4-FFF2-40B4-BE49-F238E27FC236}">
                <a16:creationId xmlns:a16="http://schemas.microsoft.com/office/drawing/2014/main" id="{4C70E385-8073-48BA-B552-6BFCD0F27AA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58585" y="3402515"/>
            <a:ext cx="707236" cy="707236"/>
          </a:xfrm>
          <a:prstGeom prst="rect">
            <a:avLst/>
          </a:prstGeom>
        </p:spPr>
      </p:pic>
      <p:pic>
        <p:nvPicPr>
          <p:cNvPr id="47" name="Graphic 46" descr="Venn diagram">
            <a:extLst>
              <a:ext uri="{FF2B5EF4-FFF2-40B4-BE49-F238E27FC236}">
                <a16:creationId xmlns:a16="http://schemas.microsoft.com/office/drawing/2014/main" id="{4F5608BF-422B-4D25-88EE-F204CA5711B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253361" y="1266619"/>
            <a:ext cx="914400" cy="914400"/>
          </a:xfrm>
          <a:prstGeom prst="rect">
            <a:avLst/>
          </a:prstGeom>
        </p:spPr>
      </p:pic>
      <p:pic>
        <p:nvPicPr>
          <p:cNvPr id="48" name="Graphic 47" descr="Wireless">
            <a:extLst>
              <a:ext uri="{FF2B5EF4-FFF2-40B4-BE49-F238E27FC236}">
                <a16:creationId xmlns:a16="http://schemas.microsoft.com/office/drawing/2014/main" id="{ACD39124-633B-4685-A1D1-EAEC7667385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638005" y="1164064"/>
            <a:ext cx="914400" cy="914400"/>
          </a:xfrm>
          <a:prstGeom prst="rect">
            <a:avLst/>
          </a:prstGeom>
        </p:spPr>
      </p:pic>
      <p:sp>
        <p:nvSpPr>
          <p:cNvPr id="49" name="Text Placeholder 16">
            <a:extLst>
              <a:ext uri="{FF2B5EF4-FFF2-40B4-BE49-F238E27FC236}">
                <a16:creationId xmlns:a16="http://schemas.microsoft.com/office/drawing/2014/main" id="{CED96D7C-FB89-4945-839D-CAE661E0532F}"/>
              </a:ext>
            </a:extLst>
          </p:cNvPr>
          <p:cNvSpPr txBox="1">
            <a:spLocks/>
          </p:cNvSpPr>
          <p:nvPr/>
        </p:nvSpPr>
        <p:spPr>
          <a:xfrm>
            <a:off x="4810349" y="4073523"/>
            <a:ext cx="2569712" cy="544350"/>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r>
              <a:rPr lang="en-AU" b="1" dirty="0">
                <a:solidFill>
                  <a:srgbClr val="1F497D"/>
                </a:solidFill>
                <a:latin typeface="Franklin Gothic Book" panose="020B0503020102020204" pitchFamily="34" charset="0"/>
              </a:rPr>
              <a:t>Secure and Consent Driven</a:t>
            </a:r>
          </a:p>
        </p:txBody>
      </p:sp>
      <p:pic>
        <p:nvPicPr>
          <p:cNvPr id="50" name="Graphic 49" descr="Lock">
            <a:extLst>
              <a:ext uri="{FF2B5EF4-FFF2-40B4-BE49-F238E27FC236}">
                <a16:creationId xmlns:a16="http://schemas.microsoft.com/office/drawing/2014/main" id="{58707DC1-06CD-49E0-AF43-F68B5A56BE9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638005" y="3195351"/>
            <a:ext cx="914400" cy="914400"/>
          </a:xfrm>
          <a:prstGeom prst="rect">
            <a:avLst/>
          </a:prstGeom>
        </p:spPr>
      </p:pic>
      <p:sp>
        <p:nvSpPr>
          <p:cNvPr id="52" name="Text Placeholder 16">
            <a:extLst>
              <a:ext uri="{FF2B5EF4-FFF2-40B4-BE49-F238E27FC236}">
                <a16:creationId xmlns:a16="http://schemas.microsoft.com/office/drawing/2014/main" id="{81E884AF-2EE1-4EE7-8213-552DC429126F}"/>
              </a:ext>
            </a:extLst>
          </p:cNvPr>
          <p:cNvSpPr txBox="1">
            <a:spLocks/>
          </p:cNvSpPr>
          <p:nvPr/>
        </p:nvSpPr>
        <p:spPr>
          <a:xfrm>
            <a:off x="3043788" y="5993137"/>
            <a:ext cx="2569712" cy="544350"/>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r>
              <a:rPr lang="en-AU" b="1" dirty="0">
                <a:solidFill>
                  <a:srgbClr val="1F497D"/>
                </a:solidFill>
                <a:latin typeface="Franklin Gothic Book" panose="020B0503020102020204" pitchFamily="34" charset="0"/>
              </a:rPr>
              <a:t>Cost Effective Solutions</a:t>
            </a:r>
          </a:p>
        </p:txBody>
      </p:sp>
      <p:sp>
        <p:nvSpPr>
          <p:cNvPr id="53" name="Text Placeholder 16">
            <a:extLst>
              <a:ext uri="{FF2B5EF4-FFF2-40B4-BE49-F238E27FC236}">
                <a16:creationId xmlns:a16="http://schemas.microsoft.com/office/drawing/2014/main" id="{05C189BF-C8FA-431F-8B84-3FCA9F96CACE}"/>
              </a:ext>
            </a:extLst>
          </p:cNvPr>
          <p:cNvSpPr txBox="1">
            <a:spLocks/>
          </p:cNvSpPr>
          <p:nvPr/>
        </p:nvSpPr>
        <p:spPr>
          <a:xfrm>
            <a:off x="6661634" y="5952045"/>
            <a:ext cx="2277827" cy="544350"/>
          </a:xfrm>
          <a:prstGeom prst="rect">
            <a:avLst/>
          </a:prstGeom>
        </p:spPr>
        <p:txBody>
          <a:bodyPr/>
          <a:lstStyle>
            <a:lvl1pPr marL="0" indent="0" algn="l" defTabSz="914400" rtl="0" eaLnBrk="1" latinLnBrk="0" hangingPunct="1">
              <a:lnSpc>
                <a:spcPct val="90000"/>
              </a:lnSpc>
              <a:spcBef>
                <a:spcPts val="0"/>
              </a:spcBef>
              <a:buFont typeface="Arial Narrow" pitchFamily="34" charset="0"/>
              <a:buNone/>
              <a:defRPr lang="en-US" sz="1800" b="0" i="0" kern="1200" baseline="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1pPr>
            <a:lvl2pPr marL="342900" indent="-342900" algn="l" defTabSz="914400" rtl="0" eaLnBrk="1" latinLnBrk="0" hangingPunct="1">
              <a:lnSpc>
                <a:spcPct val="90000"/>
              </a:lnSpc>
              <a:spcBef>
                <a:spcPts val="1200"/>
              </a:spcBef>
              <a:buFont typeface="Arial" panose="020B0604020202020204" pitchFamily="34" charset="0"/>
              <a:buChar char="•"/>
              <a:defRPr lang="en-US" sz="16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2pPr>
            <a:lvl3pPr marL="591300" indent="-342900" algn="l" defTabSz="914400" rtl="0" eaLnBrk="1" latinLnBrk="0" hangingPunct="1">
              <a:lnSpc>
                <a:spcPct val="90000"/>
              </a:lnSpc>
              <a:spcBef>
                <a:spcPts val="400"/>
              </a:spcBef>
              <a:buFont typeface="Arial" panose="020B0604020202020204" pitchFamily="34" charset="0"/>
              <a:buChar char="•"/>
              <a:defRPr lang="en-US" sz="1400" b="0" i="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3pPr>
            <a:lvl4pPr marL="839700" indent="-342900" algn="l" defTabSz="914400" rtl="0" eaLnBrk="1" latinLnBrk="0" hangingPunct="1">
              <a:lnSpc>
                <a:spcPct val="90000"/>
              </a:lnSpc>
              <a:spcBef>
                <a:spcPts val="200"/>
              </a:spcBef>
              <a:buFont typeface="Arial" panose="020B0604020202020204" pitchFamily="34" charset="0"/>
              <a:buChar char="•"/>
              <a:defRPr lang="en-US" sz="1200" b="0" i="0" kern="12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lvl4pPr>
            <a:lvl5pPr marL="698400" indent="0" algn="l" defTabSz="914400" rtl="0" eaLnBrk="1" latinLnBrk="0" hangingPunct="1">
              <a:lnSpc>
                <a:spcPct val="93000"/>
              </a:lnSpc>
              <a:spcBef>
                <a:spcPts val="0"/>
              </a:spcBef>
              <a:buFont typeface="Arial Narrow" pitchFamily="34" charset="0"/>
              <a:buNone/>
              <a:defRPr sz="17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Narrow" pitchFamily="34" charset="0"/>
              <a:buChar char="•"/>
              <a:defRPr sz="2000" kern="1200">
                <a:solidFill>
                  <a:schemeClr val="tx1"/>
                </a:solidFill>
                <a:latin typeface="+mn-lt"/>
                <a:ea typeface="+mn-ea"/>
                <a:cs typeface="+mn-cs"/>
              </a:defRPr>
            </a:lvl9pPr>
          </a:lstStyle>
          <a:p>
            <a:pPr algn="ctr"/>
            <a:r>
              <a:rPr lang="en-AU" b="1" dirty="0">
                <a:solidFill>
                  <a:srgbClr val="1F497D"/>
                </a:solidFill>
                <a:latin typeface="Franklin Gothic Book" panose="020B0503020102020204" pitchFamily="34" charset="0"/>
              </a:rPr>
              <a:t>Data Sharing Experts</a:t>
            </a:r>
          </a:p>
        </p:txBody>
      </p:sp>
      <p:pic>
        <p:nvPicPr>
          <p:cNvPr id="54" name="Graphic 53" descr="Coins">
            <a:extLst>
              <a:ext uri="{FF2B5EF4-FFF2-40B4-BE49-F238E27FC236}">
                <a16:creationId xmlns:a16="http://schemas.microsoft.com/office/drawing/2014/main" id="{D99D8526-2176-421C-AEA8-F5B9AB7E407C}"/>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895949" y="5114965"/>
            <a:ext cx="914400" cy="914400"/>
          </a:xfrm>
          <a:prstGeom prst="rect">
            <a:avLst/>
          </a:prstGeom>
        </p:spPr>
      </p:pic>
      <p:pic>
        <p:nvPicPr>
          <p:cNvPr id="55" name="Graphic 54" descr="Programmer">
            <a:extLst>
              <a:ext uri="{FF2B5EF4-FFF2-40B4-BE49-F238E27FC236}">
                <a16:creationId xmlns:a16="http://schemas.microsoft.com/office/drawing/2014/main" id="{D78EC699-E8C3-4DAC-90D1-11D4E585CC5D}"/>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343347" y="4984445"/>
            <a:ext cx="914400" cy="914400"/>
          </a:xfrm>
          <a:prstGeom prst="rect">
            <a:avLst/>
          </a:prstGeom>
        </p:spPr>
      </p:pic>
      <p:grpSp>
        <p:nvGrpSpPr>
          <p:cNvPr id="21" name="Graphic 5">
            <a:extLst>
              <a:ext uri="{FF2B5EF4-FFF2-40B4-BE49-F238E27FC236}">
                <a16:creationId xmlns:a16="http://schemas.microsoft.com/office/drawing/2014/main" id="{1CDD7129-559F-4028-9241-2C5E702C8BE7}"/>
              </a:ext>
            </a:extLst>
          </p:cNvPr>
          <p:cNvGrpSpPr/>
          <p:nvPr/>
        </p:nvGrpSpPr>
        <p:grpSpPr>
          <a:xfrm>
            <a:off x="9253361" y="3325739"/>
            <a:ext cx="679804" cy="747784"/>
            <a:chOff x="5714206" y="2977356"/>
            <a:chExt cx="762000" cy="838200"/>
          </a:xfrm>
          <a:solidFill>
            <a:srgbClr val="00B0F0"/>
          </a:solidFill>
        </p:grpSpPr>
        <p:sp>
          <p:nvSpPr>
            <p:cNvPr id="22" name="Freeform: Shape 21">
              <a:extLst>
                <a:ext uri="{FF2B5EF4-FFF2-40B4-BE49-F238E27FC236}">
                  <a16:creationId xmlns:a16="http://schemas.microsoft.com/office/drawing/2014/main" id="{5E08B94C-9C9A-4206-8796-B9326940E928}"/>
                </a:ext>
              </a:extLst>
            </p:cNvPr>
            <p:cNvSpPr/>
            <p:nvPr/>
          </p:nvSpPr>
          <p:spPr>
            <a:xfrm>
              <a:off x="5714206" y="2977356"/>
              <a:ext cx="762000" cy="838200"/>
            </a:xfrm>
            <a:custGeom>
              <a:avLst/>
              <a:gdLst>
                <a:gd name="connsiteX0" fmla="*/ 381000 w 762000"/>
                <a:gd name="connsiteY0" fmla="*/ 0 h 838200"/>
                <a:gd name="connsiteX1" fmla="*/ 0 w 762000"/>
                <a:gd name="connsiteY1" fmla="*/ 381000 h 838200"/>
                <a:gd name="connsiteX2" fmla="*/ 0 w 762000"/>
                <a:gd name="connsiteY2" fmla="*/ 495300 h 838200"/>
                <a:gd name="connsiteX3" fmla="*/ 76200 w 762000"/>
                <a:gd name="connsiteY3" fmla="*/ 571500 h 838200"/>
                <a:gd name="connsiteX4" fmla="*/ 115602 w 762000"/>
                <a:gd name="connsiteY4" fmla="*/ 560191 h 838200"/>
                <a:gd name="connsiteX5" fmla="*/ 381000 w 762000"/>
                <a:gd name="connsiteY5" fmla="*/ 838200 h 838200"/>
                <a:gd name="connsiteX6" fmla="*/ 598265 w 762000"/>
                <a:gd name="connsiteY6" fmla="*/ 701548 h 838200"/>
                <a:gd name="connsiteX7" fmla="*/ 721774 w 762000"/>
                <a:gd name="connsiteY7" fmla="*/ 562052 h 838200"/>
                <a:gd name="connsiteX8" fmla="*/ 762000 w 762000"/>
                <a:gd name="connsiteY8" fmla="*/ 495300 h 838200"/>
                <a:gd name="connsiteX9" fmla="*/ 762000 w 762000"/>
                <a:gd name="connsiteY9" fmla="*/ 381000 h 838200"/>
                <a:gd name="connsiteX10" fmla="*/ 381000 w 762000"/>
                <a:gd name="connsiteY10" fmla="*/ 0 h 838200"/>
                <a:gd name="connsiteX11" fmla="*/ 381000 w 762000"/>
                <a:gd name="connsiteY11" fmla="*/ 38100 h 838200"/>
                <a:gd name="connsiteX12" fmla="*/ 722471 w 762000"/>
                <a:gd name="connsiteY12" fmla="*/ 352723 h 838200"/>
                <a:gd name="connsiteX13" fmla="*/ 646348 w 762000"/>
                <a:gd name="connsiteY13" fmla="*/ 354237 h 838200"/>
                <a:gd name="connsiteX14" fmla="*/ 354254 w 762000"/>
                <a:gd name="connsiteY14" fmla="*/ 115642 h 838200"/>
                <a:gd name="connsiteX15" fmla="*/ 115659 w 762000"/>
                <a:gd name="connsiteY15" fmla="*/ 354237 h 838200"/>
                <a:gd name="connsiteX16" fmla="*/ 39536 w 762000"/>
                <a:gd name="connsiteY16" fmla="*/ 352723 h 838200"/>
                <a:gd name="connsiteX17" fmla="*/ 381000 w 762000"/>
                <a:gd name="connsiteY17" fmla="*/ 38100 h 838200"/>
                <a:gd name="connsiteX18" fmla="*/ 597942 w 762000"/>
                <a:gd name="connsiteY18" fmla="*/ 309377 h 838200"/>
                <a:gd name="connsiteX19" fmla="*/ 299219 w 762000"/>
                <a:gd name="connsiteY19" fmla="*/ 234181 h 838200"/>
                <a:gd name="connsiteX20" fmla="*/ 272281 w 762000"/>
                <a:gd name="connsiteY20" fmla="*/ 234181 h 838200"/>
                <a:gd name="connsiteX21" fmla="*/ 166657 w 762000"/>
                <a:gd name="connsiteY21" fmla="*/ 302284 h 838200"/>
                <a:gd name="connsiteX22" fmla="*/ 459480 w 762000"/>
                <a:gd name="connsiteY22" fmla="*/ 166284 h 838200"/>
                <a:gd name="connsiteX23" fmla="*/ 597942 w 762000"/>
                <a:gd name="connsiteY23" fmla="*/ 309373 h 838200"/>
                <a:gd name="connsiteX24" fmla="*/ 76200 w 762000"/>
                <a:gd name="connsiteY24" fmla="*/ 533400 h 838200"/>
                <a:gd name="connsiteX25" fmla="*/ 38100 w 762000"/>
                <a:gd name="connsiteY25" fmla="*/ 495300 h 838200"/>
                <a:gd name="connsiteX26" fmla="*/ 38100 w 762000"/>
                <a:gd name="connsiteY26" fmla="*/ 419100 h 838200"/>
                <a:gd name="connsiteX27" fmla="*/ 76200 w 762000"/>
                <a:gd name="connsiteY27" fmla="*/ 381000 h 838200"/>
                <a:gd name="connsiteX28" fmla="*/ 114300 w 762000"/>
                <a:gd name="connsiteY28" fmla="*/ 419100 h 838200"/>
                <a:gd name="connsiteX29" fmla="*/ 114300 w 762000"/>
                <a:gd name="connsiteY29" fmla="*/ 495300 h 838200"/>
                <a:gd name="connsiteX30" fmla="*/ 76200 w 762000"/>
                <a:gd name="connsiteY30" fmla="*/ 533400 h 838200"/>
                <a:gd name="connsiteX31" fmla="*/ 381000 w 762000"/>
                <a:gd name="connsiteY31" fmla="*/ 800100 h 838200"/>
                <a:gd name="connsiteX32" fmla="*/ 152400 w 762000"/>
                <a:gd name="connsiteY32" fmla="*/ 533400 h 838200"/>
                <a:gd name="connsiteX33" fmla="*/ 152400 w 762000"/>
                <a:gd name="connsiteY33" fmla="*/ 381000 h 838200"/>
                <a:gd name="connsiteX34" fmla="*/ 155993 w 762000"/>
                <a:gd name="connsiteY34" fmla="*/ 341903 h 838200"/>
                <a:gd name="connsiteX35" fmla="*/ 286085 w 762000"/>
                <a:gd name="connsiteY35" fmla="*/ 274160 h 838200"/>
                <a:gd name="connsiteX36" fmla="*/ 512080 w 762000"/>
                <a:gd name="connsiteY36" fmla="*/ 357727 h 838200"/>
                <a:gd name="connsiteX37" fmla="*/ 606675 w 762000"/>
                <a:gd name="connsiteY37" fmla="*/ 346272 h 838200"/>
                <a:gd name="connsiteX38" fmla="*/ 609600 w 762000"/>
                <a:gd name="connsiteY38" fmla="*/ 381000 h 838200"/>
                <a:gd name="connsiteX39" fmla="*/ 609600 w 762000"/>
                <a:gd name="connsiteY39" fmla="*/ 533400 h 838200"/>
                <a:gd name="connsiteX40" fmla="*/ 572147 w 762000"/>
                <a:gd name="connsiteY40" fmla="*/ 670164 h 838200"/>
                <a:gd name="connsiteX41" fmla="*/ 453676 w 762000"/>
                <a:gd name="connsiteY41" fmla="*/ 685756 h 838200"/>
                <a:gd name="connsiteX42" fmla="*/ 400050 w 762000"/>
                <a:gd name="connsiteY42" fmla="*/ 647700 h 838200"/>
                <a:gd name="connsiteX43" fmla="*/ 361950 w 762000"/>
                <a:gd name="connsiteY43" fmla="*/ 647700 h 838200"/>
                <a:gd name="connsiteX44" fmla="*/ 304800 w 762000"/>
                <a:gd name="connsiteY44" fmla="*/ 704850 h 838200"/>
                <a:gd name="connsiteX45" fmla="*/ 361950 w 762000"/>
                <a:gd name="connsiteY45" fmla="*/ 762000 h 838200"/>
                <a:gd name="connsiteX46" fmla="*/ 400050 w 762000"/>
                <a:gd name="connsiteY46" fmla="*/ 762000 h 838200"/>
                <a:gd name="connsiteX47" fmla="*/ 453702 w 762000"/>
                <a:gd name="connsiteY47" fmla="*/ 723858 h 838200"/>
                <a:gd name="connsiteX48" fmla="*/ 539869 w 762000"/>
                <a:gd name="connsiteY48" fmla="*/ 717245 h 838200"/>
                <a:gd name="connsiteX49" fmla="*/ 381000 w 762000"/>
                <a:gd name="connsiteY49" fmla="*/ 800100 h 838200"/>
                <a:gd name="connsiteX50" fmla="*/ 419100 w 762000"/>
                <a:gd name="connsiteY50" fmla="*/ 704850 h 838200"/>
                <a:gd name="connsiteX51" fmla="*/ 400050 w 762000"/>
                <a:gd name="connsiteY51" fmla="*/ 723900 h 838200"/>
                <a:gd name="connsiteX52" fmla="*/ 361950 w 762000"/>
                <a:gd name="connsiteY52" fmla="*/ 723900 h 838200"/>
                <a:gd name="connsiteX53" fmla="*/ 342900 w 762000"/>
                <a:gd name="connsiteY53" fmla="*/ 704850 h 838200"/>
                <a:gd name="connsiteX54" fmla="*/ 361950 w 762000"/>
                <a:gd name="connsiteY54" fmla="*/ 685800 h 838200"/>
                <a:gd name="connsiteX55" fmla="*/ 400050 w 762000"/>
                <a:gd name="connsiteY55" fmla="*/ 685800 h 838200"/>
                <a:gd name="connsiteX56" fmla="*/ 419100 w 762000"/>
                <a:gd name="connsiteY56" fmla="*/ 704850 h 838200"/>
                <a:gd name="connsiteX57" fmla="*/ 627507 w 762000"/>
                <a:gd name="connsiteY57" fmla="*/ 641689 h 838200"/>
                <a:gd name="connsiteX58" fmla="*/ 646397 w 762000"/>
                <a:gd name="connsiteY58" fmla="*/ 560191 h 838200"/>
                <a:gd name="connsiteX59" fmla="*/ 679115 w 762000"/>
                <a:gd name="connsiteY59" fmla="*/ 570824 h 838200"/>
                <a:gd name="connsiteX60" fmla="*/ 627507 w 762000"/>
                <a:gd name="connsiteY60" fmla="*/ 641689 h 838200"/>
                <a:gd name="connsiteX61" fmla="*/ 723900 w 762000"/>
                <a:gd name="connsiteY61" fmla="*/ 495300 h 838200"/>
                <a:gd name="connsiteX62" fmla="*/ 685800 w 762000"/>
                <a:gd name="connsiteY62" fmla="*/ 533400 h 838200"/>
                <a:gd name="connsiteX63" fmla="*/ 647700 w 762000"/>
                <a:gd name="connsiteY63" fmla="*/ 495300 h 838200"/>
                <a:gd name="connsiteX64" fmla="*/ 647700 w 762000"/>
                <a:gd name="connsiteY64" fmla="*/ 419100 h 838200"/>
                <a:gd name="connsiteX65" fmla="*/ 685800 w 762000"/>
                <a:gd name="connsiteY65" fmla="*/ 381000 h 838200"/>
                <a:gd name="connsiteX66" fmla="*/ 723900 w 762000"/>
                <a:gd name="connsiteY66" fmla="*/ 41910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762000" h="838200">
                  <a:moveTo>
                    <a:pt x="381000" y="0"/>
                  </a:moveTo>
                  <a:cubicBezTo>
                    <a:pt x="170679" y="240"/>
                    <a:pt x="240" y="170679"/>
                    <a:pt x="0" y="381000"/>
                  </a:cubicBezTo>
                  <a:lnTo>
                    <a:pt x="0" y="495300"/>
                  </a:lnTo>
                  <a:cubicBezTo>
                    <a:pt x="48" y="537364"/>
                    <a:pt x="34136" y="571452"/>
                    <a:pt x="76200" y="571500"/>
                  </a:cubicBezTo>
                  <a:cubicBezTo>
                    <a:pt x="90126" y="571441"/>
                    <a:pt x="103764" y="567526"/>
                    <a:pt x="115602" y="560191"/>
                  </a:cubicBezTo>
                  <a:cubicBezTo>
                    <a:pt x="128539" y="696532"/>
                    <a:pt x="237760" y="838200"/>
                    <a:pt x="381000" y="838200"/>
                  </a:cubicBezTo>
                  <a:cubicBezTo>
                    <a:pt x="473051" y="838200"/>
                    <a:pt x="550836" y="779548"/>
                    <a:pt x="598265" y="701548"/>
                  </a:cubicBezTo>
                  <a:cubicBezTo>
                    <a:pt x="651891" y="680723"/>
                    <a:pt x="700564" y="640242"/>
                    <a:pt x="721774" y="562052"/>
                  </a:cubicBezTo>
                  <a:cubicBezTo>
                    <a:pt x="746447" y="548901"/>
                    <a:pt x="761899" y="523259"/>
                    <a:pt x="762000" y="495300"/>
                  </a:cubicBezTo>
                  <a:lnTo>
                    <a:pt x="762000" y="381000"/>
                  </a:lnTo>
                  <a:cubicBezTo>
                    <a:pt x="761760" y="170679"/>
                    <a:pt x="591321" y="240"/>
                    <a:pt x="381000" y="0"/>
                  </a:cubicBezTo>
                  <a:close/>
                  <a:moveTo>
                    <a:pt x="381000" y="38100"/>
                  </a:moveTo>
                  <a:cubicBezTo>
                    <a:pt x="559265" y="38364"/>
                    <a:pt x="707643" y="175076"/>
                    <a:pt x="722471" y="352723"/>
                  </a:cubicBezTo>
                  <a:cubicBezTo>
                    <a:pt x="698772" y="339101"/>
                    <a:pt x="669488" y="339683"/>
                    <a:pt x="646348" y="354237"/>
                  </a:cubicBezTo>
                  <a:cubicBezTo>
                    <a:pt x="631575" y="207691"/>
                    <a:pt x="500800" y="100869"/>
                    <a:pt x="354254" y="115642"/>
                  </a:cubicBezTo>
                  <a:cubicBezTo>
                    <a:pt x="228123" y="128357"/>
                    <a:pt x="128375" y="228106"/>
                    <a:pt x="115659" y="354237"/>
                  </a:cubicBezTo>
                  <a:cubicBezTo>
                    <a:pt x="92520" y="339683"/>
                    <a:pt x="63236" y="339101"/>
                    <a:pt x="39536" y="352723"/>
                  </a:cubicBezTo>
                  <a:cubicBezTo>
                    <a:pt x="54364" y="175079"/>
                    <a:pt x="202738" y="38368"/>
                    <a:pt x="381000" y="38100"/>
                  </a:cubicBezTo>
                  <a:close/>
                  <a:moveTo>
                    <a:pt x="597942" y="309377"/>
                  </a:moveTo>
                  <a:cubicBezTo>
                    <a:pt x="479780" y="334999"/>
                    <a:pt x="374082" y="309044"/>
                    <a:pt x="299219" y="234181"/>
                  </a:cubicBezTo>
                  <a:cubicBezTo>
                    <a:pt x="291780" y="226743"/>
                    <a:pt x="279720" y="226743"/>
                    <a:pt x="272281" y="234181"/>
                  </a:cubicBezTo>
                  <a:cubicBezTo>
                    <a:pt x="240264" y="266185"/>
                    <a:pt x="211766" y="294254"/>
                    <a:pt x="166657" y="302284"/>
                  </a:cubicBezTo>
                  <a:cubicBezTo>
                    <a:pt x="209962" y="183868"/>
                    <a:pt x="341064" y="122978"/>
                    <a:pt x="459480" y="166284"/>
                  </a:cubicBezTo>
                  <a:cubicBezTo>
                    <a:pt x="525098" y="190280"/>
                    <a:pt x="576115" y="243002"/>
                    <a:pt x="597942" y="309373"/>
                  </a:cubicBezTo>
                  <a:close/>
                  <a:moveTo>
                    <a:pt x="76200" y="533400"/>
                  </a:moveTo>
                  <a:cubicBezTo>
                    <a:pt x="55167" y="533379"/>
                    <a:pt x="38121" y="516333"/>
                    <a:pt x="38100" y="495300"/>
                  </a:cubicBezTo>
                  <a:lnTo>
                    <a:pt x="38100" y="419100"/>
                  </a:lnTo>
                  <a:cubicBezTo>
                    <a:pt x="38100" y="398058"/>
                    <a:pt x="55158" y="381000"/>
                    <a:pt x="76200" y="381000"/>
                  </a:cubicBezTo>
                  <a:cubicBezTo>
                    <a:pt x="97242" y="381000"/>
                    <a:pt x="114300" y="398058"/>
                    <a:pt x="114300" y="419100"/>
                  </a:cubicBezTo>
                  <a:lnTo>
                    <a:pt x="114300" y="495300"/>
                  </a:lnTo>
                  <a:cubicBezTo>
                    <a:pt x="114279" y="516333"/>
                    <a:pt x="97233" y="533379"/>
                    <a:pt x="76200" y="533400"/>
                  </a:cubicBezTo>
                  <a:close/>
                  <a:moveTo>
                    <a:pt x="381000" y="800100"/>
                  </a:moveTo>
                  <a:cubicBezTo>
                    <a:pt x="252264" y="800100"/>
                    <a:pt x="152400" y="656741"/>
                    <a:pt x="152400" y="533400"/>
                  </a:cubicBezTo>
                  <a:lnTo>
                    <a:pt x="152400" y="381000"/>
                  </a:lnTo>
                  <a:cubicBezTo>
                    <a:pt x="152472" y="367889"/>
                    <a:pt x="153674" y="354808"/>
                    <a:pt x="155993" y="341903"/>
                  </a:cubicBezTo>
                  <a:cubicBezTo>
                    <a:pt x="215222" y="337010"/>
                    <a:pt x="253571" y="305872"/>
                    <a:pt x="286085" y="274160"/>
                  </a:cubicBezTo>
                  <a:cubicBezTo>
                    <a:pt x="348271" y="329372"/>
                    <a:pt x="428935" y="359199"/>
                    <a:pt x="512080" y="357727"/>
                  </a:cubicBezTo>
                  <a:cubicBezTo>
                    <a:pt x="543929" y="357277"/>
                    <a:pt x="575640" y="353437"/>
                    <a:pt x="606675" y="346272"/>
                  </a:cubicBezTo>
                  <a:cubicBezTo>
                    <a:pt x="608533" y="357756"/>
                    <a:pt x="609511" y="369366"/>
                    <a:pt x="609600" y="381000"/>
                  </a:cubicBezTo>
                  <a:lnTo>
                    <a:pt x="609600" y="533400"/>
                  </a:lnTo>
                  <a:cubicBezTo>
                    <a:pt x="608706" y="581397"/>
                    <a:pt x="595831" y="628408"/>
                    <a:pt x="572147" y="670164"/>
                  </a:cubicBezTo>
                  <a:cubicBezTo>
                    <a:pt x="533687" y="681392"/>
                    <a:pt x="493731" y="686651"/>
                    <a:pt x="453676" y="685756"/>
                  </a:cubicBezTo>
                  <a:cubicBezTo>
                    <a:pt x="445643" y="663010"/>
                    <a:pt x="424173" y="647773"/>
                    <a:pt x="400050" y="647700"/>
                  </a:cubicBezTo>
                  <a:lnTo>
                    <a:pt x="361950" y="647700"/>
                  </a:lnTo>
                  <a:cubicBezTo>
                    <a:pt x="330387" y="647700"/>
                    <a:pt x="304800" y="673287"/>
                    <a:pt x="304800" y="704850"/>
                  </a:cubicBezTo>
                  <a:cubicBezTo>
                    <a:pt x="304800" y="736413"/>
                    <a:pt x="330387" y="762000"/>
                    <a:pt x="361950" y="762000"/>
                  </a:cubicBezTo>
                  <a:lnTo>
                    <a:pt x="400050" y="762000"/>
                  </a:lnTo>
                  <a:cubicBezTo>
                    <a:pt x="424205" y="761925"/>
                    <a:pt x="445696" y="746648"/>
                    <a:pt x="453702" y="723858"/>
                  </a:cubicBezTo>
                  <a:cubicBezTo>
                    <a:pt x="482556" y="723963"/>
                    <a:pt x="511371" y="721751"/>
                    <a:pt x="539869" y="717245"/>
                  </a:cubicBezTo>
                  <a:cubicBezTo>
                    <a:pt x="499100" y="766153"/>
                    <a:pt x="443519" y="800100"/>
                    <a:pt x="381000" y="800100"/>
                  </a:cubicBezTo>
                  <a:close/>
                  <a:moveTo>
                    <a:pt x="419100" y="704850"/>
                  </a:moveTo>
                  <a:cubicBezTo>
                    <a:pt x="419087" y="715366"/>
                    <a:pt x="410566" y="723887"/>
                    <a:pt x="400050" y="723900"/>
                  </a:cubicBezTo>
                  <a:lnTo>
                    <a:pt x="361950" y="723900"/>
                  </a:lnTo>
                  <a:cubicBezTo>
                    <a:pt x="351429" y="723900"/>
                    <a:pt x="342900" y="715371"/>
                    <a:pt x="342900" y="704850"/>
                  </a:cubicBezTo>
                  <a:cubicBezTo>
                    <a:pt x="342900" y="694329"/>
                    <a:pt x="351429" y="685800"/>
                    <a:pt x="361950" y="685800"/>
                  </a:cubicBezTo>
                  <a:lnTo>
                    <a:pt x="400050" y="685800"/>
                  </a:lnTo>
                  <a:cubicBezTo>
                    <a:pt x="410566" y="685813"/>
                    <a:pt x="419087" y="694334"/>
                    <a:pt x="419100" y="704850"/>
                  </a:cubicBezTo>
                  <a:close/>
                  <a:moveTo>
                    <a:pt x="627507" y="641689"/>
                  </a:moveTo>
                  <a:cubicBezTo>
                    <a:pt x="637299" y="615453"/>
                    <a:pt x="643648" y="588059"/>
                    <a:pt x="646397" y="560191"/>
                  </a:cubicBezTo>
                  <a:cubicBezTo>
                    <a:pt x="656337" y="566210"/>
                    <a:pt x="667536" y="569849"/>
                    <a:pt x="679115" y="570824"/>
                  </a:cubicBezTo>
                  <a:cubicBezTo>
                    <a:pt x="668962" y="598851"/>
                    <a:pt x="651066" y="623424"/>
                    <a:pt x="627507" y="641689"/>
                  </a:cubicBezTo>
                  <a:close/>
                  <a:moveTo>
                    <a:pt x="723900" y="495300"/>
                  </a:moveTo>
                  <a:cubicBezTo>
                    <a:pt x="723900" y="516342"/>
                    <a:pt x="706842" y="533400"/>
                    <a:pt x="685800" y="533400"/>
                  </a:cubicBezTo>
                  <a:cubicBezTo>
                    <a:pt x="664758" y="533400"/>
                    <a:pt x="647700" y="516342"/>
                    <a:pt x="647700" y="495300"/>
                  </a:cubicBezTo>
                  <a:lnTo>
                    <a:pt x="647700" y="419100"/>
                  </a:lnTo>
                  <a:cubicBezTo>
                    <a:pt x="647700" y="398058"/>
                    <a:pt x="664758" y="381000"/>
                    <a:pt x="685800" y="381000"/>
                  </a:cubicBezTo>
                  <a:cubicBezTo>
                    <a:pt x="706842" y="381000"/>
                    <a:pt x="723900" y="398058"/>
                    <a:pt x="723900" y="419100"/>
                  </a:cubicBezTo>
                  <a:close/>
                </a:path>
              </a:pathLst>
            </a:custGeom>
            <a:grpFill/>
            <a:ln w="9525" cap="flat">
              <a:noFill/>
              <a:prstDash val="solid"/>
              <a:miter/>
            </a:ln>
          </p:spPr>
          <p:txBody>
            <a:bodyPr rtlCol="0" anchor="ctr"/>
            <a:lstStyle/>
            <a:p>
              <a:endParaRPr lang="en-ID"/>
            </a:p>
          </p:txBody>
        </p:sp>
        <p:sp>
          <p:nvSpPr>
            <p:cNvPr id="23" name="Freeform: Shape 22">
              <a:extLst>
                <a:ext uri="{FF2B5EF4-FFF2-40B4-BE49-F238E27FC236}">
                  <a16:creationId xmlns:a16="http://schemas.microsoft.com/office/drawing/2014/main" id="{BA7E4941-678E-4337-BA55-AA6CFACD7DCC}"/>
                </a:ext>
              </a:extLst>
            </p:cNvPr>
            <p:cNvSpPr/>
            <p:nvPr/>
          </p:nvSpPr>
          <p:spPr>
            <a:xfrm>
              <a:off x="5942769" y="3405981"/>
              <a:ext cx="114331" cy="66759"/>
            </a:xfrm>
            <a:custGeom>
              <a:avLst/>
              <a:gdLst>
                <a:gd name="connsiteX0" fmla="*/ 95286 w 114331"/>
                <a:gd name="connsiteY0" fmla="*/ 66675 h 66759"/>
                <a:gd name="connsiteX1" fmla="*/ 102914 w 114331"/>
                <a:gd name="connsiteY1" fmla="*/ 65075 h 66759"/>
                <a:gd name="connsiteX2" fmla="*/ 112736 w 114331"/>
                <a:gd name="connsiteY2" fmla="*/ 39997 h 66759"/>
                <a:gd name="connsiteX3" fmla="*/ 57186 w 114331"/>
                <a:gd name="connsiteY3" fmla="*/ 0 h 66759"/>
                <a:gd name="connsiteX4" fmla="*/ 1636 w 114331"/>
                <a:gd name="connsiteY4" fmla="*/ 39997 h 66759"/>
                <a:gd name="connsiteX5" fmla="*/ 11336 w 114331"/>
                <a:gd name="connsiteY5" fmla="*/ 65122 h 66759"/>
                <a:gd name="connsiteX6" fmla="*/ 36462 w 114331"/>
                <a:gd name="connsiteY6" fmla="*/ 55423 h 66759"/>
                <a:gd name="connsiteX7" fmla="*/ 36536 w 114331"/>
                <a:gd name="connsiteY7" fmla="*/ 55253 h 66759"/>
                <a:gd name="connsiteX8" fmla="*/ 77836 w 114331"/>
                <a:gd name="connsiteY8" fmla="*/ 55253 h 66759"/>
                <a:gd name="connsiteX9" fmla="*/ 95286 w 114331"/>
                <a:gd name="connsiteY9" fmla="*/ 66675 h 6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31" h="66759">
                  <a:moveTo>
                    <a:pt x="95286" y="66675"/>
                  </a:moveTo>
                  <a:cubicBezTo>
                    <a:pt x="97912" y="66681"/>
                    <a:pt x="100512" y="66136"/>
                    <a:pt x="102914" y="65075"/>
                  </a:cubicBezTo>
                  <a:cubicBezTo>
                    <a:pt x="112547" y="60857"/>
                    <a:pt x="116941" y="49635"/>
                    <a:pt x="112736" y="39997"/>
                  </a:cubicBezTo>
                  <a:cubicBezTo>
                    <a:pt x="103928" y="16722"/>
                    <a:pt x="82053" y="972"/>
                    <a:pt x="57186" y="0"/>
                  </a:cubicBezTo>
                  <a:cubicBezTo>
                    <a:pt x="32319" y="972"/>
                    <a:pt x="10444" y="16722"/>
                    <a:pt x="1636" y="39997"/>
                  </a:cubicBezTo>
                  <a:cubicBezTo>
                    <a:pt x="-2623" y="49614"/>
                    <a:pt x="1719" y="60863"/>
                    <a:pt x="11336" y="65122"/>
                  </a:cubicBezTo>
                  <a:cubicBezTo>
                    <a:pt x="20952" y="69383"/>
                    <a:pt x="32201" y="65041"/>
                    <a:pt x="36462" y="55423"/>
                  </a:cubicBezTo>
                  <a:cubicBezTo>
                    <a:pt x="36487" y="55367"/>
                    <a:pt x="36511" y="55310"/>
                    <a:pt x="36536" y="55253"/>
                  </a:cubicBezTo>
                  <a:cubicBezTo>
                    <a:pt x="45912" y="33784"/>
                    <a:pt x="68460" y="33784"/>
                    <a:pt x="77836" y="55253"/>
                  </a:cubicBezTo>
                  <a:cubicBezTo>
                    <a:pt x="80864" y="62192"/>
                    <a:pt x="87716" y="66677"/>
                    <a:pt x="95286" y="66675"/>
                  </a:cubicBezTo>
                  <a:close/>
                </a:path>
              </a:pathLst>
            </a:custGeom>
            <a:grpFill/>
            <a:ln w="9525" cap="flat">
              <a:noFill/>
              <a:prstDash val="solid"/>
              <a:miter/>
            </a:ln>
          </p:spPr>
          <p:txBody>
            <a:bodyPr rtlCol="0" anchor="ctr"/>
            <a:lstStyle/>
            <a:p>
              <a:endParaRPr lang="en-ID"/>
            </a:p>
          </p:txBody>
        </p:sp>
        <p:sp>
          <p:nvSpPr>
            <p:cNvPr id="24" name="Freeform: Shape 23">
              <a:extLst>
                <a:ext uri="{FF2B5EF4-FFF2-40B4-BE49-F238E27FC236}">
                  <a16:creationId xmlns:a16="http://schemas.microsoft.com/office/drawing/2014/main" id="{3D221C00-6248-45EE-9CD9-A89F29CACE4C}"/>
                </a:ext>
              </a:extLst>
            </p:cNvPr>
            <p:cNvSpPr/>
            <p:nvPr/>
          </p:nvSpPr>
          <p:spPr>
            <a:xfrm>
              <a:off x="6133310" y="3405964"/>
              <a:ext cx="114290" cy="66704"/>
            </a:xfrm>
            <a:custGeom>
              <a:avLst/>
              <a:gdLst>
                <a:gd name="connsiteX0" fmla="*/ 11417 w 114290"/>
                <a:gd name="connsiteY0" fmla="*/ 65092 h 66704"/>
                <a:gd name="connsiteX1" fmla="*/ 36460 w 114290"/>
                <a:gd name="connsiteY1" fmla="*/ 55351 h 66704"/>
                <a:gd name="connsiteX2" fmla="*/ 36495 w 114290"/>
                <a:gd name="connsiteY2" fmla="*/ 55269 h 66704"/>
                <a:gd name="connsiteX3" fmla="*/ 77795 w 114290"/>
                <a:gd name="connsiteY3" fmla="*/ 55269 h 66704"/>
                <a:gd name="connsiteX4" fmla="*/ 95245 w 114290"/>
                <a:gd name="connsiteY4" fmla="*/ 66692 h 66704"/>
                <a:gd name="connsiteX5" fmla="*/ 102873 w 114290"/>
                <a:gd name="connsiteY5" fmla="*/ 65092 h 66704"/>
                <a:gd name="connsiteX6" fmla="*/ 112695 w 114290"/>
                <a:gd name="connsiteY6" fmla="*/ 40014 h 66704"/>
                <a:gd name="connsiteX7" fmla="*/ 38570 w 114290"/>
                <a:gd name="connsiteY7" fmla="*/ 3039 h 66704"/>
                <a:gd name="connsiteX8" fmla="*/ 1595 w 114290"/>
                <a:gd name="connsiteY8" fmla="*/ 40014 h 66704"/>
                <a:gd name="connsiteX9" fmla="*/ 11417 w 114290"/>
                <a:gd name="connsiteY9" fmla="*/ 65092 h 66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290" h="66704">
                  <a:moveTo>
                    <a:pt x="11417" y="65092"/>
                  </a:moveTo>
                  <a:cubicBezTo>
                    <a:pt x="21022" y="69317"/>
                    <a:pt x="32233" y="64956"/>
                    <a:pt x="36460" y="55351"/>
                  </a:cubicBezTo>
                  <a:cubicBezTo>
                    <a:pt x="36471" y="55324"/>
                    <a:pt x="36483" y="55297"/>
                    <a:pt x="36495" y="55269"/>
                  </a:cubicBezTo>
                  <a:cubicBezTo>
                    <a:pt x="45871" y="33801"/>
                    <a:pt x="68419" y="33801"/>
                    <a:pt x="77795" y="55269"/>
                  </a:cubicBezTo>
                  <a:cubicBezTo>
                    <a:pt x="80822" y="62208"/>
                    <a:pt x="87675" y="66694"/>
                    <a:pt x="95245" y="66692"/>
                  </a:cubicBezTo>
                  <a:cubicBezTo>
                    <a:pt x="97871" y="66698"/>
                    <a:pt x="100470" y="66153"/>
                    <a:pt x="102873" y="65092"/>
                  </a:cubicBezTo>
                  <a:cubicBezTo>
                    <a:pt x="112505" y="60874"/>
                    <a:pt x="116900" y="49652"/>
                    <a:pt x="112695" y="40014"/>
                  </a:cubicBezTo>
                  <a:cubicBezTo>
                    <a:pt x="102436" y="9335"/>
                    <a:pt x="69249" y="-7219"/>
                    <a:pt x="38570" y="3039"/>
                  </a:cubicBezTo>
                  <a:cubicBezTo>
                    <a:pt x="21122" y="8873"/>
                    <a:pt x="7429" y="22566"/>
                    <a:pt x="1595" y="40014"/>
                  </a:cubicBezTo>
                  <a:cubicBezTo>
                    <a:pt x="-2610" y="49652"/>
                    <a:pt x="1785" y="60874"/>
                    <a:pt x="11417" y="65092"/>
                  </a:cubicBezTo>
                  <a:close/>
                </a:path>
              </a:pathLst>
            </a:custGeom>
            <a:grpFill/>
            <a:ln w="9525" cap="flat">
              <a:noFill/>
              <a:prstDash val="solid"/>
              <a:miter/>
            </a:ln>
          </p:spPr>
          <p:txBody>
            <a:bodyPr rtlCol="0" anchor="ctr"/>
            <a:lstStyle/>
            <a:p>
              <a:endParaRPr lang="en-ID"/>
            </a:p>
          </p:txBody>
        </p:sp>
      </p:grpSp>
    </p:spTree>
    <p:extLst>
      <p:ext uri="{BB962C8B-B14F-4D97-AF65-F5344CB8AC3E}">
        <p14:creationId xmlns:p14="http://schemas.microsoft.com/office/powerpoint/2010/main" val="3874129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9BDDC-E2C4-4F7F-96EA-0862446B770A}"/>
              </a:ext>
            </a:extLst>
          </p:cNvPr>
          <p:cNvSpPr>
            <a:spLocks noGrp="1"/>
          </p:cNvSpPr>
          <p:nvPr>
            <p:ph type="title"/>
          </p:nvPr>
        </p:nvSpPr>
        <p:spPr/>
        <p:txBody>
          <a:bodyPr/>
          <a:lstStyle/>
          <a:p>
            <a:r>
              <a:rPr lang="en-AU" dirty="0"/>
              <a:t>Our products directly address the needs in the market</a:t>
            </a:r>
            <a:endParaRPr lang="en-ID" dirty="0"/>
          </a:p>
        </p:txBody>
      </p:sp>
      <p:sp>
        <p:nvSpPr>
          <p:cNvPr id="3" name="Content Placeholder 2">
            <a:extLst>
              <a:ext uri="{FF2B5EF4-FFF2-40B4-BE49-F238E27FC236}">
                <a16:creationId xmlns:a16="http://schemas.microsoft.com/office/drawing/2014/main" id="{C20E9B57-99E9-4340-9AF2-582DD0EB14C4}"/>
              </a:ext>
            </a:extLst>
          </p:cNvPr>
          <p:cNvSpPr>
            <a:spLocks noGrp="1"/>
          </p:cNvSpPr>
          <p:nvPr>
            <p:ph idx="1"/>
          </p:nvPr>
        </p:nvSpPr>
        <p:spPr>
          <a:xfrm>
            <a:off x="609521" y="859648"/>
            <a:ext cx="10971372" cy="5399234"/>
          </a:xfrm>
        </p:spPr>
        <p:txBody>
          <a:bodyPr/>
          <a:lstStyle/>
          <a:p>
            <a:pPr marL="0" indent="0">
              <a:buNone/>
            </a:pPr>
            <a:r>
              <a:rPr lang="en-AU" dirty="0"/>
              <a:t>We provide two products to the market – one for Data Holders and one for Data Recipients, both products are cost-effective, fully integrated and managed intermediary solutions</a:t>
            </a:r>
          </a:p>
          <a:p>
            <a:endParaRPr lang="en-ID" dirty="0"/>
          </a:p>
        </p:txBody>
      </p:sp>
      <p:sp>
        <p:nvSpPr>
          <p:cNvPr id="4" name="Slide Number Placeholder 3">
            <a:extLst>
              <a:ext uri="{FF2B5EF4-FFF2-40B4-BE49-F238E27FC236}">
                <a16:creationId xmlns:a16="http://schemas.microsoft.com/office/drawing/2014/main" id="{CF3379A1-221E-4F28-B0FA-F0B045C9223B}"/>
              </a:ext>
            </a:extLst>
          </p:cNvPr>
          <p:cNvSpPr>
            <a:spLocks noGrp="1"/>
          </p:cNvSpPr>
          <p:nvPr>
            <p:ph type="sldNum" sz="quarter" idx="4"/>
          </p:nvPr>
        </p:nvSpPr>
        <p:spPr/>
        <p:txBody>
          <a:bodyPr/>
          <a:lstStyle/>
          <a:p>
            <a:fld id="{45B4EEE1-F3A5-4F92-8C13-26FA1C14643B}" type="slidenum">
              <a:rPr lang="en-US" smtClean="0"/>
              <a:pPr/>
              <a:t>23</a:t>
            </a:fld>
            <a:endParaRPr lang="en-US" dirty="0"/>
          </a:p>
        </p:txBody>
      </p:sp>
      <p:sp>
        <p:nvSpPr>
          <p:cNvPr id="11" name="TextBox 10">
            <a:extLst>
              <a:ext uri="{FF2B5EF4-FFF2-40B4-BE49-F238E27FC236}">
                <a16:creationId xmlns:a16="http://schemas.microsoft.com/office/drawing/2014/main" id="{E507D2E0-744E-49F5-9F65-90A648901F95}"/>
              </a:ext>
            </a:extLst>
          </p:cNvPr>
          <p:cNvSpPr txBox="1"/>
          <p:nvPr/>
        </p:nvSpPr>
        <p:spPr>
          <a:xfrm>
            <a:off x="1179529" y="1935008"/>
            <a:ext cx="3560736" cy="1138773"/>
          </a:xfrm>
          <a:prstGeom prst="rect">
            <a:avLst/>
          </a:prstGeom>
          <a:noFill/>
        </p:spPr>
        <p:txBody>
          <a:bodyPr wrap="square" rtlCol="0">
            <a:spAutoFit/>
          </a:bodyPr>
          <a:lstStyle/>
          <a:p>
            <a:pPr algn="ctr"/>
            <a:r>
              <a:rPr lang="en-US" sz="2000" b="1" dirty="0">
                <a:solidFill>
                  <a:srgbClr val="0070C0"/>
                </a:solidFill>
              </a:rPr>
              <a:t>For Data Holders</a:t>
            </a:r>
          </a:p>
          <a:p>
            <a:pPr algn="ctr"/>
            <a:r>
              <a:rPr lang="en-US" sz="1600" dirty="0">
                <a:latin typeface="+mj-lt"/>
              </a:rPr>
              <a:t>Banks, Super Funds,                       Stockbrokers, Insurance, Wealth Management</a:t>
            </a:r>
          </a:p>
        </p:txBody>
      </p:sp>
      <p:sp>
        <p:nvSpPr>
          <p:cNvPr id="12" name="TextBox 11">
            <a:extLst>
              <a:ext uri="{FF2B5EF4-FFF2-40B4-BE49-F238E27FC236}">
                <a16:creationId xmlns:a16="http://schemas.microsoft.com/office/drawing/2014/main" id="{56776CB4-5FB8-4907-A667-C27F390E37B3}"/>
              </a:ext>
            </a:extLst>
          </p:cNvPr>
          <p:cNvSpPr txBox="1"/>
          <p:nvPr/>
        </p:nvSpPr>
        <p:spPr>
          <a:xfrm>
            <a:off x="7491929" y="1935008"/>
            <a:ext cx="3560736" cy="1138773"/>
          </a:xfrm>
          <a:prstGeom prst="rect">
            <a:avLst/>
          </a:prstGeom>
          <a:noFill/>
        </p:spPr>
        <p:txBody>
          <a:bodyPr wrap="square" rtlCol="0">
            <a:spAutoFit/>
          </a:bodyPr>
          <a:lstStyle/>
          <a:p>
            <a:pPr algn="ctr"/>
            <a:r>
              <a:rPr lang="en-US" sz="2000" b="1" dirty="0">
                <a:solidFill>
                  <a:srgbClr val="0070C0"/>
                </a:solidFill>
              </a:rPr>
              <a:t>For Data Recipients</a:t>
            </a:r>
          </a:p>
          <a:p>
            <a:pPr algn="ctr"/>
            <a:r>
              <a:rPr lang="en-US" sz="1600" dirty="0">
                <a:latin typeface="+mj-lt"/>
              </a:rPr>
              <a:t>Lending, Accounting,                                  </a:t>
            </a:r>
            <a:r>
              <a:rPr lang="en-US" sz="1600" dirty="0" err="1">
                <a:latin typeface="+mj-lt"/>
              </a:rPr>
              <a:t>FinTechs</a:t>
            </a:r>
            <a:r>
              <a:rPr lang="en-US" sz="1600" dirty="0">
                <a:latin typeface="+mj-lt"/>
              </a:rPr>
              <a:t>, Super Funds, Wealth Management, </a:t>
            </a:r>
          </a:p>
        </p:txBody>
      </p:sp>
      <p:grpSp>
        <p:nvGrpSpPr>
          <p:cNvPr id="18" name="Group 17">
            <a:extLst>
              <a:ext uri="{FF2B5EF4-FFF2-40B4-BE49-F238E27FC236}">
                <a16:creationId xmlns:a16="http://schemas.microsoft.com/office/drawing/2014/main" id="{C3CB96BF-B343-49B6-B811-88A6B3DBECA6}"/>
              </a:ext>
            </a:extLst>
          </p:cNvPr>
          <p:cNvGrpSpPr/>
          <p:nvPr/>
        </p:nvGrpSpPr>
        <p:grpSpPr>
          <a:xfrm>
            <a:off x="5284732" y="1914987"/>
            <a:ext cx="1710857" cy="1076088"/>
            <a:chOff x="5284732" y="2177515"/>
            <a:chExt cx="1710857" cy="1076088"/>
          </a:xfrm>
        </p:grpSpPr>
        <p:sp>
          <p:nvSpPr>
            <p:cNvPr id="10" name="TextBox 9">
              <a:extLst>
                <a:ext uri="{FF2B5EF4-FFF2-40B4-BE49-F238E27FC236}">
                  <a16:creationId xmlns:a16="http://schemas.microsoft.com/office/drawing/2014/main" id="{D194DE1E-DE16-4527-ADC4-E327FF54CC66}"/>
                </a:ext>
              </a:extLst>
            </p:cNvPr>
            <p:cNvSpPr txBox="1"/>
            <p:nvPr/>
          </p:nvSpPr>
          <p:spPr>
            <a:xfrm>
              <a:off x="5565314" y="2545396"/>
              <a:ext cx="1059784" cy="523220"/>
            </a:xfrm>
            <a:prstGeom prst="rect">
              <a:avLst/>
            </a:prstGeom>
            <a:noFill/>
          </p:spPr>
          <p:txBody>
            <a:bodyPr wrap="square" rtlCol="0" anchor="ctr">
              <a:spAutoFit/>
            </a:bodyPr>
            <a:lstStyle/>
            <a:p>
              <a:pPr algn="ctr"/>
              <a:r>
                <a:rPr lang="en-AU" sz="1400" b="1" dirty="0">
                  <a:solidFill>
                    <a:srgbClr val="0070C0"/>
                  </a:solidFill>
                </a:rPr>
                <a:t>SISS DATA SERVICES</a:t>
              </a:r>
              <a:endParaRPr lang="en-US" sz="1400" b="1" dirty="0">
                <a:solidFill>
                  <a:srgbClr val="0070C0"/>
                </a:solidFill>
              </a:endParaRPr>
            </a:p>
          </p:txBody>
        </p:sp>
        <p:sp>
          <p:nvSpPr>
            <p:cNvPr id="17" name="Graphic 15">
              <a:extLst>
                <a:ext uri="{FF2B5EF4-FFF2-40B4-BE49-F238E27FC236}">
                  <a16:creationId xmlns:a16="http://schemas.microsoft.com/office/drawing/2014/main" id="{B81813E4-4950-411C-94EA-7224BAC6044B}"/>
                </a:ext>
              </a:extLst>
            </p:cNvPr>
            <p:cNvSpPr/>
            <p:nvPr/>
          </p:nvSpPr>
          <p:spPr>
            <a:xfrm>
              <a:off x="5284732" y="2177515"/>
              <a:ext cx="1710857" cy="1076088"/>
            </a:xfrm>
            <a:custGeom>
              <a:avLst/>
              <a:gdLst>
                <a:gd name="connsiteX0" fmla="*/ 2117027 w 2382035"/>
                <a:gd name="connsiteY0" fmla="*/ 650710 h 1498243"/>
                <a:gd name="connsiteX1" fmla="*/ 1376220 w 2382035"/>
                <a:gd name="connsiteY1" fmla="*/ 248916 h 1498243"/>
                <a:gd name="connsiteX2" fmla="*/ 265009 w 2382035"/>
                <a:gd name="connsiteY2" fmla="*/ 650710 h 1498243"/>
                <a:gd name="connsiteX3" fmla="*/ 440794 w 2382035"/>
                <a:gd name="connsiteY3" fmla="*/ 1498244 h 1498243"/>
                <a:gd name="connsiteX4" fmla="*/ 1941242 w 2382035"/>
                <a:gd name="connsiteY4" fmla="*/ 1498244 h 1498243"/>
                <a:gd name="connsiteX5" fmla="*/ 2117027 w 2382035"/>
                <a:gd name="connsiteY5" fmla="*/ 650710 h 1498243"/>
                <a:gd name="connsiteX6" fmla="*/ 1282049 w 2382035"/>
                <a:gd name="connsiteY6" fmla="*/ 317975 h 1498243"/>
                <a:gd name="connsiteX7" fmla="*/ 384291 w 2382035"/>
                <a:gd name="connsiteY7" fmla="*/ 650710 h 1498243"/>
                <a:gd name="connsiteX8" fmla="*/ 315233 w 2382035"/>
                <a:gd name="connsiteY8" fmla="*/ 763715 h 1498243"/>
                <a:gd name="connsiteX9" fmla="*/ 440794 w 2382035"/>
                <a:gd name="connsiteY9" fmla="*/ 1378961 h 1498243"/>
                <a:gd name="connsiteX10" fmla="*/ 1941242 w 2382035"/>
                <a:gd name="connsiteY10" fmla="*/ 1378961 h 1498243"/>
                <a:gd name="connsiteX11" fmla="*/ 2073081 w 2382035"/>
                <a:gd name="connsiteY11" fmla="*/ 763715 h 1498243"/>
                <a:gd name="connsiteX12" fmla="*/ 1997744 w 2382035"/>
                <a:gd name="connsiteY12" fmla="*/ 650710 h 1498243"/>
                <a:gd name="connsiteX13" fmla="*/ 1432722 w 2382035"/>
                <a:gd name="connsiteY13" fmla="*/ 349365 h 1498243"/>
                <a:gd name="connsiteX14" fmla="*/ 1282049 w 2382035"/>
                <a:gd name="connsiteY14" fmla="*/ 317975 h 14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2035" h="1498243">
                  <a:moveTo>
                    <a:pt x="2117027" y="650710"/>
                  </a:moveTo>
                  <a:cubicBezTo>
                    <a:pt x="2117027" y="261473"/>
                    <a:pt x="1696399" y="66854"/>
                    <a:pt x="1376220" y="248916"/>
                  </a:cubicBezTo>
                  <a:cubicBezTo>
                    <a:pt x="1018372" y="-221936"/>
                    <a:pt x="265009" y="10351"/>
                    <a:pt x="265009" y="650710"/>
                  </a:cubicBezTo>
                  <a:cubicBezTo>
                    <a:pt x="-168175" y="845329"/>
                    <a:pt x="-42614" y="1498244"/>
                    <a:pt x="440794" y="1498244"/>
                  </a:cubicBezTo>
                  <a:lnTo>
                    <a:pt x="1941242" y="1498244"/>
                  </a:lnTo>
                  <a:cubicBezTo>
                    <a:pt x="2424650" y="1498244"/>
                    <a:pt x="2550211" y="845329"/>
                    <a:pt x="2117027" y="650710"/>
                  </a:cubicBezTo>
                  <a:close/>
                  <a:moveTo>
                    <a:pt x="1282049" y="317975"/>
                  </a:moveTo>
                  <a:cubicBezTo>
                    <a:pt x="980704" y="-77541"/>
                    <a:pt x="384291" y="142190"/>
                    <a:pt x="384291" y="650710"/>
                  </a:cubicBezTo>
                  <a:cubicBezTo>
                    <a:pt x="384291" y="700934"/>
                    <a:pt x="359179" y="744881"/>
                    <a:pt x="315233" y="763715"/>
                  </a:cubicBezTo>
                  <a:cubicBezTo>
                    <a:pt x="1332" y="901831"/>
                    <a:pt x="89224" y="1378961"/>
                    <a:pt x="440794" y="1378961"/>
                  </a:cubicBezTo>
                  <a:lnTo>
                    <a:pt x="1941242" y="1378961"/>
                  </a:lnTo>
                  <a:cubicBezTo>
                    <a:pt x="2292812" y="1378961"/>
                    <a:pt x="2386982" y="901831"/>
                    <a:pt x="2073081" y="763715"/>
                  </a:cubicBezTo>
                  <a:cubicBezTo>
                    <a:pt x="2029134" y="744881"/>
                    <a:pt x="1997744" y="700934"/>
                    <a:pt x="1997744" y="650710"/>
                  </a:cubicBezTo>
                  <a:cubicBezTo>
                    <a:pt x="1997744" y="355643"/>
                    <a:pt x="1677565" y="217526"/>
                    <a:pt x="1432722" y="349365"/>
                  </a:cubicBezTo>
                  <a:cubicBezTo>
                    <a:pt x="1382498" y="380755"/>
                    <a:pt x="1319717" y="368199"/>
                    <a:pt x="1282049" y="317975"/>
                  </a:cubicBezTo>
                  <a:close/>
                </a:path>
              </a:pathLst>
            </a:custGeom>
            <a:solidFill>
              <a:srgbClr val="00B0F0"/>
            </a:solidFill>
            <a:ln w="6258" cap="flat">
              <a:noFill/>
              <a:prstDash val="solid"/>
              <a:miter/>
            </a:ln>
          </p:spPr>
          <p:txBody>
            <a:bodyPr rtlCol="0" anchor="ctr"/>
            <a:lstStyle/>
            <a:p>
              <a:endParaRPr lang="en-ID"/>
            </a:p>
          </p:txBody>
        </p:sp>
      </p:grpSp>
      <p:sp>
        <p:nvSpPr>
          <p:cNvPr id="21" name="Freeform: Shape 20">
            <a:extLst>
              <a:ext uri="{FF2B5EF4-FFF2-40B4-BE49-F238E27FC236}">
                <a16:creationId xmlns:a16="http://schemas.microsoft.com/office/drawing/2014/main" id="{D3A5A355-85E2-4D79-BC99-35218589ACEE}"/>
              </a:ext>
            </a:extLst>
          </p:cNvPr>
          <p:cNvSpPr/>
          <p:nvPr/>
        </p:nvSpPr>
        <p:spPr>
          <a:xfrm rot="16200000" flipH="1">
            <a:off x="4678654" y="2096379"/>
            <a:ext cx="343648" cy="698220"/>
          </a:xfrm>
          <a:custGeom>
            <a:avLst/>
            <a:gdLst>
              <a:gd name="connsiteX0" fmla="*/ 0 w 343648"/>
              <a:gd name="connsiteY0" fmla="*/ 172066 h 698220"/>
              <a:gd name="connsiteX1" fmla="*/ 10723 w 343648"/>
              <a:gd name="connsiteY1" fmla="*/ 197414 h 698220"/>
              <a:gd name="connsiteX2" fmla="*/ 60443 w 343648"/>
              <a:gd name="connsiteY2" fmla="*/ 197414 h 698220"/>
              <a:gd name="connsiteX3" fmla="*/ 136484 w 343648"/>
              <a:gd name="connsiteY3" fmla="*/ 121372 h 698220"/>
              <a:gd name="connsiteX4" fmla="*/ 136484 w 343648"/>
              <a:gd name="connsiteY4" fmla="*/ 396287 h 698220"/>
              <a:gd name="connsiteX5" fmla="*/ 136485 w 343648"/>
              <a:gd name="connsiteY5" fmla="*/ 396287 h 698220"/>
              <a:gd name="connsiteX6" fmla="*/ 136485 w 343648"/>
              <a:gd name="connsiteY6" fmla="*/ 430384 h 698220"/>
              <a:gd name="connsiteX7" fmla="*/ 136485 w 343648"/>
              <a:gd name="connsiteY7" fmla="*/ 430385 h 698220"/>
              <a:gd name="connsiteX8" fmla="*/ 136485 w 343648"/>
              <a:gd name="connsiteY8" fmla="*/ 576848 h 698220"/>
              <a:gd name="connsiteX9" fmla="*/ 60444 w 343648"/>
              <a:gd name="connsiteY9" fmla="*/ 500806 h 698220"/>
              <a:gd name="connsiteX10" fmla="*/ 10724 w 343648"/>
              <a:gd name="connsiteY10" fmla="*/ 500806 h 698220"/>
              <a:gd name="connsiteX11" fmla="*/ 1 w 343648"/>
              <a:gd name="connsiteY11" fmla="*/ 526154 h 698220"/>
              <a:gd name="connsiteX12" fmla="*/ 10724 w 343648"/>
              <a:gd name="connsiteY12" fmla="*/ 551500 h 698220"/>
              <a:gd name="connsiteX13" fmla="*/ 147208 w 343648"/>
              <a:gd name="connsiteY13" fmla="*/ 687984 h 698220"/>
              <a:gd name="connsiteX14" fmla="*/ 196928 w 343648"/>
              <a:gd name="connsiteY14" fmla="*/ 687984 h 698220"/>
              <a:gd name="connsiteX15" fmla="*/ 333412 w 343648"/>
              <a:gd name="connsiteY15" fmla="*/ 551500 h 698220"/>
              <a:gd name="connsiteX16" fmla="*/ 333412 w 343648"/>
              <a:gd name="connsiteY16" fmla="*/ 501782 h 698220"/>
              <a:gd name="connsiteX17" fmla="*/ 283693 w 343648"/>
              <a:gd name="connsiteY17" fmla="*/ 501782 h 698220"/>
              <a:gd name="connsiteX18" fmla="*/ 206677 w 343648"/>
              <a:gd name="connsiteY18" fmla="*/ 578798 h 698220"/>
              <a:gd name="connsiteX19" fmla="*/ 206677 w 343648"/>
              <a:gd name="connsiteY19" fmla="*/ 447218 h 698220"/>
              <a:gd name="connsiteX20" fmla="*/ 206678 w 343648"/>
              <a:gd name="connsiteY20" fmla="*/ 447218 h 698220"/>
              <a:gd name="connsiteX21" fmla="*/ 206678 w 343648"/>
              <a:gd name="connsiteY21" fmla="*/ 267836 h 698220"/>
              <a:gd name="connsiteX22" fmla="*/ 206677 w 343648"/>
              <a:gd name="connsiteY22" fmla="*/ 267834 h 698220"/>
              <a:gd name="connsiteX23" fmla="*/ 206677 w 343648"/>
              <a:gd name="connsiteY23" fmla="*/ 251003 h 698220"/>
              <a:gd name="connsiteX24" fmla="*/ 206676 w 343648"/>
              <a:gd name="connsiteY24" fmla="*/ 251003 h 698220"/>
              <a:gd name="connsiteX25" fmla="*/ 206676 w 343648"/>
              <a:gd name="connsiteY25" fmla="*/ 119422 h 698220"/>
              <a:gd name="connsiteX26" fmla="*/ 283692 w 343648"/>
              <a:gd name="connsiteY26" fmla="*/ 196438 h 698220"/>
              <a:gd name="connsiteX27" fmla="*/ 333411 w 343648"/>
              <a:gd name="connsiteY27" fmla="*/ 196438 h 698220"/>
              <a:gd name="connsiteX28" fmla="*/ 333411 w 343648"/>
              <a:gd name="connsiteY28" fmla="*/ 146720 h 698220"/>
              <a:gd name="connsiteX29" fmla="*/ 196927 w 343648"/>
              <a:gd name="connsiteY29" fmla="*/ 10236 h 698220"/>
              <a:gd name="connsiteX30" fmla="*/ 147207 w 343648"/>
              <a:gd name="connsiteY30" fmla="*/ 10236 h 698220"/>
              <a:gd name="connsiteX31" fmla="*/ 10723 w 343648"/>
              <a:gd name="connsiteY31" fmla="*/ 146720 h 698220"/>
              <a:gd name="connsiteX32" fmla="*/ 0 w 343648"/>
              <a:gd name="connsiteY32" fmla="*/ 172066 h 69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648" h="698220">
                <a:moveTo>
                  <a:pt x="0" y="172066"/>
                </a:moveTo>
                <a:cubicBezTo>
                  <a:pt x="0" y="181815"/>
                  <a:pt x="3900" y="190588"/>
                  <a:pt x="10723" y="197414"/>
                </a:cubicBezTo>
                <a:cubicBezTo>
                  <a:pt x="24372" y="211062"/>
                  <a:pt x="46795" y="211062"/>
                  <a:pt x="60443" y="197414"/>
                </a:cubicBezTo>
                <a:lnTo>
                  <a:pt x="136484" y="121372"/>
                </a:lnTo>
                <a:lnTo>
                  <a:pt x="136484" y="396287"/>
                </a:lnTo>
                <a:lnTo>
                  <a:pt x="136485" y="396287"/>
                </a:lnTo>
                <a:lnTo>
                  <a:pt x="136485" y="430384"/>
                </a:lnTo>
                <a:lnTo>
                  <a:pt x="136485" y="430385"/>
                </a:lnTo>
                <a:lnTo>
                  <a:pt x="136485" y="576848"/>
                </a:lnTo>
                <a:lnTo>
                  <a:pt x="60444" y="500806"/>
                </a:lnTo>
                <a:cubicBezTo>
                  <a:pt x="46796" y="487158"/>
                  <a:pt x="24373" y="487158"/>
                  <a:pt x="10724" y="500806"/>
                </a:cubicBezTo>
                <a:cubicBezTo>
                  <a:pt x="3901" y="507632"/>
                  <a:pt x="1" y="516405"/>
                  <a:pt x="1" y="526154"/>
                </a:cubicBezTo>
                <a:cubicBezTo>
                  <a:pt x="1" y="534928"/>
                  <a:pt x="3901" y="544677"/>
                  <a:pt x="10724" y="551500"/>
                </a:cubicBezTo>
                <a:lnTo>
                  <a:pt x="147208" y="687984"/>
                </a:lnTo>
                <a:cubicBezTo>
                  <a:pt x="160857" y="701633"/>
                  <a:pt x="183280" y="701633"/>
                  <a:pt x="196928" y="687984"/>
                </a:cubicBezTo>
                <a:lnTo>
                  <a:pt x="333412" y="551500"/>
                </a:lnTo>
                <a:cubicBezTo>
                  <a:pt x="347060" y="537852"/>
                  <a:pt x="347060" y="515431"/>
                  <a:pt x="333412" y="501782"/>
                </a:cubicBezTo>
                <a:cubicBezTo>
                  <a:pt x="319764" y="488134"/>
                  <a:pt x="297341" y="488134"/>
                  <a:pt x="283693" y="501782"/>
                </a:cubicBezTo>
                <a:lnTo>
                  <a:pt x="206677" y="578798"/>
                </a:lnTo>
                <a:lnTo>
                  <a:pt x="206677" y="447218"/>
                </a:lnTo>
                <a:lnTo>
                  <a:pt x="206678" y="447218"/>
                </a:lnTo>
                <a:lnTo>
                  <a:pt x="206678" y="267836"/>
                </a:lnTo>
                <a:lnTo>
                  <a:pt x="206677" y="267834"/>
                </a:lnTo>
                <a:lnTo>
                  <a:pt x="206677" y="251003"/>
                </a:lnTo>
                <a:lnTo>
                  <a:pt x="206676" y="251003"/>
                </a:lnTo>
                <a:lnTo>
                  <a:pt x="206676" y="119422"/>
                </a:lnTo>
                <a:lnTo>
                  <a:pt x="283692" y="196438"/>
                </a:lnTo>
                <a:cubicBezTo>
                  <a:pt x="297340" y="210086"/>
                  <a:pt x="319763" y="210086"/>
                  <a:pt x="333411" y="196438"/>
                </a:cubicBezTo>
                <a:cubicBezTo>
                  <a:pt x="347059" y="182789"/>
                  <a:pt x="347059" y="160368"/>
                  <a:pt x="333411" y="146720"/>
                </a:cubicBezTo>
                <a:lnTo>
                  <a:pt x="196927" y="10236"/>
                </a:lnTo>
                <a:cubicBezTo>
                  <a:pt x="183279" y="-3413"/>
                  <a:pt x="160856" y="-3413"/>
                  <a:pt x="147207" y="10236"/>
                </a:cubicBezTo>
                <a:lnTo>
                  <a:pt x="10723" y="146720"/>
                </a:lnTo>
                <a:cubicBezTo>
                  <a:pt x="3900" y="153543"/>
                  <a:pt x="0" y="163292"/>
                  <a:pt x="0" y="172066"/>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3200" dirty="0">
              <a:latin typeface="Franklin Gothic Book" panose="020B0503020102020204" pitchFamily="34" charset="0"/>
            </a:endParaRPr>
          </a:p>
        </p:txBody>
      </p:sp>
      <p:sp>
        <p:nvSpPr>
          <p:cNvPr id="22" name="Freeform: Shape 21">
            <a:extLst>
              <a:ext uri="{FF2B5EF4-FFF2-40B4-BE49-F238E27FC236}">
                <a16:creationId xmlns:a16="http://schemas.microsoft.com/office/drawing/2014/main" id="{A688354E-38CC-48E2-A621-17EBD5914074}"/>
              </a:ext>
            </a:extLst>
          </p:cNvPr>
          <p:cNvSpPr/>
          <p:nvPr/>
        </p:nvSpPr>
        <p:spPr>
          <a:xfrm rot="16200000" flipH="1">
            <a:off x="7274286" y="2107896"/>
            <a:ext cx="343648" cy="698220"/>
          </a:xfrm>
          <a:custGeom>
            <a:avLst/>
            <a:gdLst>
              <a:gd name="connsiteX0" fmla="*/ 0 w 343648"/>
              <a:gd name="connsiteY0" fmla="*/ 172066 h 698220"/>
              <a:gd name="connsiteX1" fmla="*/ 10723 w 343648"/>
              <a:gd name="connsiteY1" fmla="*/ 197414 h 698220"/>
              <a:gd name="connsiteX2" fmla="*/ 60443 w 343648"/>
              <a:gd name="connsiteY2" fmla="*/ 197414 h 698220"/>
              <a:gd name="connsiteX3" fmla="*/ 136484 w 343648"/>
              <a:gd name="connsiteY3" fmla="*/ 121372 h 698220"/>
              <a:gd name="connsiteX4" fmla="*/ 136484 w 343648"/>
              <a:gd name="connsiteY4" fmla="*/ 396287 h 698220"/>
              <a:gd name="connsiteX5" fmla="*/ 136485 w 343648"/>
              <a:gd name="connsiteY5" fmla="*/ 396287 h 698220"/>
              <a:gd name="connsiteX6" fmla="*/ 136485 w 343648"/>
              <a:gd name="connsiteY6" fmla="*/ 430384 h 698220"/>
              <a:gd name="connsiteX7" fmla="*/ 136485 w 343648"/>
              <a:gd name="connsiteY7" fmla="*/ 430385 h 698220"/>
              <a:gd name="connsiteX8" fmla="*/ 136485 w 343648"/>
              <a:gd name="connsiteY8" fmla="*/ 576848 h 698220"/>
              <a:gd name="connsiteX9" fmla="*/ 60444 w 343648"/>
              <a:gd name="connsiteY9" fmla="*/ 500806 h 698220"/>
              <a:gd name="connsiteX10" fmla="*/ 10724 w 343648"/>
              <a:gd name="connsiteY10" fmla="*/ 500806 h 698220"/>
              <a:gd name="connsiteX11" fmla="*/ 1 w 343648"/>
              <a:gd name="connsiteY11" fmla="*/ 526154 h 698220"/>
              <a:gd name="connsiteX12" fmla="*/ 10724 w 343648"/>
              <a:gd name="connsiteY12" fmla="*/ 551500 h 698220"/>
              <a:gd name="connsiteX13" fmla="*/ 147208 w 343648"/>
              <a:gd name="connsiteY13" fmla="*/ 687984 h 698220"/>
              <a:gd name="connsiteX14" fmla="*/ 196928 w 343648"/>
              <a:gd name="connsiteY14" fmla="*/ 687984 h 698220"/>
              <a:gd name="connsiteX15" fmla="*/ 333412 w 343648"/>
              <a:gd name="connsiteY15" fmla="*/ 551500 h 698220"/>
              <a:gd name="connsiteX16" fmla="*/ 333412 w 343648"/>
              <a:gd name="connsiteY16" fmla="*/ 501782 h 698220"/>
              <a:gd name="connsiteX17" fmla="*/ 283693 w 343648"/>
              <a:gd name="connsiteY17" fmla="*/ 501782 h 698220"/>
              <a:gd name="connsiteX18" fmla="*/ 206677 w 343648"/>
              <a:gd name="connsiteY18" fmla="*/ 578798 h 698220"/>
              <a:gd name="connsiteX19" fmla="*/ 206677 w 343648"/>
              <a:gd name="connsiteY19" fmla="*/ 447218 h 698220"/>
              <a:gd name="connsiteX20" fmla="*/ 206678 w 343648"/>
              <a:gd name="connsiteY20" fmla="*/ 447218 h 698220"/>
              <a:gd name="connsiteX21" fmla="*/ 206678 w 343648"/>
              <a:gd name="connsiteY21" fmla="*/ 267836 h 698220"/>
              <a:gd name="connsiteX22" fmla="*/ 206677 w 343648"/>
              <a:gd name="connsiteY22" fmla="*/ 267834 h 698220"/>
              <a:gd name="connsiteX23" fmla="*/ 206677 w 343648"/>
              <a:gd name="connsiteY23" fmla="*/ 251003 h 698220"/>
              <a:gd name="connsiteX24" fmla="*/ 206676 w 343648"/>
              <a:gd name="connsiteY24" fmla="*/ 251003 h 698220"/>
              <a:gd name="connsiteX25" fmla="*/ 206676 w 343648"/>
              <a:gd name="connsiteY25" fmla="*/ 119422 h 698220"/>
              <a:gd name="connsiteX26" fmla="*/ 283692 w 343648"/>
              <a:gd name="connsiteY26" fmla="*/ 196438 h 698220"/>
              <a:gd name="connsiteX27" fmla="*/ 333411 w 343648"/>
              <a:gd name="connsiteY27" fmla="*/ 196438 h 698220"/>
              <a:gd name="connsiteX28" fmla="*/ 333411 w 343648"/>
              <a:gd name="connsiteY28" fmla="*/ 146720 h 698220"/>
              <a:gd name="connsiteX29" fmla="*/ 196927 w 343648"/>
              <a:gd name="connsiteY29" fmla="*/ 10236 h 698220"/>
              <a:gd name="connsiteX30" fmla="*/ 147207 w 343648"/>
              <a:gd name="connsiteY30" fmla="*/ 10236 h 698220"/>
              <a:gd name="connsiteX31" fmla="*/ 10723 w 343648"/>
              <a:gd name="connsiteY31" fmla="*/ 146720 h 698220"/>
              <a:gd name="connsiteX32" fmla="*/ 0 w 343648"/>
              <a:gd name="connsiteY32" fmla="*/ 172066 h 69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648" h="698220">
                <a:moveTo>
                  <a:pt x="0" y="172066"/>
                </a:moveTo>
                <a:cubicBezTo>
                  <a:pt x="0" y="181815"/>
                  <a:pt x="3900" y="190588"/>
                  <a:pt x="10723" y="197414"/>
                </a:cubicBezTo>
                <a:cubicBezTo>
                  <a:pt x="24372" y="211062"/>
                  <a:pt x="46795" y="211062"/>
                  <a:pt x="60443" y="197414"/>
                </a:cubicBezTo>
                <a:lnTo>
                  <a:pt x="136484" y="121372"/>
                </a:lnTo>
                <a:lnTo>
                  <a:pt x="136484" y="396287"/>
                </a:lnTo>
                <a:lnTo>
                  <a:pt x="136485" y="396287"/>
                </a:lnTo>
                <a:lnTo>
                  <a:pt x="136485" y="430384"/>
                </a:lnTo>
                <a:lnTo>
                  <a:pt x="136485" y="430385"/>
                </a:lnTo>
                <a:lnTo>
                  <a:pt x="136485" y="576848"/>
                </a:lnTo>
                <a:lnTo>
                  <a:pt x="60444" y="500806"/>
                </a:lnTo>
                <a:cubicBezTo>
                  <a:pt x="46796" y="487158"/>
                  <a:pt x="24373" y="487158"/>
                  <a:pt x="10724" y="500806"/>
                </a:cubicBezTo>
                <a:cubicBezTo>
                  <a:pt x="3901" y="507632"/>
                  <a:pt x="1" y="516405"/>
                  <a:pt x="1" y="526154"/>
                </a:cubicBezTo>
                <a:cubicBezTo>
                  <a:pt x="1" y="534928"/>
                  <a:pt x="3901" y="544677"/>
                  <a:pt x="10724" y="551500"/>
                </a:cubicBezTo>
                <a:lnTo>
                  <a:pt x="147208" y="687984"/>
                </a:lnTo>
                <a:cubicBezTo>
                  <a:pt x="160857" y="701633"/>
                  <a:pt x="183280" y="701633"/>
                  <a:pt x="196928" y="687984"/>
                </a:cubicBezTo>
                <a:lnTo>
                  <a:pt x="333412" y="551500"/>
                </a:lnTo>
                <a:cubicBezTo>
                  <a:pt x="347060" y="537852"/>
                  <a:pt x="347060" y="515431"/>
                  <a:pt x="333412" y="501782"/>
                </a:cubicBezTo>
                <a:cubicBezTo>
                  <a:pt x="319764" y="488134"/>
                  <a:pt x="297341" y="488134"/>
                  <a:pt x="283693" y="501782"/>
                </a:cubicBezTo>
                <a:lnTo>
                  <a:pt x="206677" y="578798"/>
                </a:lnTo>
                <a:lnTo>
                  <a:pt x="206677" y="447218"/>
                </a:lnTo>
                <a:lnTo>
                  <a:pt x="206678" y="447218"/>
                </a:lnTo>
                <a:lnTo>
                  <a:pt x="206678" y="267836"/>
                </a:lnTo>
                <a:lnTo>
                  <a:pt x="206677" y="267834"/>
                </a:lnTo>
                <a:lnTo>
                  <a:pt x="206677" y="251003"/>
                </a:lnTo>
                <a:lnTo>
                  <a:pt x="206676" y="251003"/>
                </a:lnTo>
                <a:lnTo>
                  <a:pt x="206676" y="119422"/>
                </a:lnTo>
                <a:lnTo>
                  <a:pt x="283692" y="196438"/>
                </a:lnTo>
                <a:cubicBezTo>
                  <a:pt x="297340" y="210086"/>
                  <a:pt x="319763" y="210086"/>
                  <a:pt x="333411" y="196438"/>
                </a:cubicBezTo>
                <a:cubicBezTo>
                  <a:pt x="347059" y="182789"/>
                  <a:pt x="347059" y="160368"/>
                  <a:pt x="333411" y="146720"/>
                </a:cubicBezTo>
                <a:lnTo>
                  <a:pt x="196927" y="10236"/>
                </a:lnTo>
                <a:cubicBezTo>
                  <a:pt x="183279" y="-3413"/>
                  <a:pt x="160856" y="-3413"/>
                  <a:pt x="147207" y="10236"/>
                </a:cubicBezTo>
                <a:lnTo>
                  <a:pt x="10723" y="146720"/>
                </a:lnTo>
                <a:cubicBezTo>
                  <a:pt x="3900" y="153543"/>
                  <a:pt x="0" y="163292"/>
                  <a:pt x="0" y="172066"/>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3200" dirty="0">
              <a:latin typeface="Franklin Gothic Book" panose="020B0503020102020204" pitchFamily="34" charset="0"/>
            </a:endParaRPr>
          </a:p>
        </p:txBody>
      </p:sp>
      <p:graphicFrame>
        <p:nvGraphicFramePr>
          <p:cNvPr id="5" name="Table 5">
            <a:extLst>
              <a:ext uri="{FF2B5EF4-FFF2-40B4-BE49-F238E27FC236}">
                <a16:creationId xmlns:a16="http://schemas.microsoft.com/office/drawing/2014/main" id="{9BFAB2ED-F716-4DE3-940B-0E870A99B3A9}"/>
              </a:ext>
            </a:extLst>
          </p:cNvPr>
          <p:cNvGraphicFramePr>
            <a:graphicFrameLocks noGrp="1"/>
          </p:cNvGraphicFramePr>
          <p:nvPr>
            <p:extLst>
              <p:ext uri="{D42A27DB-BD31-4B8C-83A1-F6EECF244321}">
                <p14:modId xmlns:p14="http://schemas.microsoft.com/office/powerpoint/2010/main" val="2458003986"/>
              </p:ext>
            </p:extLst>
          </p:nvPr>
        </p:nvGraphicFramePr>
        <p:xfrm>
          <a:off x="344829" y="3437630"/>
          <a:ext cx="5165056" cy="2931160"/>
        </p:xfrm>
        <a:graphic>
          <a:graphicData uri="http://schemas.openxmlformats.org/drawingml/2006/table">
            <a:tbl>
              <a:tblPr firstRow="1" bandRow="1">
                <a:tableStyleId>{5C22544A-7EE6-4342-B048-85BDC9FD1C3A}</a:tableStyleId>
              </a:tblPr>
              <a:tblGrid>
                <a:gridCol w="2283308">
                  <a:extLst>
                    <a:ext uri="{9D8B030D-6E8A-4147-A177-3AD203B41FA5}">
                      <a16:colId xmlns:a16="http://schemas.microsoft.com/office/drawing/2014/main" val="3879237285"/>
                    </a:ext>
                  </a:extLst>
                </a:gridCol>
                <a:gridCol w="2881748">
                  <a:extLst>
                    <a:ext uri="{9D8B030D-6E8A-4147-A177-3AD203B41FA5}">
                      <a16:colId xmlns:a16="http://schemas.microsoft.com/office/drawing/2014/main" val="2018410821"/>
                    </a:ext>
                  </a:extLst>
                </a:gridCol>
              </a:tblGrid>
              <a:tr h="370840">
                <a:tc gridSpan="2">
                  <a:txBody>
                    <a:bodyPr/>
                    <a:lstStyle/>
                    <a:p>
                      <a:pPr algn="ctr"/>
                      <a:r>
                        <a:rPr lang="en-AU" sz="1600" dirty="0"/>
                        <a:t>Market Needs of Data Holders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hMerge="1">
                  <a:txBody>
                    <a:bodyPr/>
                    <a:lstStyle/>
                    <a:p>
                      <a:endParaRPr lang="en-AU" sz="1400" dirty="0"/>
                    </a:p>
                  </a:txBody>
                  <a:tcPr/>
                </a:tc>
                <a:extLst>
                  <a:ext uri="{0D108BD9-81ED-4DB2-BD59-A6C34878D82A}">
                    <a16:rowId xmlns:a16="http://schemas.microsoft.com/office/drawing/2014/main" val="3951580915"/>
                  </a:ext>
                </a:extLst>
              </a:tr>
              <a:tr h="370840">
                <a:tc>
                  <a:txBody>
                    <a:bodyPr/>
                    <a:lstStyle/>
                    <a:p>
                      <a:r>
                        <a:rPr lang="en-AU" sz="1200" b="1" dirty="0"/>
                        <a:t>The cost of building or licencing a CDR platform to share data is high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r>
                        <a:rPr lang="en-AU" sz="1200" dirty="0"/>
                        <a:t>Our subscription model reduce the cost compared to building your own platform by 37%</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87580369"/>
                  </a:ext>
                </a:extLst>
              </a:tr>
              <a:tr h="370840">
                <a:tc>
                  <a:txBody>
                    <a:bodyPr/>
                    <a:lstStyle/>
                    <a:p>
                      <a:r>
                        <a:rPr lang="en-AU" sz="1200" b="1" dirty="0"/>
                        <a:t>I need to add additional resources to manage our ongoing CDR obligation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AU" sz="1200" dirty="0"/>
                        <a:t>The SDS CDR platform is managed by SDS which will reduce or eliminate your ongoing CDR costs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68409368"/>
                  </a:ext>
                </a:extLst>
              </a:tr>
              <a:tr h="370840">
                <a:tc>
                  <a:txBody>
                    <a:bodyPr/>
                    <a:lstStyle/>
                    <a:p>
                      <a:r>
                        <a:rPr lang="en-AU" sz="1200" b="1" dirty="0"/>
                        <a:t>How do we know your solution if fit for purpose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AU" sz="1200" dirty="0"/>
                        <a:t>The SDS platform must undergo conformance testing with the ACCC before going live, to ensure it is fit for purpose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282486144"/>
                  </a:ext>
                </a:extLst>
              </a:tr>
              <a:tr h="370840">
                <a:tc>
                  <a:txBody>
                    <a:bodyPr/>
                    <a:lstStyle/>
                    <a:p>
                      <a:r>
                        <a:rPr lang="en-AU" sz="1200" b="1" dirty="0"/>
                        <a:t>Need to stop screen scraping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AU" sz="1200" dirty="0"/>
                        <a:t>SDS enables consented Customer data to be securely shared with FinTechs now</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74285058"/>
                  </a:ext>
                </a:extLst>
              </a:tr>
            </a:tbl>
          </a:graphicData>
        </a:graphic>
      </p:graphicFrame>
      <p:graphicFrame>
        <p:nvGraphicFramePr>
          <p:cNvPr id="15" name="Table 5">
            <a:extLst>
              <a:ext uri="{FF2B5EF4-FFF2-40B4-BE49-F238E27FC236}">
                <a16:creationId xmlns:a16="http://schemas.microsoft.com/office/drawing/2014/main" id="{5D6B3E87-B5A3-4408-BF24-2DB6956B7D88}"/>
              </a:ext>
            </a:extLst>
          </p:cNvPr>
          <p:cNvGraphicFramePr>
            <a:graphicFrameLocks noGrp="1"/>
          </p:cNvGraphicFramePr>
          <p:nvPr>
            <p:extLst>
              <p:ext uri="{D42A27DB-BD31-4B8C-83A1-F6EECF244321}">
                <p14:modId xmlns:p14="http://schemas.microsoft.com/office/powerpoint/2010/main" val="3716704555"/>
              </p:ext>
            </p:extLst>
          </p:nvPr>
        </p:nvGraphicFramePr>
        <p:xfrm>
          <a:off x="6688047" y="3440430"/>
          <a:ext cx="5165056" cy="2948420"/>
        </p:xfrm>
        <a:graphic>
          <a:graphicData uri="http://schemas.openxmlformats.org/drawingml/2006/table">
            <a:tbl>
              <a:tblPr firstRow="1" bandRow="1">
                <a:tableStyleId>{5C22544A-7EE6-4342-B048-85BDC9FD1C3A}</a:tableStyleId>
              </a:tblPr>
              <a:tblGrid>
                <a:gridCol w="2124486">
                  <a:extLst>
                    <a:ext uri="{9D8B030D-6E8A-4147-A177-3AD203B41FA5}">
                      <a16:colId xmlns:a16="http://schemas.microsoft.com/office/drawing/2014/main" val="3879237285"/>
                    </a:ext>
                  </a:extLst>
                </a:gridCol>
                <a:gridCol w="3040570">
                  <a:extLst>
                    <a:ext uri="{9D8B030D-6E8A-4147-A177-3AD203B41FA5}">
                      <a16:colId xmlns:a16="http://schemas.microsoft.com/office/drawing/2014/main" val="2018410821"/>
                    </a:ext>
                  </a:extLst>
                </a:gridCol>
              </a:tblGrid>
              <a:tr h="388100">
                <a:tc gridSpan="2">
                  <a:txBody>
                    <a:bodyPr/>
                    <a:lstStyle/>
                    <a:p>
                      <a:pPr algn="ctr"/>
                      <a:r>
                        <a:rPr lang="en-AU" sz="1600" dirty="0"/>
                        <a:t>Market Needs of Data Recipients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hMerge="1">
                  <a:txBody>
                    <a:bodyPr/>
                    <a:lstStyle/>
                    <a:p>
                      <a:endParaRPr lang="en-AU" sz="1400" dirty="0"/>
                    </a:p>
                  </a:txBody>
                  <a:tcPr/>
                </a:tc>
                <a:extLst>
                  <a:ext uri="{0D108BD9-81ED-4DB2-BD59-A6C34878D82A}">
                    <a16:rowId xmlns:a16="http://schemas.microsoft.com/office/drawing/2014/main" val="3951580915"/>
                  </a:ext>
                </a:extLst>
              </a:tr>
              <a:tr h="370840">
                <a:tc>
                  <a:txBody>
                    <a:bodyPr/>
                    <a:lstStyle/>
                    <a:p>
                      <a:r>
                        <a:rPr lang="en-AU" sz="1200" b="1" dirty="0"/>
                        <a:t>Accreditation under CDR is expensive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r>
                        <a:rPr lang="en-AU" sz="1200" dirty="0"/>
                        <a:t>The ACCC with introduce intermediaries such as SISS to lower the cost complexity  an compliance of access data under CDR</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87580369"/>
                  </a:ext>
                </a:extLst>
              </a:tr>
              <a:tr h="370840">
                <a:tc>
                  <a:txBody>
                    <a:bodyPr/>
                    <a:lstStyle/>
                    <a:p>
                      <a:r>
                        <a:rPr lang="en-AU" sz="1200" b="1" dirty="0"/>
                        <a:t>I need to move fast, it competitive industry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AU" sz="1200" dirty="0"/>
                        <a:t>SDS easy to adopt platform gives you speed to market with a prebuilt solution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68409368"/>
                  </a:ext>
                </a:extLst>
              </a:tr>
              <a:tr h="370840">
                <a:tc>
                  <a:txBody>
                    <a:bodyPr/>
                    <a:lstStyle/>
                    <a:p>
                      <a:r>
                        <a:rPr lang="en-AU" sz="1200" b="1" dirty="0"/>
                        <a:t>How do you reduce my CDR compliance burden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AU" sz="1200" dirty="0"/>
                        <a:t>SDS will be accredited under CDR as an intermediary and responsible for the infrastructure re it provides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282486144"/>
                  </a:ext>
                </a:extLst>
              </a:tr>
              <a:tr h="331874">
                <a:tc>
                  <a:txBody>
                    <a:bodyPr/>
                    <a:lstStyle/>
                    <a:p>
                      <a:r>
                        <a:rPr lang="en-AU" sz="1200" b="1" dirty="0"/>
                        <a:t>Why do I need SDS? I can just build to CDR myself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AU" sz="1200" dirty="0"/>
                        <a:t>Whist the CDR build cost is significant, it is the accreditation such as a ASAE 3150 can in excess of $100k. Using our platform can reduce these costs significantly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95927563"/>
                  </a:ext>
                </a:extLst>
              </a:tr>
            </a:tbl>
          </a:graphicData>
        </a:graphic>
      </p:graphicFrame>
    </p:spTree>
    <p:extLst>
      <p:ext uri="{BB962C8B-B14F-4D97-AF65-F5344CB8AC3E}">
        <p14:creationId xmlns:p14="http://schemas.microsoft.com/office/powerpoint/2010/main" val="24273661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66D6E-14A5-4722-B332-6D84FD787F53}"/>
              </a:ext>
            </a:extLst>
          </p:cNvPr>
          <p:cNvSpPr>
            <a:spLocks noGrp="1"/>
          </p:cNvSpPr>
          <p:nvPr>
            <p:ph type="title"/>
          </p:nvPr>
        </p:nvSpPr>
        <p:spPr/>
        <p:txBody>
          <a:bodyPr>
            <a:normAutofit/>
          </a:bodyPr>
          <a:lstStyle/>
          <a:p>
            <a:r>
              <a:rPr lang="en-AU" dirty="0"/>
              <a:t>Our business model provides cost certainty to our customers</a:t>
            </a:r>
            <a:endParaRPr lang="en-ID" dirty="0"/>
          </a:p>
        </p:txBody>
      </p:sp>
      <p:sp>
        <p:nvSpPr>
          <p:cNvPr id="3" name="Content Placeholder 2">
            <a:extLst>
              <a:ext uri="{FF2B5EF4-FFF2-40B4-BE49-F238E27FC236}">
                <a16:creationId xmlns:a16="http://schemas.microsoft.com/office/drawing/2014/main" id="{0030BC0A-F7AF-4678-A373-0E3DB7E1D99F}"/>
              </a:ext>
            </a:extLst>
          </p:cNvPr>
          <p:cNvSpPr>
            <a:spLocks noGrp="1"/>
          </p:cNvSpPr>
          <p:nvPr>
            <p:ph idx="1"/>
          </p:nvPr>
        </p:nvSpPr>
        <p:spPr>
          <a:xfrm>
            <a:off x="609521" y="872995"/>
            <a:ext cx="10971372" cy="2143160"/>
          </a:xfrm>
        </p:spPr>
        <p:txBody>
          <a:bodyPr/>
          <a:lstStyle/>
          <a:p>
            <a:pPr marL="0" indent="0">
              <a:buNone/>
            </a:pPr>
            <a:r>
              <a:rPr lang="en-US" dirty="0"/>
              <a:t>Our pricing model is significantly less than if a customer was to implement a CDR system themselves</a:t>
            </a:r>
          </a:p>
          <a:p>
            <a:pPr>
              <a:buBlip>
                <a:blip r:embed="rId2"/>
              </a:buBlip>
            </a:pPr>
            <a:r>
              <a:rPr lang="en-AU" sz="1800" dirty="0"/>
              <a:t>We generate recurring revenue by way of </a:t>
            </a:r>
            <a:r>
              <a:rPr lang="en-US" sz="1800" dirty="0"/>
              <a:t>a monthly fixed price (subscription) charged to Business and FinTechs to use the Platform</a:t>
            </a:r>
          </a:p>
          <a:p>
            <a:pPr>
              <a:buBlip>
                <a:blip r:embed="rId2"/>
              </a:buBlip>
            </a:pPr>
            <a:r>
              <a:rPr lang="en-US" sz="1800" dirty="0"/>
              <a:t>Additional modules generate additional revenue</a:t>
            </a:r>
            <a:endParaRPr lang="en-AU" sz="1800" dirty="0"/>
          </a:p>
          <a:p>
            <a:pPr marL="0" indent="0">
              <a:buNone/>
            </a:pPr>
            <a:endParaRPr lang="en-US" dirty="0"/>
          </a:p>
          <a:p>
            <a:pPr marL="0" indent="0">
              <a:buNone/>
            </a:pPr>
            <a:endParaRPr lang="en-ID" dirty="0"/>
          </a:p>
        </p:txBody>
      </p:sp>
      <p:sp>
        <p:nvSpPr>
          <p:cNvPr id="4" name="Slide Number Placeholder 3">
            <a:extLst>
              <a:ext uri="{FF2B5EF4-FFF2-40B4-BE49-F238E27FC236}">
                <a16:creationId xmlns:a16="http://schemas.microsoft.com/office/drawing/2014/main" id="{F7A0CF82-4E73-4228-9F82-329050163335}"/>
              </a:ext>
            </a:extLst>
          </p:cNvPr>
          <p:cNvSpPr>
            <a:spLocks noGrp="1"/>
          </p:cNvSpPr>
          <p:nvPr>
            <p:ph type="sldNum" sz="quarter" idx="4"/>
          </p:nvPr>
        </p:nvSpPr>
        <p:spPr/>
        <p:txBody>
          <a:bodyPr/>
          <a:lstStyle/>
          <a:p>
            <a:fld id="{45B4EEE1-F3A5-4F92-8C13-26FA1C14643B}" type="slidenum">
              <a:rPr lang="en-US" smtClean="0"/>
              <a:pPr/>
              <a:t>24</a:t>
            </a:fld>
            <a:endParaRPr lang="en-US" dirty="0"/>
          </a:p>
        </p:txBody>
      </p:sp>
      <p:sp>
        <p:nvSpPr>
          <p:cNvPr id="5" name="Rectangle: Rounded Corners 4">
            <a:extLst>
              <a:ext uri="{FF2B5EF4-FFF2-40B4-BE49-F238E27FC236}">
                <a16:creationId xmlns:a16="http://schemas.microsoft.com/office/drawing/2014/main" id="{4ADF6F82-F9A8-480E-A438-B5566D7FFE23}"/>
              </a:ext>
            </a:extLst>
          </p:cNvPr>
          <p:cNvSpPr/>
          <p:nvPr/>
        </p:nvSpPr>
        <p:spPr>
          <a:xfrm>
            <a:off x="1074897" y="2781973"/>
            <a:ext cx="4467418" cy="411480"/>
          </a:xfrm>
          <a:prstGeom prst="roundRect">
            <a:avLst>
              <a:gd name="adj" fmla="val 0"/>
            </a:avLst>
          </a:prstGeom>
          <a:solidFill>
            <a:schemeClr val="bg1"/>
          </a:solidFill>
          <a:ln>
            <a:noFill/>
          </a:ln>
          <a:effectLst>
            <a:outerShdw blurRad="1397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1F497D"/>
                </a:solidFill>
              </a:rPr>
              <a:t>For Business</a:t>
            </a:r>
          </a:p>
        </p:txBody>
      </p:sp>
      <p:sp>
        <p:nvSpPr>
          <p:cNvPr id="6" name="Rectangle: Rounded Corners 5">
            <a:extLst>
              <a:ext uri="{FF2B5EF4-FFF2-40B4-BE49-F238E27FC236}">
                <a16:creationId xmlns:a16="http://schemas.microsoft.com/office/drawing/2014/main" id="{0B11CB2A-4451-4570-8FE7-C0CF9E20E5A6}"/>
              </a:ext>
            </a:extLst>
          </p:cNvPr>
          <p:cNvSpPr/>
          <p:nvPr/>
        </p:nvSpPr>
        <p:spPr>
          <a:xfrm>
            <a:off x="6641307" y="2781973"/>
            <a:ext cx="4342866" cy="411480"/>
          </a:xfrm>
          <a:prstGeom prst="roundRect">
            <a:avLst>
              <a:gd name="adj" fmla="val 0"/>
            </a:avLst>
          </a:prstGeom>
          <a:solidFill>
            <a:schemeClr val="bg1"/>
          </a:solidFill>
          <a:ln>
            <a:noFill/>
          </a:ln>
          <a:effectLst>
            <a:outerShdw blurRad="1397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1F497D"/>
                </a:solidFill>
              </a:rPr>
              <a:t>For FinTechs</a:t>
            </a:r>
          </a:p>
        </p:txBody>
      </p:sp>
      <p:sp>
        <p:nvSpPr>
          <p:cNvPr id="7" name="Rectangle: Rounded Corners 6">
            <a:extLst>
              <a:ext uri="{FF2B5EF4-FFF2-40B4-BE49-F238E27FC236}">
                <a16:creationId xmlns:a16="http://schemas.microsoft.com/office/drawing/2014/main" id="{4ACA9337-04F3-41E1-9AA1-CE207A8FA8A1}"/>
              </a:ext>
            </a:extLst>
          </p:cNvPr>
          <p:cNvSpPr/>
          <p:nvPr/>
        </p:nvSpPr>
        <p:spPr>
          <a:xfrm>
            <a:off x="3145485" y="3310293"/>
            <a:ext cx="987755" cy="41148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t>Upfront</a:t>
            </a:r>
          </a:p>
        </p:txBody>
      </p:sp>
      <p:sp>
        <p:nvSpPr>
          <p:cNvPr id="8" name="Rectangle: Rounded Corners 7">
            <a:extLst>
              <a:ext uri="{FF2B5EF4-FFF2-40B4-BE49-F238E27FC236}">
                <a16:creationId xmlns:a16="http://schemas.microsoft.com/office/drawing/2014/main" id="{56860EC9-7CC7-4296-9C97-34DEE7782C7B}"/>
              </a:ext>
            </a:extLst>
          </p:cNvPr>
          <p:cNvSpPr/>
          <p:nvPr/>
        </p:nvSpPr>
        <p:spPr>
          <a:xfrm>
            <a:off x="4516460" y="3305016"/>
            <a:ext cx="987755" cy="41148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t>Per Month</a:t>
            </a:r>
          </a:p>
        </p:txBody>
      </p:sp>
      <p:graphicFrame>
        <p:nvGraphicFramePr>
          <p:cNvPr id="9" name="Table 22">
            <a:extLst>
              <a:ext uri="{FF2B5EF4-FFF2-40B4-BE49-F238E27FC236}">
                <a16:creationId xmlns:a16="http://schemas.microsoft.com/office/drawing/2014/main" id="{57D3361E-23D7-42D2-9075-79511ED4757C}"/>
              </a:ext>
            </a:extLst>
          </p:cNvPr>
          <p:cNvGraphicFramePr>
            <a:graphicFrameLocks noGrp="1"/>
          </p:cNvGraphicFramePr>
          <p:nvPr>
            <p:extLst>
              <p:ext uri="{D42A27DB-BD31-4B8C-83A1-F6EECF244321}">
                <p14:modId xmlns:p14="http://schemas.microsoft.com/office/powerpoint/2010/main" val="2283555313"/>
              </p:ext>
            </p:extLst>
          </p:nvPr>
        </p:nvGraphicFramePr>
        <p:xfrm>
          <a:off x="1074896" y="3839883"/>
          <a:ext cx="4467419" cy="2418594"/>
        </p:xfrm>
        <a:graphic>
          <a:graphicData uri="http://schemas.openxmlformats.org/drawingml/2006/table">
            <a:tbl>
              <a:tblPr firstRow="1" bandRow="1">
                <a:tableStyleId>{2D5ABB26-0587-4C30-8999-92F81FD0307C}</a:tableStyleId>
              </a:tblPr>
              <a:tblGrid>
                <a:gridCol w="2129099">
                  <a:extLst>
                    <a:ext uri="{9D8B030D-6E8A-4147-A177-3AD203B41FA5}">
                      <a16:colId xmlns:a16="http://schemas.microsoft.com/office/drawing/2014/main" val="843762408"/>
                    </a:ext>
                  </a:extLst>
                </a:gridCol>
                <a:gridCol w="866110">
                  <a:extLst>
                    <a:ext uri="{9D8B030D-6E8A-4147-A177-3AD203B41FA5}">
                      <a16:colId xmlns:a16="http://schemas.microsoft.com/office/drawing/2014/main" val="90302132"/>
                    </a:ext>
                  </a:extLst>
                </a:gridCol>
                <a:gridCol w="412995">
                  <a:extLst>
                    <a:ext uri="{9D8B030D-6E8A-4147-A177-3AD203B41FA5}">
                      <a16:colId xmlns:a16="http://schemas.microsoft.com/office/drawing/2014/main" val="3876147974"/>
                    </a:ext>
                  </a:extLst>
                </a:gridCol>
                <a:gridCol w="1059215">
                  <a:extLst>
                    <a:ext uri="{9D8B030D-6E8A-4147-A177-3AD203B41FA5}">
                      <a16:colId xmlns:a16="http://schemas.microsoft.com/office/drawing/2014/main" val="1951984230"/>
                    </a:ext>
                  </a:extLst>
                </a:gridCol>
              </a:tblGrid>
              <a:tr h="301763">
                <a:tc>
                  <a:txBody>
                    <a:bodyPr/>
                    <a:lstStyle/>
                    <a:p>
                      <a:r>
                        <a:rPr lang="en-US" sz="1400" b="1" dirty="0">
                          <a:solidFill>
                            <a:srgbClr val="1F497D"/>
                          </a:solidFill>
                        </a:rPr>
                        <a:t>Data Sharing Platform</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sz="1400" b="1"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sz="1400" b="1"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sz="1400" b="1"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46252882"/>
                  </a:ext>
                </a:extLst>
              </a:tr>
              <a:tr h="345899">
                <a:tc>
                  <a:txBody>
                    <a:bodyPr/>
                    <a:lstStyle/>
                    <a:p>
                      <a:r>
                        <a:rPr lang="en-US" sz="1400" dirty="0">
                          <a:solidFill>
                            <a:srgbClr val="1F497D"/>
                          </a:solidFill>
                        </a:rPr>
                        <a:t>Upfront Fee</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solidFill>
                            <a:srgbClr val="1F497D"/>
                          </a:solidFill>
                        </a:rPr>
                        <a:t>$10,000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54181449"/>
                  </a:ext>
                </a:extLst>
              </a:tr>
              <a:tr h="301763">
                <a:tc>
                  <a:txBody>
                    <a:bodyPr/>
                    <a:lstStyle/>
                    <a:p>
                      <a:r>
                        <a:rPr lang="en-US" sz="1400" dirty="0">
                          <a:solidFill>
                            <a:srgbClr val="1F497D"/>
                          </a:solidFill>
                        </a:rPr>
                        <a:t>&lt; 5,000 Customer</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1F497D"/>
                          </a:solidFill>
                        </a:rPr>
                        <a:t>$5,000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38553472"/>
                  </a:ext>
                </a:extLst>
              </a:tr>
              <a:tr h="301763">
                <a:tc>
                  <a:txBody>
                    <a:bodyPr/>
                    <a:lstStyle/>
                    <a:p>
                      <a:r>
                        <a:rPr lang="en-US" sz="1400" dirty="0">
                          <a:solidFill>
                            <a:srgbClr val="1F497D"/>
                          </a:solidFill>
                        </a:rPr>
                        <a:t>5,000 – 10,000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1F497D"/>
                          </a:solidFill>
                        </a:rPr>
                        <a:t>$7,500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08491238"/>
                  </a:ext>
                </a:extLst>
              </a:tr>
              <a:tr h="0">
                <a:tc>
                  <a:txBody>
                    <a:bodyPr/>
                    <a:lstStyle/>
                    <a:p>
                      <a:r>
                        <a:rPr lang="en-US" sz="1400" dirty="0">
                          <a:solidFill>
                            <a:srgbClr val="1F497D"/>
                          </a:solidFill>
                        </a:rPr>
                        <a:t>10,000 + </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1F497D"/>
                          </a:solidFill>
                        </a:rPr>
                        <a:t>$10,000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20150489"/>
                  </a:ext>
                </a:extLst>
              </a:tr>
              <a:tr h="265062">
                <a:tc>
                  <a:txBody>
                    <a:bodyPr/>
                    <a:lstStyle/>
                    <a:p>
                      <a:pPr marL="0" marR="0" lvl="0" indent="0" algn="l" defTabSz="1229502" rtl="0" eaLnBrk="1" fontAlgn="auto" latinLnBrk="0" hangingPunct="1">
                        <a:lnSpc>
                          <a:spcPct val="100000"/>
                        </a:lnSpc>
                        <a:spcBef>
                          <a:spcPts val="0"/>
                        </a:spcBef>
                        <a:spcAft>
                          <a:spcPts val="0"/>
                        </a:spcAft>
                        <a:buClrTx/>
                        <a:buSzTx/>
                        <a:buFontTx/>
                        <a:buNone/>
                        <a:tabLst/>
                        <a:defRPr/>
                      </a:pPr>
                      <a:r>
                        <a:rPr lang="en-US" sz="1400" b="1" dirty="0">
                          <a:solidFill>
                            <a:srgbClr val="1F497D"/>
                          </a:solidFill>
                        </a:rPr>
                        <a:t>Additional Modules</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226857371"/>
                  </a:ext>
                </a:extLst>
              </a:tr>
              <a:tr h="301763">
                <a:tc>
                  <a:txBody>
                    <a:bodyPr/>
                    <a:lstStyle/>
                    <a:p>
                      <a:r>
                        <a:rPr lang="en-US" sz="1400" dirty="0">
                          <a:solidFill>
                            <a:srgbClr val="1F497D"/>
                          </a:solidFill>
                        </a:rPr>
                        <a:t>Consumer Data Right</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solidFill>
                            <a:srgbClr val="1F497D"/>
                          </a:solidFill>
                        </a:rPr>
                        <a:t>$10,000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1F497D"/>
                          </a:solidFill>
                        </a:rPr>
                        <a:t>$7,500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3187301"/>
                  </a:ext>
                </a:extLst>
              </a:tr>
              <a:tr h="301763">
                <a:tc>
                  <a:txBody>
                    <a:bodyPr/>
                    <a:lstStyle/>
                    <a:p>
                      <a:r>
                        <a:rPr lang="en-US" sz="1400" dirty="0">
                          <a:solidFill>
                            <a:srgbClr val="1F497D"/>
                          </a:solidFill>
                        </a:rPr>
                        <a:t>24 x 7 x 365 Support</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1F497D"/>
                          </a:solidFill>
                        </a:rPr>
                        <a:t>$3,500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91394340"/>
                  </a:ext>
                </a:extLst>
              </a:tr>
            </a:tbl>
          </a:graphicData>
        </a:graphic>
      </p:graphicFrame>
      <p:sp>
        <p:nvSpPr>
          <p:cNvPr id="10" name="Rectangle: Rounded Corners 9">
            <a:extLst>
              <a:ext uri="{FF2B5EF4-FFF2-40B4-BE49-F238E27FC236}">
                <a16:creationId xmlns:a16="http://schemas.microsoft.com/office/drawing/2014/main" id="{5D5A1205-9F50-4708-8CA0-B02564E3378C}"/>
              </a:ext>
            </a:extLst>
          </p:cNvPr>
          <p:cNvSpPr/>
          <p:nvPr/>
        </p:nvSpPr>
        <p:spPr>
          <a:xfrm>
            <a:off x="8766119" y="3310293"/>
            <a:ext cx="987755" cy="41148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t>Upfront</a:t>
            </a:r>
          </a:p>
        </p:txBody>
      </p:sp>
      <p:sp>
        <p:nvSpPr>
          <p:cNvPr id="11" name="Rectangle: Rounded Corners 10">
            <a:extLst>
              <a:ext uri="{FF2B5EF4-FFF2-40B4-BE49-F238E27FC236}">
                <a16:creationId xmlns:a16="http://schemas.microsoft.com/office/drawing/2014/main" id="{B351655C-377D-4D8B-ACC3-9AC6C0CE81EE}"/>
              </a:ext>
            </a:extLst>
          </p:cNvPr>
          <p:cNvSpPr/>
          <p:nvPr/>
        </p:nvSpPr>
        <p:spPr>
          <a:xfrm>
            <a:off x="9997549" y="3310293"/>
            <a:ext cx="987755" cy="41148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t>Per Month</a:t>
            </a:r>
          </a:p>
        </p:txBody>
      </p:sp>
      <p:graphicFrame>
        <p:nvGraphicFramePr>
          <p:cNvPr id="12" name="Table 22">
            <a:extLst>
              <a:ext uri="{FF2B5EF4-FFF2-40B4-BE49-F238E27FC236}">
                <a16:creationId xmlns:a16="http://schemas.microsoft.com/office/drawing/2014/main" id="{F7BF32D7-6A9F-4DBD-95AE-230CB519DF50}"/>
              </a:ext>
            </a:extLst>
          </p:cNvPr>
          <p:cNvGraphicFramePr>
            <a:graphicFrameLocks noGrp="1"/>
          </p:cNvGraphicFramePr>
          <p:nvPr>
            <p:extLst>
              <p:ext uri="{D42A27DB-BD31-4B8C-83A1-F6EECF244321}">
                <p14:modId xmlns:p14="http://schemas.microsoft.com/office/powerpoint/2010/main" val="463001539"/>
              </p:ext>
            </p:extLst>
          </p:nvPr>
        </p:nvGraphicFramePr>
        <p:xfrm>
          <a:off x="6445135" y="3839883"/>
          <a:ext cx="4578463" cy="2895600"/>
        </p:xfrm>
        <a:graphic>
          <a:graphicData uri="http://schemas.openxmlformats.org/drawingml/2006/table">
            <a:tbl>
              <a:tblPr firstRow="1" bandRow="1">
                <a:tableStyleId>{2D5ABB26-0587-4C30-8999-92F81FD0307C}</a:tableStyleId>
              </a:tblPr>
              <a:tblGrid>
                <a:gridCol w="2394065">
                  <a:extLst>
                    <a:ext uri="{9D8B030D-6E8A-4147-A177-3AD203B41FA5}">
                      <a16:colId xmlns:a16="http://schemas.microsoft.com/office/drawing/2014/main" val="843762408"/>
                    </a:ext>
                  </a:extLst>
                </a:gridCol>
                <a:gridCol w="914400">
                  <a:extLst>
                    <a:ext uri="{9D8B030D-6E8A-4147-A177-3AD203B41FA5}">
                      <a16:colId xmlns:a16="http://schemas.microsoft.com/office/drawing/2014/main" val="90302132"/>
                    </a:ext>
                  </a:extLst>
                </a:gridCol>
                <a:gridCol w="181981">
                  <a:extLst>
                    <a:ext uri="{9D8B030D-6E8A-4147-A177-3AD203B41FA5}">
                      <a16:colId xmlns:a16="http://schemas.microsoft.com/office/drawing/2014/main" val="3876147974"/>
                    </a:ext>
                  </a:extLst>
                </a:gridCol>
                <a:gridCol w="1088017">
                  <a:extLst>
                    <a:ext uri="{9D8B030D-6E8A-4147-A177-3AD203B41FA5}">
                      <a16:colId xmlns:a16="http://schemas.microsoft.com/office/drawing/2014/main" val="1951984230"/>
                    </a:ext>
                  </a:extLst>
                </a:gridCol>
              </a:tblGrid>
              <a:tr h="281217">
                <a:tc>
                  <a:txBody>
                    <a:bodyPr/>
                    <a:lstStyle/>
                    <a:p>
                      <a:r>
                        <a:rPr lang="en-US" sz="1400" b="1" dirty="0">
                          <a:solidFill>
                            <a:srgbClr val="1F497D"/>
                          </a:solidFill>
                        </a:rPr>
                        <a:t>Access to Data</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n-US" sz="1400" b="1"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n-US" sz="1400" b="1"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n-US" sz="1400" b="1"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46252882"/>
                  </a:ext>
                </a:extLst>
              </a:tr>
              <a:tr h="333799">
                <a:tc>
                  <a:txBody>
                    <a:bodyPr/>
                    <a:lstStyle/>
                    <a:p>
                      <a:r>
                        <a:rPr lang="en-GB" sz="1400" b="0" dirty="0">
                          <a:solidFill>
                            <a:srgbClr val="1F497D"/>
                          </a:solidFill>
                        </a:rPr>
                        <a:t>5 calls/sec &lt;250K calls/month</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1229502" rtl="0" eaLnBrk="1" fontAlgn="auto" latinLnBrk="0" hangingPunct="1">
                        <a:lnSpc>
                          <a:spcPct val="100000"/>
                        </a:lnSpc>
                        <a:spcBef>
                          <a:spcPts val="0"/>
                        </a:spcBef>
                        <a:spcAft>
                          <a:spcPts val="0"/>
                        </a:spcAft>
                        <a:buClrTx/>
                        <a:buSzTx/>
                        <a:buFontTx/>
                        <a:buNone/>
                        <a:tabLst/>
                        <a:defRPr/>
                      </a:pPr>
                      <a:r>
                        <a:rPr lang="en-US" sz="1400" b="1" dirty="0">
                          <a:solidFill>
                            <a:srgbClr val="1F497D"/>
                          </a:solidFill>
                        </a:rPr>
                        <a:t>Free</a:t>
                      </a:r>
                    </a:p>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a:solidFill>
                            <a:srgbClr val="1F497D"/>
                          </a:solidFill>
                        </a:rPr>
                        <a:t>Free</a:t>
                      </a: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3187301"/>
                  </a:ext>
                </a:extLst>
              </a:tr>
              <a:tr h="0">
                <a:tc>
                  <a:txBody>
                    <a:bodyPr/>
                    <a:lstStyle/>
                    <a:p>
                      <a:r>
                        <a:rPr lang="en-GB" sz="1400" b="0" dirty="0">
                          <a:solidFill>
                            <a:srgbClr val="1F497D"/>
                          </a:solidFill>
                        </a:rPr>
                        <a:t>10 calls/sec &lt; 750K calls/month</a:t>
                      </a:r>
                      <a:endParaRPr lang="en-US" sz="1400" b="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1F497D"/>
                          </a:solidFill>
                        </a:rPr>
                        <a:t>$50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22952743"/>
                  </a:ext>
                </a:extLst>
              </a:tr>
              <a:tr h="0">
                <a:tc>
                  <a:txBody>
                    <a:bodyPr/>
                    <a:lstStyle/>
                    <a:p>
                      <a:r>
                        <a:rPr lang="en-GB" sz="1400" b="0" dirty="0">
                          <a:solidFill>
                            <a:srgbClr val="1F497D"/>
                          </a:solidFill>
                        </a:rPr>
                        <a:t>20 calls/sec &lt; 2 M calls/month</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1F497D"/>
                          </a:solidFill>
                        </a:rPr>
                        <a:t>$100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6049002"/>
                  </a:ext>
                </a:extLst>
              </a:tr>
              <a:tr h="0">
                <a:tc>
                  <a:txBody>
                    <a:bodyPr/>
                    <a:lstStyle/>
                    <a:p>
                      <a:r>
                        <a:rPr lang="en-GB" sz="1400" b="0" dirty="0">
                          <a:solidFill>
                            <a:srgbClr val="1F497D"/>
                          </a:solidFill>
                        </a:rPr>
                        <a:t>Unlimited</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1F497D"/>
                          </a:solidFill>
                        </a:rPr>
                        <a:t>$250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852904"/>
                  </a:ext>
                </a:extLst>
              </a:tr>
              <a:tr h="279400">
                <a:tc>
                  <a:txBody>
                    <a:bodyPr/>
                    <a:lstStyle/>
                    <a:p>
                      <a:pPr marL="0" marR="0" lvl="0" indent="0" algn="l" defTabSz="1229502" rtl="0" eaLnBrk="1" fontAlgn="auto" latinLnBrk="0" hangingPunct="1">
                        <a:lnSpc>
                          <a:spcPct val="100000"/>
                        </a:lnSpc>
                        <a:spcBef>
                          <a:spcPts val="0"/>
                        </a:spcBef>
                        <a:spcAft>
                          <a:spcPts val="0"/>
                        </a:spcAft>
                        <a:buClrTx/>
                        <a:buSzTx/>
                        <a:buFontTx/>
                        <a:buNone/>
                        <a:tabLst/>
                        <a:defRPr/>
                      </a:pPr>
                      <a:r>
                        <a:rPr lang="en-US" sz="1400" b="1" dirty="0">
                          <a:solidFill>
                            <a:srgbClr val="1F497D"/>
                          </a:solidFill>
                        </a:rPr>
                        <a:t>Additional Modules</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635826033"/>
                  </a:ext>
                </a:extLst>
              </a:tr>
              <a:tr h="249361">
                <a:tc>
                  <a:txBody>
                    <a:bodyPr/>
                    <a:lstStyle/>
                    <a:p>
                      <a:r>
                        <a:rPr lang="en-US" sz="1400" dirty="0">
                          <a:solidFill>
                            <a:srgbClr val="1F497D"/>
                          </a:solidFill>
                        </a:rPr>
                        <a:t>Consumer Data Right</a:t>
                      </a:r>
                      <a:endParaRPr lang="en-US" sz="1400" b="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1F497D"/>
                          </a:solidFill>
                        </a:rPr>
                        <a:t>$10, 000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1F497D"/>
                          </a:solidFill>
                        </a:rPr>
                        <a:t>$5,000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8974065"/>
                  </a:ext>
                </a:extLst>
              </a:tr>
              <a:tr h="249361">
                <a:tc>
                  <a:txBody>
                    <a:bodyPr/>
                    <a:lstStyle/>
                    <a:p>
                      <a:r>
                        <a:rPr lang="en-US" sz="1400" dirty="0">
                          <a:solidFill>
                            <a:srgbClr val="1F497D"/>
                          </a:solidFill>
                        </a:rPr>
                        <a:t>Compliance Portal</a:t>
                      </a:r>
                      <a:endParaRPr lang="en-US" sz="1400" b="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solidFill>
                          <a:srgbClr val="1F497D"/>
                        </a:solidFill>
                      </a:endParaRP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1F497D"/>
                          </a:solidFill>
                        </a:rPr>
                        <a:t>$250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45689438"/>
                  </a:ext>
                </a:extLst>
              </a:tr>
            </a:tbl>
          </a:graphicData>
        </a:graphic>
      </p:graphicFrame>
    </p:spTree>
    <p:extLst>
      <p:ext uri="{BB962C8B-B14F-4D97-AF65-F5344CB8AC3E}">
        <p14:creationId xmlns:p14="http://schemas.microsoft.com/office/powerpoint/2010/main" val="3454261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B5E88-ED22-46C6-8A96-34B48B5C5402}"/>
              </a:ext>
            </a:extLst>
          </p:cNvPr>
          <p:cNvSpPr>
            <a:spLocks noGrp="1"/>
          </p:cNvSpPr>
          <p:nvPr>
            <p:ph type="title"/>
          </p:nvPr>
        </p:nvSpPr>
        <p:spPr/>
        <p:txBody>
          <a:bodyPr/>
          <a:lstStyle/>
          <a:p>
            <a:r>
              <a:rPr lang="en-AU" dirty="0"/>
              <a:t>To date referrals underpin our customer acquisition strategy</a:t>
            </a:r>
            <a:endParaRPr lang="en-ID" dirty="0"/>
          </a:p>
        </p:txBody>
      </p:sp>
      <p:sp>
        <p:nvSpPr>
          <p:cNvPr id="3" name="Content Placeholder 2">
            <a:extLst>
              <a:ext uri="{FF2B5EF4-FFF2-40B4-BE49-F238E27FC236}">
                <a16:creationId xmlns:a16="http://schemas.microsoft.com/office/drawing/2014/main" id="{4CFF4BD0-FA13-4F88-BC86-F7CACB3D7744}"/>
              </a:ext>
            </a:extLst>
          </p:cNvPr>
          <p:cNvSpPr>
            <a:spLocks noGrp="1"/>
          </p:cNvSpPr>
          <p:nvPr>
            <p:ph idx="1"/>
          </p:nvPr>
        </p:nvSpPr>
        <p:spPr>
          <a:xfrm>
            <a:off x="609521" y="872995"/>
            <a:ext cx="10971372" cy="928509"/>
          </a:xfrm>
        </p:spPr>
        <p:txBody>
          <a:bodyPr/>
          <a:lstStyle/>
          <a:p>
            <a:pPr marL="0" indent="0">
              <a:buNone/>
            </a:pPr>
            <a:r>
              <a:rPr lang="en-AU" dirty="0"/>
              <a:t>Leveraging our track record, existing relationships and operational platform in order to acquire new customers </a:t>
            </a:r>
          </a:p>
          <a:p>
            <a:pPr marL="0" indent="0">
              <a:buNone/>
            </a:pPr>
            <a:endParaRPr lang="en-ID" dirty="0"/>
          </a:p>
        </p:txBody>
      </p:sp>
      <p:sp>
        <p:nvSpPr>
          <p:cNvPr id="4" name="Slide Number Placeholder 3">
            <a:extLst>
              <a:ext uri="{FF2B5EF4-FFF2-40B4-BE49-F238E27FC236}">
                <a16:creationId xmlns:a16="http://schemas.microsoft.com/office/drawing/2014/main" id="{FCAB2CD7-1587-4C23-93B7-782241DDBCD9}"/>
              </a:ext>
            </a:extLst>
          </p:cNvPr>
          <p:cNvSpPr>
            <a:spLocks noGrp="1"/>
          </p:cNvSpPr>
          <p:nvPr>
            <p:ph type="sldNum" sz="quarter" idx="4"/>
          </p:nvPr>
        </p:nvSpPr>
        <p:spPr/>
        <p:txBody>
          <a:bodyPr/>
          <a:lstStyle/>
          <a:p>
            <a:fld id="{45B4EEE1-F3A5-4F92-8C13-26FA1C14643B}" type="slidenum">
              <a:rPr lang="en-US" smtClean="0"/>
              <a:pPr/>
              <a:t>25</a:t>
            </a:fld>
            <a:endParaRPr lang="en-US" dirty="0"/>
          </a:p>
        </p:txBody>
      </p:sp>
      <p:sp>
        <p:nvSpPr>
          <p:cNvPr id="26" name="AutoShape 12" descr="Image result for yodlee logo">
            <a:extLst>
              <a:ext uri="{FF2B5EF4-FFF2-40B4-BE49-F238E27FC236}">
                <a16:creationId xmlns:a16="http://schemas.microsoft.com/office/drawing/2014/main" id="{8BAD0EB8-0489-48F8-8FDB-D7840A938C1D}"/>
              </a:ext>
            </a:extLst>
          </p:cNvPr>
          <p:cNvSpPr>
            <a:spLocks noChangeAspect="1" noChangeArrowheads="1"/>
          </p:cNvSpPr>
          <p:nvPr/>
        </p:nvSpPr>
        <p:spPr bwMode="auto">
          <a:xfrm>
            <a:off x="5781498" y="4521134"/>
            <a:ext cx="228600" cy="228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914400" fontAlgn="base">
              <a:spcBef>
                <a:spcPct val="0"/>
              </a:spcBef>
              <a:spcAft>
                <a:spcPct val="0"/>
              </a:spcAft>
            </a:pPr>
            <a:endParaRPr lang="en-US" sz="1050">
              <a:solidFill>
                <a:srgbClr val="1B1D23"/>
              </a:solidFill>
              <a:ea typeface="ＭＳ Ｐゴシック" pitchFamily="-1" charset="-128"/>
            </a:endParaRPr>
          </a:p>
        </p:txBody>
      </p:sp>
      <p:sp>
        <p:nvSpPr>
          <p:cNvPr id="27" name="TextBox 26">
            <a:extLst>
              <a:ext uri="{FF2B5EF4-FFF2-40B4-BE49-F238E27FC236}">
                <a16:creationId xmlns:a16="http://schemas.microsoft.com/office/drawing/2014/main" id="{079C8CE6-EBA0-47F3-9121-4FE4854080F4}"/>
              </a:ext>
            </a:extLst>
          </p:cNvPr>
          <p:cNvSpPr txBox="1"/>
          <p:nvPr/>
        </p:nvSpPr>
        <p:spPr>
          <a:xfrm>
            <a:off x="634890" y="1785721"/>
            <a:ext cx="10946004" cy="569387"/>
          </a:xfrm>
          <a:prstGeom prst="rect">
            <a:avLst/>
          </a:prstGeom>
          <a:noFill/>
        </p:spPr>
        <p:txBody>
          <a:bodyPr wrap="square" rtlCol="0">
            <a:spAutoFit/>
          </a:bodyPr>
          <a:lstStyle/>
          <a:p>
            <a:pPr algn="ctr" defTabSz="914400" fontAlgn="base">
              <a:spcBef>
                <a:spcPct val="0"/>
              </a:spcBef>
              <a:spcAft>
                <a:spcPct val="0"/>
              </a:spcAft>
            </a:pPr>
            <a:r>
              <a:rPr lang="en-US" sz="2000" b="1" dirty="0">
                <a:solidFill>
                  <a:srgbClr val="0070C0"/>
                </a:solidFill>
                <a:ea typeface="ＭＳ Ｐゴシック" pitchFamily="-1" charset="-128"/>
              </a:rPr>
              <a:t>Target Market </a:t>
            </a:r>
          </a:p>
          <a:p>
            <a:pPr algn="ctr" defTabSz="914400" fontAlgn="base">
              <a:spcBef>
                <a:spcPct val="0"/>
              </a:spcBef>
              <a:spcAft>
                <a:spcPct val="0"/>
              </a:spcAft>
            </a:pPr>
            <a:endParaRPr lang="en-US" sz="1100" dirty="0">
              <a:solidFill>
                <a:srgbClr val="0070C0"/>
              </a:solidFill>
              <a:ea typeface="ＭＳ Ｐゴシック" pitchFamily="-1" charset="-128"/>
            </a:endParaRPr>
          </a:p>
        </p:txBody>
      </p:sp>
      <p:sp>
        <p:nvSpPr>
          <p:cNvPr id="28" name="TextBox 27">
            <a:extLst>
              <a:ext uri="{FF2B5EF4-FFF2-40B4-BE49-F238E27FC236}">
                <a16:creationId xmlns:a16="http://schemas.microsoft.com/office/drawing/2014/main" id="{354946A9-2725-4014-9407-1E1A7F0DDA2F}"/>
              </a:ext>
            </a:extLst>
          </p:cNvPr>
          <p:cNvSpPr txBox="1"/>
          <p:nvPr/>
        </p:nvSpPr>
        <p:spPr>
          <a:xfrm>
            <a:off x="711225" y="4278018"/>
            <a:ext cx="2571273" cy="369332"/>
          </a:xfrm>
          <a:prstGeom prst="rect">
            <a:avLst/>
          </a:prstGeom>
          <a:noFill/>
        </p:spPr>
        <p:txBody>
          <a:bodyPr wrap="square" rtlCol="0">
            <a:spAutoFit/>
          </a:bodyPr>
          <a:lstStyle/>
          <a:p>
            <a:pPr algn="ctr" defTabSz="914400" fontAlgn="base">
              <a:spcBef>
                <a:spcPct val="0"/>
              </a:spcBef>
              <a:spcAft>
                <a:spcPct val="0"/>
              </a:spcAft>
            </a:pPr>
            <a:r>
              <a:rPr lang="en-US" sz="1800" b="1" dirty="0">
                <a:solidFill>
                  <a:srgbClr val="0070C0"/>
                </a:solidFill>
                <a:ea typeface="ＭＳ Ｐゴシック" pitchFamily="-1" charset="-128"/>
              </a:rPr>
              <a:t>Key Selling Points</a:t>
            </a:r>
          </a:p>
        </p:txBody>
      </p:sp>
      <p:sp>
        <p:nvSpPr>
          <p:cNvPr id="29" name="TextBox 28">
            <a:extLst>
              <a:ext uri="{FF2B5EF4-FFF2-40B4-BE49-F238E27FC236}">
                <a16:creationId xmlns:a16="http://schemas.microsoft.com/office/drawing/2014/main" id="{B8CC5C14-540F-47E6-BF02-3C175EBC810F}"/>
              </a:ext>
            </a:extLst>
          </p:cNvPr>
          <p:cNvSpPr txBox="1"/>
          <p:nvPr/>
        </p:nvSpPr>
        <p:spPr>
          <a:xfrm>
            <a:off x="677905" y="4619222"/>
            <a:ext cx="2743390" cy="1169551"/>
          </a:xfrm>
          <a:prstGeom prst="rect">
            <a:avLst/>
          </a:prstGeom>
          <a:noFill/>
        </p:spPr>
        <p:txBody>
          <a:bodyPr wrap="square" rtlCol="0">
            <a:spAutoFit/>
          </a:bodyPr>
          <a:lstStyle/>
          <a:p>
            <a:pPr marL="214313" indent="-214313" defTabSz="914400" fontAlgn="base">
              <a:spcBef>
                <a:spcPct val="0"/>
              </a:spcBef>
              <a:spcAft>
                <a:spcPct val="0"/>
              </a:spcAft>
              <a:buFont typeface="Arial" panose="020B0604020202020204" pitchFamily="34" charset="0"/>
              <a:buChar char="•"/>
            </a:pPr>
            <a:r>
              <a:rPr lang="en-US" sz="1400" dirty="0">
                <a:solidFill>
                  <a:srgbClr val="1F497D"/>
                </a:solidFill>
                <a:ea typeface="ＭＳ Ｐゴシック" pitchFamily="-1" charset="-128"/>
              </a:rPr>
              <a:t>Easy to Adopt Platform</a:t>
            </a:r>
          </a:p>
          <a:p>
            <a:pPr marL="214313" indent="-214313" defTabSz="914400" fontAlgn="base">
              <a:spcBef>
                <a:spcPct val="0"/>
              </a:spcBef>
              <a:spcAft>
                <a:spcPct val="0"/>
              </a:spcAft>
              <a:buFont typeface="Arial" panose="020B0604020202020204" pitchFamily="34" charset="0"/>
              <a:buChar char="•"/>
            </a:pPr>
            <a:r>
              <a:rPr lang="en-US" sz="1400" dirty="0">
                <a:solidFill>
                  <a:srgbClr val="1F497D"/>
                </a:solidFill>
                <a:ea typeface="ＭＳ Ｐゴシック" pitchFamily="-1" charset="-128"/>
              </a:rPr>
              <a:t>Fixed Fee (cost certainty)</a:t>
            </a:r>
          </a:p>
          <a:p>
            <a:pPr marL="214313" indent="-214313" defTabSz="914400" fontAlgn="base">
              <a:spcBef>
                <a:spcPct val="0"/>
              </a:spcBef>
              <a:spcAft>
                <a:spcPct val="0"/>
              </a:spcAft>
              <a:buFont typeface="Arial" panose="020B0604020202020204" pitchFamily="34" charset="0"/>
              <a:buChar char="•"/>
            </a:pPr>
            <a:r>
              <a:rPr lang="en-US" sz="1400" dirty="0">
                <a:solidFill>
                  <a:srgbClr val="1F497D"/>
                </a:solidFill>
                <a:ea typeface="ＭＳ Ｐゴシック" pitchFamily="-1" charset="-128"/>
              </a:rPr>
              <a:t>Speed to Market</a:t>
            </a:r>
          </a:p>
          <a:p>
            <a:pPr marL="214313" indent="-214313" defTabSz="914400" fontAlgn="base">
              <a:spcBef>
                <a:spcPct val="0"/>
              </a:spcBef>
              <a:spcAft>
                <a:spcPct val="0"/>
              </a:spcAft>
              <a:buFont typeface="Arial" panose="020B0604020202020204" pitchFamily="34" charset="0"/>
              <a:buChar char="•"/>
            </a:pPr>
            <a:r>
              <a:rPr lang="en-US" sz="1400" dirty="0">
                <a:solidFill>
                  <a:srgbClr val="1F497D"/>
                </a:solidFill>
                <a:ea typeface="ＭＳ Ｐゴシック" pitchFamily="-1" charset="-128"/>
              </a:rPr>
              <a:t>We manage customer data so you don’t have to</a:t>
            </a:r>
          </a:p>
        </p:txBody>
      </p:sp>
      <p:sp>
        <p:nvSpPr>
          <p:cNvPr id="30" name="TextBox 29">
            <a:extLst>
              <a:ext uri="{FF2B5EF4-FFF2-40B4-BE49-F238E27FC236}">
                <a16:creationId xmlns:a16="http://schemas.microsoft.com/office/drawing/2014/main" id="{FAEC77F7-82D2-49A4-A043-5BF0E534E600}"/>
              </a:ext>
            </a:extLst>
          </p:cNvPr>
          <p:cNvSpPr txBox="1"/>
          <p:nvPr/>
        </p:nvSpPr>
        <p:spPr>
          <a:xfrm>
            <a:off x="4539803" y="4266807"/>
            <a:ext cx="3110804" cy="369332"/>
          </a:xfrm>
          <a:prstGeom prst="rect">
            <a:avLst/>
          </a:prstGeom>
          <a:noFill/>
        </p:spPr>
        <p:txBody>
          <a:bodyPr wrap="square" rtlCol="0">
            <a:spAutoFit/>
          </a:bodyPr>
          <a:lstStyle/>
          <a:p>
            <a:pPr algn="ctr" defTabSz="914400" fontAlgn="base">
              <a:spcBef>
                <a:spcPct val="0"/>
              </a:spcBef>
              <a:spcAft>
                <a:spcPct val="0"/>
              </a:spcAft>
            </a:pPr>
            <a:r>
              <a:rPr lang="en-US" sz="1800" b="1" dirty="0">
                <a:solidFill>
                  <a:srgbClr val="0070C0"/>
                </a:solidFill>
                <a:ea typeface="ＭＳ Ｐゴシック" pitchFamily="-1" charset="-128"/>
              </a:rPr>
              <a:t>Distribution &amp; Advertising </a:t>
            </a:r>
          </a:p>
        </p:txBody>
      </p:sp>
      <p:sp>
        <p:nvSpPr>
          <p:cNvPr id="31" name="TextBox 30">
            <a:extLst>
              <a:ext uri="{FF2B5EF4-FFF2-40B4-BE49-F238E27FC236}">
                <a16:creationId xmlns:a16="http://schemas.microsoft.com/office/drawing/2014/main" id="{381AB641-D3E6-4F6D-92D9-E75ACE27E562}"/>
              </a:ext>
            </a:extLst>
          </p:cNvPr>
          <p:cNvSpPr txBox="1"/>
          <p:nvPr/>
        </p:nvSpPr>
        <p:spPr>
          <a:xfrm>
            <a:off x="4731405" y="4619223"/>
            <a:ext cx="2727600" cy="1169551"/>
          </a:xfrm>
          <a:prstGeom prst="rect">
            <a:avLst/>
          </a:prstGeom>
          <a:noFill/>
        </p:spPr>
        <p:txBody>
          <a:bodyPr wrap="square" rtlCol="0">
            <a:spAutoFit/>
          </a:bodyPr>
          <a:lstStyle/>
          <a:p>
            <a:pPr marL="214313" indent="-214313" defTabSz="914400" fontAlgn="base">
              <a:spcBef>
                <a:spcPct val="0"/>
              </a:spcBef>
              <a:spcAft>
                <a:spcPct val="0"/>
              </a:spcAft>
              <a:buFont typeface="Arial" panose="020B0604020202020204" pitchFamily="34" charset="0"/>
              <a:buChar char="•"/>
            </a:pPr>
            <a:r>
              <a:rPr lang="en-US" sz="1400" dirty="0">
                <a:solidFill>
                  <a:srgbClr val="1F497D"/>
                </a:solidFill>
                <a:ea typeface="ＭＳ Ｐゴシック" pitchFamily="-1" charset="-128"/>
              </a:rPr>
              <a:t>LinkedIn, SEO, Internet Advertising.</a:t>
            </a:r>
          </a:p>
          <a:p>
            <a:pPr marL="214313" indent="-214313" defTabSz="914400" fontAlgn="base">
              <a:spcBef>
                <a:spcPct val="0"/>
              </a:spcBef>
              <a:spcAft>
                <a:spcPct val="0"/>
              </a:spcAft>
              <a:buFont typeface="Arial" panose="020B0604020202020204" pitchFamily="34" charset="0"/>
              <a:buChar char="•"/>
            </a:pPr>
            <a:r>
              <a:rPr lang="en-US" sz="1400" dirty="0">
                <a:solidFill>
                  <a:srgbClr val="1F497D"/>
                </a:solidFill>
                <a:ea typeface="ＭＳ Ｐゴシック" pitchFamily="-1" charset="-128"/>
              </a:rPr>
              <a:t>Key Partners </a:t>
            </a:r>
          </a:p>
          <a:p>
            <a:pPr marL="214313" indent="-214313" defTabSz="914400" fontAlgn="base">
              <a:spcBef>
                <a:spcPct val="0"/>
              </a:spcBef>
              <a:spcAft>
                <a:spcPct val="0"/>
              </a:spcAft>
              <a:buFont typeface="Arial" panose="020B0604020202020204" pitchFamily="34" charset="0"/>
              <a:buChar char="•"/>
            </a:pPr>
            <a:r>
              <a:rPr lang="en-US" sz="1400" dirty="0">
                <a:solidFill>
                  <a:srgbClr val="1F497D"/>
                </a:solidFill>
                <a:ea typeface="ＭＳ Ｐゴシック" pitchFamily="-1" charset="-128"/>
              </a:rPr>
              <a:t>Industry body Membership &amp; Sponsorship e.g. ASFA &amp; COBA</a:t>
            </a:r>
          </a:p>
        </p:txBody>
      </p:sp>
      <p:sp>
        <p:nvSpPr>
          <p:cNvPr id="40" name="TextBox 39">
            <a:extLst>
              <a:ext uri="{FF2B5EF4-FFF2-40B4-BE49-F238E27FC236}">
                <a16:creationId xmlns:a16="http://schemas.microsoft.com/office/drawing/2014/main" id="{1FDBECC7-2645-4091-B726-ECBC52BCBFA2}"/>
              </a:ext>
            </a:extLst>
          </p:cNvPr>
          <p:cNvSpPr txBox="1"/>
          <p:nvPr/>
        </p:nvSpPr>
        <p:spPr>
          <a:xfrm>
            <a:off x="9135472" y="4278018"/>
            <a:ext cx="1558338" cy="369332"/>
          </a:xfrm>
          <a:prstGeom prst="rect">
            <a:avLst/>
          </a:prstGeom>
          <a:noFill/>
        </p:spPr>
        <p:txBody>
          <a:bodyPr wrap="square" rtlCol="0">
            <a:spAutoFit/>
          </a:bodyPr>
          <a:lstStyle/>
          <a:p>
            <a:pPr algn="ctr" defTabSz="914400" fontAlgn="base">
              <a:spcBef>
                <a:spcPct val="0"/>
              </a:spcBef>
              <a:spcAft>
                <a:spcPct val="0"/>
              </a:spcAft>
            </a:pPr>
            <a:r>
              <a:rPr lang="en-US" sz="1800" b="1" dirty="0">
                <a:solidFill>
                  <a:srgbClr val="0070C0"/>
                </a:solidFill>
                <a:ea typeface="ＭＳ Ｐゴシック" pitchFamily="-1" charset="-128"/>
              </a:rPr>
              <a:t>Referrals</a:t>
            </a:r>
          </a:p>
        </p:txBody>
      </p:sp>
      <p:sp>
        <p:nvSpPr>
          <p:cNvPr id="41" name="TextBox 40">
            <a:extLst>
              <a:ext uri="{FF2B5EF4-FFF2-40B4-BE49-F238E27FC236}">
                <a16:creationId xmlns:a16="http://schemas.microsoft.com/office/drawing/2014/main" id="{E0CCB370-9A2F-459D-A1FA-381495A9B352}"/>
              </a:ext>
            </a:extLst>
          </p:cNvPr>
          <p:cNvSpPr txBox="1"/>
          <p:nvPr/>
        </p:nvSpPr>
        <p:spPr>
          <a:xfrm>
            <a:off x="8746497" y="4619224"/>
            <a:ext cx="2604967" cy="1169551"/>
          </a:xfrm>
          <a:prstGeom prst="rect">
            <a:avLst/>
          </a:prstGeom>
          <a:noFill/>
        </p:spPr>
        <p:txBody>
          <a:bodyPr wrap="square" rtlCol="0">
            <a:spAutoFit/>
          </a:bodyPr>
          <a:lstStyle/>
          <a:p>
            <a:pPr marL="214313" indent="-214313" defTabSz="914400" fontAlgn="base">
              <a:spcBef>
                <a:spcPct val="0"/>
              </a:spcBef>
              <a:spcAft>
                <a:spcPct val="0"/>
              </a:spcAft>
              <a:buFont typeface="Arial" panose="020B0604020202020204" pitchFamily="34" charset="0"/>
              <a:buChar char="•"/>
            </a:pPr>
            <a:r>
              <a:rPr lang="en-US" sz="1400" dirty="0">
                <a:solidFill>
                  <a:srgbClr val="1F497D"/>
                </a:solidFill>
                <a:ea typeface="ＭＳ Ｐゴシック" pitchFamily="-1" charset="-128"/>
              </a:rPr>
              <a:t>Over 80% of our customers came from industry referrals.</a:t>
            </a:r>
          </a:p>
          <a:p>
            <a:pPr marL="214313" indent="-214313" defTabSz="914400" fontAlgn="base">
              <a:spcBef>
                <a:spcPct val="0"/>
              </a:spcBef>
              <a:spcAft>
                <a:spcPct val="0"/>
              </a:spcAft>
              <a:buFont typeface="Arial" panose="020B0604020202020204" pitchFamily="34" charset="0"/>
              <a:buChar char="•"/>
            </a:pPr>
            <a:r>
              <a:rPr lang="en-US" sz="1400" dirty="0">
                <a:solidFill>
                  <a:srgbClr val="1F497D"/>
                </a:solidFill>
                <a:ea typeface="ＭＳ Ｐゴシック" pitchFamily="-1" charset="-128"/>
              </a:rPr>
              <a:t>Partner with Industry wide procurements services e.g. Mutual Market Place.</a:t>
            </a:r>
          </a:p>
        </p:txBody>
      </p:sp>
      <p:sp>
        <p:nvSpPr>
          <p:cNvPr id="33" name="Rectangle 32">
            <a:extLst>
              <a:ext uri="{FF2B5EF4-FFF2-40B4-BE49-F238E27FC236}">
                <a16:creationId xmlns:a16="http://schemas.microsoft.com/office/drawing/2014/main" id="{5DDB9AC2-8DF7-49EA-BDD8-24A638D2F1A6}"/>
              </a:ext>
            </a:extLst>
          </p:cNvPr>
          <p:cNvSpPr/>
          <p:nvPr/>
        </p:nvSpPr>
        <p:spPr>
          <a:xfrm>
            <a:off x="5197972" y="3465110"/>
            <a:ext cx="1794466" cy="338554"/>
          </a:xfrm>
          <a:prstGeom prst="rect">
            <a:avLst/>
          </a:prstGeom>
        </p:spPr>
        <p:txBody>
          <a:bodyPr wrap="none">
            <a:spAutoFit/>
          </a:bodyPr>
          <a:lstStyle/>
          <a:p>
            <a:pPr algn="ctr" defTabSz="685800">
              <a:spcBef>
                <a:spcPts val="900"/>
              </a:spcBef>
              <a:defRPr/>
            </a:pPr>
            <a:r>
              <a:rPr lang="id-ID" sz="1600" b="1" dirty="0">
                <a:solidFill>
                  <a:srgbClr val="1F497D"/>
                </a:solidFill>
                <a:ea typeface="ＭＳ Ｐゴシック" pitchFamily="-1" charset="-128"/>
              </a:rPr>
              <a:t>SUPERANNUATION</a:t>
            </a:r>
          </a:p>
        </p:txBody>
      </p:sp>
      <p:sp>
        <p:nvSpPr>
          <p:cNvPr id="35" name="Rectangle 34">
            <a:extLst>
              <a:ext uri="{FF2B5EF4-FFF2-40B4-BE49-F238E27FC236}">
                <a16:creationId xmlns:a16="http://schemas.microsoft.com/office/drawing/2014/main" id="{9A1187BE-0412-4FFB-90D1-030AA9305AD6}"/>
              </a:ext>
            </a:extLst>
          </p:cNvPr>
          <p:cNvSpPr/>
          <p:nvPr/>
        </p:nvSpPr>
        <p:spPr>
          <a:xfrm>
            <a:off x="7848691" y="3465110"/>
            <a:ext cx="1646540" cy="338554"/>
          </a:xfrm>
          <a:prstGeom prst="rect">
            <a:avLst/>
          </a:prstGeom>
        </p:spPr>
        <p:txBody>
          <a:bodyPr wrap="none">
            <a:spAutoFit/>
          </a:bodyPr>
          <a:lstStyle/>
          <a:p>
            <a:pPr algn="ctr" defTabSz="685800">
              <a:defRPr/>
            </a:pPr>
            <a:r>
              <a:rPr lang="id-ID" sz="1600" b="1" dirty="0">
                <a:solidFill>
                  <a:srgbClr val="1F497D"/>
                </a:solidFill>
                <a:ea typeface="ＭＳ Ｐゴシック" pitchFamily="-1" charset="-128"/>
              </a:rPr>
              <a:t>STOCK BROKING</a:t>
            </a:r>
          </a:p>
        </p:txBody>
      </p:sp>
      <p:sp>
        <p:nvSpPr>
          <p:cNvPr id="36" name="Rectangle 35">
            <a:extLst>
              <a:ext uri="{FF2B5EF4-FFF2-40B4-BE49-F238E27FC236}">
                <a16:creationId xmlns:a16="http://schemas.microsoft.com/office/drawing/2014/main" id="{FD6B2D20-7B87-4B51-B734-15E7F2250B2D}"/>
              </a:ext>
            </a:extLst>
          </p:cNvPr>
          <p:cNvSpPr/>
          <p:nvPr/>
        </p:nvSpPr>
        <p:spPr>
          <a:xfrm>
            <a:off x="876953" y="3465110"/>
            <a:ext cx="1781052" cy="338554"/>
          </a:xfrm>
          <a:prstGeom prst="rect">
            <a:avLst/>
          </a:prstGeom>
        </p:spPr>
        <p:txBody>
          <a:bodyPr wrap="square">
            <a:spAutoFit/>
          </a:bodyPr>
          <a:lstStyle/>
          <a:p>
            <a:pPr algn="ctr" defTabSz="685800">
              <a:defRPr/>
            </a:pPr>
            <a:r>
              <a:rPr lang="id-ID" sz="1600" b="1" dirty="0">
                <a:solidFill>
                  <a:srgbClr val="1F497D"/>
                </a:solidFill>
                <a:ea typeface="ＭＳ Ｐゴシック" pitchFamily="-1" charset="-128"/>
              </a:rPr>
              <a:t>BANK</a:t>
            </a:r>
            <a:r>
              <a:rPr lang="en-US" sz="1600" b="1" dirty="0">
                <a:solidFill>
                  <a:srgbClr val="1F497D"/>
                </a:solidFill>
                <a:ea typeface="ＭＳ Ｐゴシック" pitchFamily="-1" charset="-128"/>
              </a:rPr>
              <a:t>ING</a:t>
            </a:r>
            <a:endParaRPr lang="en-AU" sz="1600" b="1" dirty="0">
              <a:solidFill>
                <a:srgbClr val="1F497D"/>
              </a:solidFill>
              <a:ea typeface="ＭＳ Ｐゴシック" pitchFamily="-1" charset="-128"/>
            </a:endParaRPr>
          </a:p>
        </p:txBody>
      </p:sp>
      <p:sp>
        <p:nvSpPr>
          <p:cNvPr id="39" name="Rectangle 38">
            <a:extLst>
              <a:ext uri="{FF2B5EF4-FFF2-40B4-BE49-F238E27FC236}">
                <a16:creationId xmlns:a16="http://schemas.microsoft.com/office/drawing/2014/main" id="{4B2DA3D5-042D-4928-95A6-34637BB426C1}"/>
              </a:ext>
            </a:extLst>
          </p:cNvPr>
          <p:cNvSpPr/>
          <p:nvPr/>
        </p:nvSpPr>
        <p:spPr>
          <a:xfrm>
            <a:off x="3368868" y="3465110"/>
            <a:ext cx="1215396" cy="338554"/>
          </a:xfrm>
          <a:prstGeom prst="rect">
            <a:avLst/>
          </a:prstGeom>
        </p:spPr>
        <p:txBody>
          <a:bodyPr wrap="none">
            <a:spAutoFit/>
          </a:bodyPr>
          <a:lstStyle/>
          <a:p>
            <a:pPr algn="ctr" defTabSz="914400" fontAlgn="base">
              <a:spcBef>
                <a:spcPct val="0"/>
              </a:spcBef>
              <a:spcAft>
                <a:spcPct val="0"/>
              </a:spcAft>
            </a:pPr>
            <a:r>
              <a:rPr lang="id-ID" sz="1600" b="1" dirty="0">
                <a:solidFill>
                  <a:srgbClr val="1F497D"/>
                </a:solidFill>
                <a:ea typeface="ＭＳ Ｐゴシック" pitchFamily="-1" charset="-128"/>
              </a:rPr>
              <a:t>INSURANCE</a:t>
            </a:r>
          </a:p>
        </p:txBody>
      </p:sp>
      <p:sp>
        <p:nvSpPr>
          <p:cNvPr id="42" name="Rectangle 41">
            <a:extLst>
              <a:ext uri="{FF2B5EF4-FFF2-40B4-BE49-F238E27FC236}">
                <a16:creationId xmlns:a16="http://schemas.microsoft.com/office/drawing/2014/main" id="{9619534A-3215-46B3-9F4F-88C7F8E520C9}"/>
              </a:ext>
            </a:extLst>
          </p:cNvPr>
          <p:cNvSpPr/>
          <p:nvPr/>
        </p:nvSpPr>
        <p:spPr>
          <a:xfrm>
            <a:off x="10414990" y="3465110"/>
            <a:ext cx="936474" cy="338554"/>
          </a:xfrm>
          <a:prstGeom prst="rect">
            <a:avLst/>
          </a:prstGeom>
        </p:spPr>
        <p:txBody>
          <a:bodyPr wrap="none">
            <a:spAutoFit/>
          </a:bodyPr>
          <a:lstStyle/>
          <a:p>
            <a:pPr algn="ctr" defTabSz="685800">
              <a:defRPr/>
            </a:pPr>
            <a:r>
              <a:rPr lang="en-US" sz="1600" b="1" dirty="0">
                <a:solidFill>
                  <a:srgbClr val="1F497D"/>
                </a:solidFill>
                <a:ea typeface="ＭＳ Ｐゴシック" pitchFamily="-1" charset="-128"/>
              </a:rPr>
              <a:t>FINTECH</a:t>
            </a:r>
            <a:endParaRPr lang="id-ID" sz="1600" b="1" dirty="0">
              <a:solidFill>
                <a:srgbClr val="1F497D"/>
              </a:solidFill>
              <a:ea typeface="ＭＳ Ｐゴシック" pitchFamily="-1" charset="-128"/>
            </a:endParaRPr>
          </a:p>
        </p:txBody>
      </p:sp>
      <p:grpSp>
        <p:nvGrpSpPr>
          <p:cNvPr id="24" name="Graphic 24">
            <a:extLst>
              <a:ext uri="{FF2B5EF4-FFF2-40B4-BE49-F238E27FC236}">
                <a16:creationId xmlns:a16="http://schemas.microsoft.com/office/drawing/2014/main" id="{43F8544B-8E8B-4BDC-A470-DE11017992CE}"/>
              </a:ext>
            </a:extLst>
          </p:cNvPr>
          <p:cNvGrpSpPr/>
          <p:nvPr/>
        </p:nvGrpSpPr>
        <p:grpSpPr>
          <a:xfrm>
            <a:off x="1308058" y="2442313"/>
            <a:ext cx="952500" cy="1190625"/>
            <a:chOff x="297927" y="2377881"/>
            <a:chExt cx="952500" cy="1190625"/>
          </a:xfrm>
          <a:solidFill>
            <a:srgbClr val="00B0F0"/>
          </a:solidFill>
        </p:grpSpPr>
        <p:sp>
          <p:nvSpPr>
            <p:cNvPr id="25" name="Freeform: Shape 24">
              <a:extLst>
                <a:ext uri="{FF2B5EF4-FFF2-40B4-BE49-F238E27FC236}">
                  <a16:creationId xmlns:a16="http://schemas.microsoft.com/office/drawing/2014/main" id="{09D1035C-6EB1-4C1A-BF9C-69B487CCF2E6}"/>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endParaRPr lang="en-ID">
                <a:solidFill>
                  <a:srgbClr val="1F497D"/>
                </a:solidFill>
              </a:endParaRPr>
            </a:p>
          </p:txBody>
        </p:sp>
        <p:sp>
          <p:nvSpPr>
            <p:cNvPr id="45" name="Freeform: Shape 44">
              <a:extLst>
                <a:ext uri="{FF2B5EF4-FFF2-40B4-BE49-F238E27FC236}">
                  <a16:creationId xmlns:a16="http://schemas.microsoft.com/office/drawing/2014/main" id="{E8D9BD8A-A96D-446A-98AA-C19B997278F4}"/>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endParaRPr lang="en-ID">
                <a:solidFill>
                  <a:srgbClr val="1F497D"/>
                </a:solidFill>
              </a:endParaRPr>
            </a:p>
          </p:txBody>
        </p:sp>
      </p:grpSp>
      <p:grpSp>
        <p:nvGrpSpPr>
          <p:cNvPr id="46" name="Graphic 23">
            <a:extLst>
              <a:ext uri="{FF2B5EF4-FFF2-40B4-BE49-F238E27FC236}">
                <a16:creationId xmlns:a16="http://schemas.microsoft.com/office/drawing/2014/main" id="{0582F340-C7D0-4721-9772-E6235436F84F}"/>
              </a:ext>
            </a:extLst>
          </p:cNvPr>
          <p:cNvGrpSpPr/>
          <p:nvPr/>
        </p:nvGrpSpPr>
        <p:grpSpPr>
          <a:xfrm>
            <a:off x="10438009" y="2491074"/>
            <a:ext cx="874380" cy="1092975"/>
            <a:chOff x="5333206" y="2558256"/>
            <a:chExt cx="1524000" cy="1905000"/>
          </a:xfrm>
          <a:solidFill>
            <a:srgbClr val="00B0F0"/>
          </a:solidFill>
        </p:grpSpPr>
        <p:sp>
          <p:nvSpPr>
            <p:cNvPr id="47" name="Freeform: Shape 46">
              <a:extLst>
                <a:ext uri="{FF2B5EF4-FFF2-40B4-BE49-F238E27FC236}">
                  <a16:creationId xmlns:a16="http://schemas.microsoft.com/office/drawing/2014/main" id="{48E433E3-7559-42B1-8145-9DF497AAFC91}"/>
                </a:ext>
              </a:extLst>
            </p:cNvPr>
            <p:cNvSpPr/>
            <p:nvPr/>
          </p:nvSpPr>
          <p:spPr>
            <a:xfrm>
              <a:off x="5676953" y="2800190"/>
              <a:ext cx="410146" cy="47625"/>
            </a:xfrm>
            <a:custGeom>
              <a:avLst/>
              <a:gdLst>
                <a:gd name="connsiteX0" fmla="*/ 410147 w 410146"/>
                <a:gd name="connsiteY0" fmla="*/ 0 h 47625"/>
                <a:gd name="connsiteX1" fmla="*/ 23813 w 410146"/>
                <a:gd name="connsiteY1" fmla="*/ 0 h 47625"/>
                <a:gd name="connsiteX2" fmla="*/ 0 w 410146"/>
                <a:gd name="connsiteY2" fmla="*/ 23813 h 47625"/>
                <a:gd name="connsiteX3" fmla="*/ 23813 w 410146"/>
                <a:gd name="connsiteY3" fmla="*/ 47625 h 47625"/>
                <a:gd name="connsiteX4" fmla="*/ 386810 w 410146"/>
                <a:gd name="connsiteY4" fmla="*/ 47625 h 47625"/>
                <a:gd name="connsiteX5" fmla="*/ 410147 w 410146"/>
                <a:gd name="connsiteY5"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146" h="47625">
                  <a:moveTo>
                    <a:pt x="410147" y="0"/>
                  </a:moveTo>
                  <a:lnTo>
                    <a:pt x="23813" y="0"/>
                  </a:lnTo>
                  <a:cubicBezTo>
                    <a:pt x="10668" y="0"/>
                    <a:pt x="0" y="10668"/>
                    <a:pt x="0" y="23813"/>
                  </a:cubicBezTo>
                  <a:cubicBezTo>
                    <a:pt x="0" y="36957"/>
                    <a:pt x="10668" y="47625"/>
                    <a:pt x="23813" y="47625"/>
                  </a:cubicBezTo>
                  <a:lnTo>
                    <a:pt x="386810" y="47625"/>
                  </a:lnTo>
                  <a:cubicBezTo>
                    <a:pt x="391478" y="30099"/>
                    <a:pt x="399479" y="14002"/>
                    <a:pt x="410147" y="0"/>
                  </a:cubicBezTo>
                  <a:close/>
                </a:path>
              </a:pathLst>
            </a:custGeom>
            <a:grpFill/>
            <a:ln w="9525" cap="flat">
              <a:noFill/>
              <a:prstDash val="solid"/>
              <a:miter/>
            </a:ln>
          </p:spPr>
          <p:txBody>
            <a:bodyPr rtlCol="0" anchor="ctr"/>
            <a:lstStyle/>
            <a:p>
              <a:endParaRPr lang="en-ID"/>
            </a:p>
          </p:txBody>
        </p:sp>
        <p:sp>
          <p:nvSpPr>
            <p:cNvPr id="48" name="Freeform: Shape 47">
              <a:extLst>
                <a:ext uri="{FF2B5EF4-FFF2-40B4-BE49-F238E27FC236}">
                  <a16:creationId xmlns:a16="http://schemas.microsoft.com/office/drawing/2014/main" id="{81DC3D7C-B5E4-4D6C-BBC0-062E43FAD985}"/>
                </a:ext>
              </a:extLst>
            </p:cNvPr>
            <p:cNvSpPr/>
            <p:nvPr/>
          </p:nvSpPr>
          <p:spPr>
            <a:xfrm>
              <a:off x="5676963" y="299307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49" name="Freeform: Shape 48">
              <a:extLst>
                <a:ext uri="{FF2B5EF4-FFF2-40B4-BE49-F238E27FC236}">
                  <a16:creationId xmlns:a16="http://schemas.microsoft.com/office/drawing/2014/main" id="{0E5127BE-11A0-4AA0-A830-32005F38FE88}"/>
                </a:ext>
              </a:extLst>
            </p:cNvPr>
            <p:cNvSpPr/>
            <p:nvPr/>
          </p:nvSpPr>
          <p:spPr>
            <a:xfrm>
              <a:off x="5676963" y="3101019"/>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50" name="Freeform: Shape 49">
              <a:extLst>
                <a:ext uri="{FF2B5EF4-FFF2-40B4-BE49-F238E27FC236}">
                  <a16:creationId xmlns:a16="http://schemas.microsoft.com/office/drawing/2014/main" id="{58D0AEC3-A098-431C-B67E-7C4C61FDD613}"/>
                </a:ext>
              </a:extLst>
            </p:cNvPr>
            <p:cNvSpPr/>
            <p:nvPr/>
          </p:nvSpPr>
          <p:spPr>
            <a:xfrm>
              <a:off x="5676963" y="3208965"/>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51" name="Freeform: Shape 50">
              <a:extLst>
                <a:ext uri="{FF2B5EF4-FFF2-40B4-BE49-F238E27FC236}">
                  <a16:creationId xmlns:a16="http://schemas.microsoft.com/office/drawing/2014/main" id="{7D7085A6-E7EF-4BE8-B567-2DF48C19EDFC}"/>
                </a:ext>
              </a:extLst>
            </p:cNvPr>
            <p:cNvSpPr/>
            <p:nvPr/>
          </p:nvSpPr>
          <p:spPr>
            <a:xfrm>
              <a:off x="5676963" y="331692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52" name="Freeform: Shape 51">
              <a:extLst>
                <a:ext uri="{FF2B5EF4-FFF2-40B4-BE49-F238E27FC236}">
                  <a16:creationId xmlns:a16="http://schemas.microsoft.com/office/drawing/2014/main" id="{F915B219-DB24-4BAC-86A1-4DD9E5E06E99}"/>
                </a:ext>
              </a:extLst>
            </p:cNvPr>
            <p:cNvSpPr/>
            <p:nvPr/>
          </p:nvSpPr>
          <p:spPr>
            <a:xfrm>
              <a:off x="6329063" y="2891535"/>
              <a:ext cx="157629" cy="402402"/>
            </a:xfrm>
            <a:custGeom>
              <a:avLst/>
              <a:gdLst>
                <a:gd name="connsiteX0" fmla="*/ 103442 w 157629"/>
                <a:gd name="connsiteY0" fmla="*/ 58141 h 402402"/>
                <a:gd name="connsiteX1" fmla="*/ 103442 w 157629"/>
                <a:gd name="connsiteY1" fmla="*/ 23813 h 402402"/>
                <a:gd name="connsiteX2" fmla="*/ 79629 w 157629"/>
                <a:gd name="connsiteY2" fmla="*/ 0 h 402402"/>
                <a:gd name="connsiteX3" fmla="*/ 55817 w 157629"/>
                <a:gd name="connsiteY3" fmla="*/ 23813 h 402402"/>
                <a:gd name="connsiteX4" fmla="*/ 55817 w 157629"/>
                <a:gd name="connsiteY4" fmla="*/ 57721 h 402402"/>
                <a:gd name="connsiteX5" fmla="*/ 0 w 157629"/>
                <a:gd name="connsiteY5" fmla="*/ 131597 h 402402"/>
                <a:gd name="connsiteX6" fmla="*/ 36709 w 157629"/>
                <a:gd name="connsiteY6" fmla="*/ 197139 h 402402"/>
                <a:gd name="connsiteX7" fmla="*/ 96022 w 157629"/>
                <a:gd name="connsiteY7" fmla="*/ 233486 h 402402"/>
                <a:gd name="connsiteX8" fmla="*/ 109995 w 157629"/>
                <a:gd name="connsiteY8" fmla="*/ 258432 h 402402"/>
                <a:gd name="connsiteX9" fmla="*/ 109995 w 157629"/>
                <a:gd name="connsiteY9" fmla="*/ 263281 h 402402"/>
                <a:gd name="connsiteX10" fmla="*/ 80743 w 157629"/>
                <a:gd name="connsiteY10" fmla="*/ 292532 h 402402"/>
                <a:gd name="connsiteX11" fmla="*/ 76895 w 157629"/>
                <a:gd name="connsiteY11" fmla="*/ 292532 h 402402"/>
                <a:gd name="connsiteX12" fmla="*/ 47644 w 157629"/>
                <a:gd name="connsiteY12" fmla="*/ 263281 h 402402"/>
                <a:gd name="connsiteX13" fmla="*/ 47644 w 157629"/>
                <a:gd name="connsiteY13" fmla="*/ 261785 h 402402"/>
                <a:gd name="connsiteX14" fmla="*/ 23832 w 157629"/>
                <a:gd name="connsiteY14" fmla="*/ 237973 h 402402"/>
                <a:gd name="connsiteX15" fmla="*/ 19 w 157629"/>
                <a:gd name="connsiteY15" fmla="*/ 261785 h 402402"/>
                <a:gd name="connsiteX16" fmla="*/ 19 w 157629"/>
                <a:gd name="connsiteY16" fmla="*/ 263281 h 402402"/>
                <a:gd name="connsiteX17" fmla="*/ 56940 w 157629"/>
                <a:gd name="connsiteY17" fmla="*/ 337442 h 402402"/>
                <a:gd name="connsiteX18" fmla="*/ 56940 w 157629"/>
                <a:gd name="connsiteY18" fmla="*/ 378590 h 402402"/>
                <a:gd name="connsiteX19" fmla="*/ 80753 w 157629"/>
                <a:gd name="connsiteY19" fmla="*/ 402403 h 402402"/>
                <a:gd name="connsiteX20" fmla="*/ 104565 w 157629"/>
                <a:gd name="connsiteY20" fmla="*/ 378590 h 402402"/>
                <a:gd name="connsiteX21" fmla="*/ 104565 w 157629"/>
                <a:gd name="connsiteY21" fmla="*/ 336337 h 402402"/>
                <a:gd name="connsiteX22" fmla="*/ 157629 w 157629"/>
                <a:gd name="connsiteY22" fmla="*/ 263281 h 402402"/>
                <a:gd name="connsiteX23" fmla="*/ 157629 w 157629"/>
                <a:gd name="connsiteY23" fmla="*/ 258432 h 402402"/>
                <a:gd name="connsiteX24" fmla="*/ 120920 w 157629"/>
                <a:gd name="connsiteY24" fmla="*/ 192881 h 402402"/>
                <a:gd name="connsiteX25" fmla="*/ 61598 w 157629"/>
                <a:gd name="connsiteY25" fmla="*/ 156524 h 402402"/>
                <a:gd name="connsiteX26" fmla="*/ 47635 w 157629"/>
                <a:gd name="connsiteY26" fmla="*/ 131588 h 402402"/>
                <a:gd name="connsiteX27" fmla="*/ 76886 w 157629"/>
                <a:gd name="connsiteY27" fmla="*/ 102337 h 402402"/>
                <a:gd name="connsiteX28" fmla="*/ 80734 w 157629"/>
                <a:gd name="connsiteY28" fmla="*/ 102337 h 402402"/>
                <a:gd name="connsiteX29" fmla="*/ 109985 w 157629"/>
                <a:gd name="connsiteY29" fmla="*/ 131588 h 402402"/>
                <a:gd name="connsiteX30" fmla="*/ 109985 w 157629"/>
                <a:gd name="connsiteY30" fmla="*/ 144494 h 402402"/>
                <a:gd name="connsiteX31" fmla="*/ 133798 w 157629"/>
                <a:gd name="connsiteY31" fmla="*/ 168307 h 402402"/>
                <a:gd name="connsiteX32" fmla="*/ 157610 w 157629"/>
                <a:gd name="connsiteY32" fmla="*/ 144494 h 402402"/>
                <a:gd name="connsiteX33" fmla="*/ 157610 w 157629"/>
                <a:gd name="connsiteY33" fmla="*/ 131588 h 402402"/>
                <a:gd name="connsiteX34" fmla="*/ 103442 w 157629"/>
                <a:gd name="connsiteY34" fmla="*/ 58141 h 40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7629" h="402402">
                  <a:moveTo>
                    <a:pt x="103442" y="58141"/>
                  </a:moveTo>
                  <a:lnTo>
                    <a:pt x="103442" y="23813"/>
                  </a:lnTo>
                  <a:cubicBezTo>
                    <a:pt x="103442" y="10658"/>
                    <a:pt x="92783" y="0"/>
                    <a:pt x="79629" y="0"/>
                  </a:cubicBezTo>
                  <a:cubicBezTo>
                    <a:pt x="66475" y="0"/>
                    <a:pt x="55817" y="10658"/>
                    <a:pt x="55817" y="23813"/>
                  </a:cubicBezTo>
                  <a:lnTo>
                    <a:pt x="55817" y="57721"/>
                  </a:lnTo>
                  <a:cubicBezTo>
                    <a:pt x="23641" y="66913"/>
                    <a:pt x="0" y="96517"/>
                    <a:pt x="0" y="131597"/>
                  </a:cubicBezTo>
                  <a:cubicBezTo>
                    <a:pt x="0" y="158163"/>
                    <a:pt x="14068" y="183280"/>
                    <a:pt x="36709" y="197139"/>
                  </a:cubicBezTo>
                  <a:lnTo>
                    <a:pt x="96022" y="233486"/>
                  </a:lnTo>
                  <a:cubicBezTo>
                    <a:pt x="104632" y="238773"/>
                    <a:pt x="109995" y="248336"/>
                    <a:pt x="109995" y="258432"/>
                  </a:cubicBezTo>
                  <a:lnTo>
                    <a:pt x="109995" y="263281"/>
                  </a:lnTo>
                  <a:cubicBezTo>
                    <a:pt x="109995" y="279406"/>
                    <a:pt x="96869" y="292532"/>
                    <a:pt x="80743" y="292532"/>
                  </a:cubicBezTo>
                  <a:lnTo>
                    <a:pt x="76895" y="292532"/>
                  </a:lnTo>
                  <a:cubicBezTo>
                    <a:pt x="60769" y="292532"/>
                    <a:pt x="47644" y="279406"/>
                    <a:pt x="47644" y="263281"/>
                  </a:cubicBezTo>
                  <a:lnTo>
                    <a:pt x="47644" y="261785"/>
                  </a:lnTo>
                  <a:cubicBezTo>
                    <a:pt x="47644" y="248631"/>
                    <a:pt x="36986" y="237973"/>
                    <a:pt x="23832" y="237973"/>
                  </a:cubicBezTo>
                  <a:cubicBezTo>
                    <a:pt x="10677" y="237973"/>
                    <a:pt x="19" y="248631"/>
                    <a:pt x="19" y="261785"/>
                  </a:cubicBezTo>
                  <a:lnTo>
                    <a:pt x="19" y="263281"/>
                  </a:lnTo>
                  <a:cubicBezTo>
                    <a:pt x="19" y="298761"/>
                    <a:pt x="24213" y="328612"/>
                    <a:pt x="56940" y="337442"/>
                  </a:cubicBezTo>
                  <a:lnTo>
                    <a:pt x="56940" y="378590"/>
                  </a:lnTo>
                  <a:cubicBezTo>
                    <a:pt x="56940" y="391744"/>
                    <a:pt x="67599" y="402403"/>
                    <a:pt x="80753" y="402403"/>
                  </a:cubicBezTo>
                  <a:cubicBezTo>
                    <a:pt x="93907" y="402403"/>
                    <a:pt x="104565" y="391744"/>
                    <a:pt x="104565" y="378590"/>
                  </a:cubicBezTo>
                  <a:lnTo>
                    <a:pt x="104565" y="336337"/>
                  </a:lnTo>
                  <a:cubicBezTo>
                    <a:pt x="135322" y="326288"/>
                    <a:pt x="157629" y="297351"/>
                    <a:pt x="157629" y="263281"/>
                  </a:cubicBezTo>
                  <a:lnTo>
                    <a:pt x="157629" y="258432"/>
                  </a:lnTo>
                  <a:cubicBezTo>
                    <a:pt x="157629" y="231877"/>
                    <a:pt x="143561" y="206769"/>
                    <a:pt x="120920" y="192881"/>
                  </a:cubicBezTo>
                  <a:lnTo>
                    <a:pt x="61598" y="156524"/>
                  </a:lnTo>
                  <a:cubicBezTo>
                    <a:pt x="52988" y="151247"/>
                    <a:pt x="47635" y="141694"/>
                    <a:pt x="47635" y="131588"/>
                  </a:cubicBezTo>
                  <a:cubicBezTo>
                    <a:pt x="47635" y="115462"/>
                    <a:pt x="60760" y="102337"/>
                    <a:pt x="76886" y="102337"/>
                  </a:cubicBezTo>
                  <a:lnTo>
                    <a:pt x="80734" y="102337"/>
                  </a:lnTo>
                  <a:cubicBezTo>
                    <a:pt x="96860" y="102337"/>
                    <a:pt x="109985" y="115462"/>
                    <a:pt x="109985" y="131588"/>
                  </a:cubicBezTo>
                  <a:lnTo>
                    <a:pt x="109985" y="144494"/>
                  </a:lnTo>
                  <a:cubicBezTo>
                    <a:pt x="109985" y="157648"/>
                    <a:pt x="120644" y="168307"/>
                    <a:pt x="133798" y="168307"/>
                  </a:cubicBezTo>
                  <a:cubicBezTo>
                    <a:pt x="146952" y="168307"/>
                    <a:pt x="157610" y="157648"/>
                    <a:pt x="157610" y="144494"/>
                  </a:cubicBezTo>
                  <a:lnTo>
                    <a:pt x="157610" y="131588"/>
                  </a:lnTo>
                  <a:cubicBezTo>
                    <a:pt x="157601" y="97098"/>
                    <a:pt x="134769" y="67847"/>
                    <a:pt x="103442" y="58141"/>
                  </a:cubicBezTo>
                  <a:close/>
                </a:path>
              </a:pathLst>
            </a:custGeom>
            <a:grpFill/>
            <a:ln w="9525" cap="flat">
              <a:noFill/>
              <a:prstDash val="solid"/>
              <a:miter/>
            </a:ln>
          </p:spPr>
          <p:txBody>
            <a:bodyPr rtlCol="0" anchor="ctr"/>
            <a:lstStyle/>
            <a:p>
              <a:endParaRPr lang="en-ID"/>
            </a:p>
          </p:txBody>
        </p:sp>
        <p:sp>
          <p:nvSpPr>
            <p:cNvPr id="53" name="Freeform: Shape 52">
              <a:extLst>
                <a:ext uri="{FF2B5EF4-FFF2-40B4-BE49-F238E27FC236}">
                  <a16:creationId xmlns:a16="http://schemas.microsoft.com/office/drawing/2014/main" id="{96EBE701-2FFF-4244-8074-EA5BB3245516}"/>
                </a:ext>
              </a:extLst>
            </p:cNvPr>
            <p:cNvSpPr/>
            <p:nvPr/>
          </p:nvSpPr>
          <p:spPr>
            <a:xfrm>
              <a:off x="5457592" y="2605690"/>
              <a:ext cx="1275225" cy="1429131"/>
            </a:xfrm>
            <a:custGeom>
              <a:avLst/>
              <a:gdLst>
                <a:gd name="connsiteX0" fmla="*/ 1161240 w 1275225"/>
                <a:gd name="connsiteY0" fmla="*/ 163697 h 1429131"/>
                <a:gd name="connsiteX1" fmla="*/ 983647 w 1275225"/>
                <a:gd name="connsiteY1" fmla="*/ 163697 h 1429131"/>
                <a:gd name="connsiteX2" fmla="*/ 983647 w 1275225"/>
                <a:gd name="connsiteY2" fmla="*/ 163259 h 1429131"/>
                <a:gd name="connsiteX3" fmla="*/ 981932 w 1275225"/>
                <a:gd name="connsiteY3" fmla="*/ 139922 h 1429131"/>
                <a:gd name="connsiteX4" fmla="*/ 820388 w 1275225"/>
                <a:gd name="connsiteY4" fmla="*/ 0 h 1429131"/>
                <a:gd name="connsiteX5" fmla="*/ 163259 w 1275225"/>
                <a:gd name="connsiteY5" fmla="*/ 0 h 1429131"/>
                <a:gd name="connsiteX6" fmla="*/ 0 w 1275225"/>
                <a:gd name="connsiteY6" fmla="*/ 163259 h 1429131"/>
                <a:gd name="connsiteX7" fmla="*/ 0 w 1275225"/>
                <a:gd name="connsiteY7" fmla="*/ 1265873 h 1429131"/>
                <a:gd name="connsiteX8" fmla="*/ 163259 w 1275225"/>
                <a:gd name="connsiteY8" fmla="*/ 1429131 h 1429131"/>
                <a:gd name="connsiteX9" fmla="*/ 820388 w 1275225"/>
                <a:gd name="connsiteY9" fmla="*/ 1429131 h 1429131"/>
                <a:gd name="connsiteX10" fmla="*/ 983647 w 1275225"/>
                <a:gd name="connsiteY10" fmla="*/ 1265873 h 1429131"/>
                <a:gd name="connsiteX11" fmla="*/ 983647 w 1275225"/>
                <a:gd name="connsiteY11" fmla="*/ 923163 h 1429131"/>
                <a:gd name="connsiteX12" fmla="*/ 916972 w 1275225"/>
                <a:gd name="connsiteY12" fmla="*/ 992505 h 1429131"/>
                <a:gd name="connsiteX13" fmla="*/ 916972 w 1275225"/>
                <a:gd name="connsiteY13" fmla="*/ 1265873 h 1429131"/>
                <a:gd name="connsiteX14" fmla="*/ 820388 w 1275225"/>
                <a:gd name="connsiteY14" fmla="*/ 1362456 h 1429131"/>
                <a:gd name="connsiteX15" fmla="*/ 163259 w 1275225"/>
                <a:gd name="connsiteY15" fmla="*/ 1362456 h 1429131"/>
                <a:gd name="connsiteX16" fmla="*/ 66675 w 1275225"/>
                <a:gd name="connsiteY16" fmla="*/ 1265873 h 1429131"/>
                <a:gd name="connsiteX17" fmla="*/ 66675 w 1275225"/>
                <a:gd name="connsiteY17" fmla="*/ 163259 h 1429131"/>
                <a:gd name="connsiteX18" fmla="*/ 163259 w 1275225"/>
                <a:gd name="connsiteY18" fmla="*/ 66675 h 1429131"/>
                <a:gd name="connsiteX19" fmla="*/ 820388 w 1275225"/>
                <a:gd name="connsiteY19" fmla="*/ 66675 h 1429131"/>
                <a:gd name="connsiteX20" fmla="*/ 914114 w 1275225"/>
                <a:gd name="connsiteY20" fmla="*/ 139922 h 1429131"/>
                <a:gd name="connsiteX21" fmla="*/ 916972 w 1275225"/>
                <a:gd name="connsiteY21" fmla="*/ 163259 h 1429131"/>
                <a:gd name="connsiteX22" fmla="*/ 916972 w 1275225"/>
                <a:gd name="connsiteY22" fmla="*/ 163697 h 1429131"/>
                <a:gd name="connsiteX23" fmla="*/ 739292 w 1275225"/>
                <a:gd name="connsiteY23" fmla="*/ 163697 h 1429131"/>
                <a:gd name="connsiteX24" fmla="*/ 625297 w 1275225"/>
                <a:gd name="connsiteY24" fmla="*/ 277682 h 1429131"/>
                <a:gd name="connsiteX25" fmla="*/ 625297 w 1275225"/>
                <a:gd name="connsiteY25" fmla="*/ 699630 h 1429131"/>
                <a:gd name="connsiteX26" fmla="*/ 739292 w 1275225"/>
                <a:gd name="connsiteY26" fmla="*/ 813626 h 1429131"/>
                <a:gd name="connsiteX27" fmla="*/ 830447 w 1275225"/>
                <a:gd name="connsiteY27" fmla="*/ 813626 h 1429131"/>
                <a:gd name="connsiteX28" fmla="*/ 830447 w 1275225"/>
                <a:gd name="connsiteY28" fmla="*/ 965321 h 1429131"/>
                <a:gd name="connsiteX29" fmla="*/ 851316 w 1275225"/>
                <a:gd name="connsiteY29" fmla="*/ 996239 h 1429131"/>
                <a:gd name="connsiteX30" fmla="*/ 863775 w 1275225"/>
                <a:gd name="connsiteY30" fmla="*/ 998658 h 1429131"/>
                <a:gd name="connsiteX31" fmla="*/ 887797 w 1275225"/>
                <a:gd name="connsiteY31" fmla="*/ 988438 h 1429131"/>
                <a:gd name="connsiteX32" fmla="*/ 1056046 w 1275225"/>
                <a:gd name="connsiteY32" fmla="*/ 813626 h 1429131"/>
                <a:gd name="connsiteX33" fmla="*/ 1161240 w 1275225"/>
                <a:gd name="connsiteY33" fmla="*/ 813626 h 1429131"/>
                <a:gd name="connsiteX34" fmla="*/ 1275226 w 1275225"/>
                <a:gd name="connsiteY34" fmla="*/ 699630 h 1429131"/>
                <a:gd name="connsiteX35" fmla="*/ 1275226 w 1275225"/>
                <a:gd name="connsiteY35" fmla="*/ 277682 h 1429131"/>
                <a:gd name="connsiteX36" fmla="*/ 1161240 w 1275225"/>
                <a:gd name="connsiteY36" fmla="*/ 163697 h 1429131"/>
                <a:gd name="connsiteX37" fmla="*/ 1208551 w 1275225"/>
                <a:gd name="connsiteY37" fmla="*/ 699630 h 1429131"/>
                <a:gd name="connsiteX38" fmla="*/ 1161240 w 1275225"/>
                <a:gd name="connsiteY38" fmla="*/ 746951 h 1429131"/>
                <a:gd name="connsiteX39" fmla="*/ 1041864 w 1275225"/>
                <a:gd name="connsiteY39" fmla="*/ 746951 h 1429131"/>
                <a:gd name="connsiteX40" fmla="*/ 1017851 w 1275225"/>
                <a:gd name="connsiteY40" fmla="*/ 757171 h 1429131"/>
                <a:gd name="connsiteX41" fmla="*/ 897131 w 1275225"/>
                <a:gd name="connsiteY41" fmla="*/ 882596 h 1429131"/>
                <a:gd name="connsiteX42" fmla="*/ 897131 w 1275225"/>
                <a:gd name="connsiteY42" fmla="*/ 780288 h 1429131"/>
                <a:gd name="connsiteX43" fmla="*/ 863794 w 1275225"/>
                <a:gd name="connsiteY43" fmla="*/ 746951 h 1429131"/>
                <a:gd name="connsiteX44" fmla="*/ 739302 w 1275225"/>
                <a:gd name="connsiteY44" fmla="*/ 746951 h 1429131"/>
                <a:gd name="connsiteX45" fmla="*/ 691982 w 1275225"/>
                <a:gd name="connsiteY45" fmla="*/ 699630 h 1429131"/>
                <a:gd name="connsiteX46" fmla="*/ 691982 w 1275225"/>
                <a:gd name="connsiteY46" fmla="*/ 277682 h 1429131"/>
                <a:gd name="connsiteX47" fmla="*/ 739302 w 1275225"/>
                <a:gd name="connsiteY47" fmla="*/ 230372 h 1429131"/>
                <a:gd name="connsiteX48" fmla="*/ 949947 w 1275225"/>
                <a:gd name="connsiteY48" fmla="*/ 230372 h 1429131"/>
                <a:gd name="connsiteX49" fmla="*/ 950319 w 1275225"/>
                <a:gd name="connsiteY49" fmla="*/ 230410 h 1429131"/>
                <a:gd name="connsiteX50" fmla="*/ 950690 w 1275225"/>
                <a:gd name="connsiteY50" fmla="*/ 230372 h 1429131"/>
                <a:gd name="connsiteX51" fmla="*/ 1161250 w 1275225"/>
                <a:gd name="connsiteY51" fmla="*/ 230372 h 1429131"/>
                <a:gd name="connsiteX52" fmla="*/ 1208561 w 1275225"/>
                <a:gd name="connsiteY52" fmla="*/ 277682 h 1429131"/>
                <a:gd name="connsiteX53" fmla="*/ 1208561 w 1275225"/>
                <a:gd name="connsiteY53" fmla="*/ 699630 h 142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75225" h="1429131">
                  <a:moveTo>
                    <a:pt x="1161240" y="163697"/>
                  </a:moveTo>
                  <a:lnTo>
                    <a:pt x="983647" y="163697"/>
                  </a:lnTo>
                  <a:lnTo>
                    <a:pt x="983647" y="163259"/>
                  </a:lnTo>
                  <a:cubicBezTo>
                    <a:pt x="983647" y="155353"/>
                    <a:pt x="983075" y="147542"/>
                    <a:pt x="981932" y="139922"/>
                  </a:cubicBezTo>
                  <a:cubicBezTo>
                    <a:pt x="970598" y="60865"/>
                    <a:pt x="902494" y="0"/>
                    <a:pt x="820388" y="0"/>
                  </a:cubicBezTo>
                  <a:lnTo>
                    <a:pt x="163259" y="0"/>
                  </a:lnTo>
                  <a:cubicBezTo>
                    <a:pt x="73247" y="0"/>
                    <a:pt x="0" y="73152"/>
                    <a:pt x="0" y="163259"/>
                  </a:cubicBezTo>
                  <a:lnTo>
                    <a:pt x="0" y="1265873"/>
                  </a:lnTo>
                  <a:cubicBezTo>
                    <a:pt x="0" y="1355979"/>
                    <a:pt x="73247" y="1429131"/>
                    <a:pt x="163259" y="1429131"/>
                  </a:cubicBezTo>
                  <a:lnTo>
                    <a:pt x="820388" y="1429131"/>
                  </a:lnTo>
                  <a:cubicBezTo>
                    <a:pt x="910400" y="1429131"/>
                    <a:pt x="983647" y="1355979"/>
                    <a:pt x="983647" y="1265873"/>
                  </a:cubicBezTo>
                  <a:lnTo>
                    <a:pt x="983647" y="923163"/>
                  </a:lnTo>
                  <a:lnTo>
                    <a:pt x="916972" y="992505"/>
                  </a:lnTo>
                  <a:lnTo>
                    <a:pt x="916972" y="1265873"/>
                  </a:lnTo>
                  <a:cubicBezTo>
                    <a:pt x="916972" y="1319213"/>
                    <a:pt x="873633" y="1362456"/>
                    <a:pt x="820388" y="1362456"/>
                  </a:cubicBezTo>
                  <a:lnTo>
                    <a:pt x="163259" y="1362456"/>
                  </a:lnTo>
                  <a:cubicBezTo>
                    <a:pt x="110014" y="1362456"/>
                    <a:pt x="66675" y="1319213"/>
                    <a:pt x="66675" y="1265873"/>
                  </a:cubicBezTo>
                  <a:lnTo>
                    <a:pt x="66675" y="163259"/>
                  </a:lnTo>
                  <a:cubicBezTo>
                    <a:pt x="66675" y="109919"/>
                    <a:pt x="110014" y="66675"/>
                    <a:pt x="163259" y="66675"/>
                  </a:cubicBezTo>
                  <a:lnTo>
                    <a:pt x="820388" y="66675"/>
                  </a:lnTo>
                  <a:cubicBezTo>
                    <a:pt x="865632" y="66675"/>
                    <a:pt x="903732" y="97917"/>
                    <a:pt x="914114" y="139922"/>
                  </a:cubicBezTo>
                  <a:cubicBezTo>
                    <a:pt x="916019" y="147447"/>
                    <a:pt x="916972" y="155258"/>
                    <a:pt x="916972" y="163259"/>
                  </a:cubicBezTo>
                  <a:lnTo>
                    <a:pt x="916972" y="163697"/>
                  </a:lnTo>
                  <a:lnTo>
                    <a:pt x="739292" y="163697"/>
                  </a:lnTo>
                  <a:cubicBezTo>
                    <a:pt x="676437" y="163697"/>
                    <a:pt x="625297" y="214836"/>
                    <a:pt x="625297" y="277682"/>
                  </a:cubicBezTo>
                  <a:lnTo>
                    <a:pt x="625297" y="699630"/>
                  </a:lnTo>
                  <a:cubicBezTo>
                    <a:pt x="625297" y="762486"/>
                    <a:pt x="676437" y="813626"/>
                    <a:pt x="739292" y="813626"/>
                  </a:cubicBezTo>
                  <a:lnTo>
                    <a:pt x="830447" y="813626"/>
                  </a:lnTo>
                  <a:lnTo>
                    <a:pt x="830447" y="965321"/>
                  </a:lnTo>
                  <a:cubicBezTo>
                    <a:pt x="830447" y="978922"/>
                    <a:pt x="838705" y="991162"/>
                    <a:pt x="851316" y="996239"/>
                  </a:cubicBezTo>
                  <a:cubicBezTo>
                    <a:pt x="855364" y="997868"/>
                    <a:pt x="859584" y="998658"/>
                    <a:pt x="863775" y="998658"/>
                  </a:cubicBezTo>
                  <a:cubicBezTo>
                    <a:pt x="872671" y="998658"/>
                    <a:pt x="881396" y="995096"/>
                    <a:pt x="887797" y="988438"/>
                  </a:cubicBezTo>
                  <a:lnTo>
                    <a:pt x="1056046" y="813626"/>
                  </a:lnTo>
                  <a:lnTo>
                    <a:pt x="1161240" y="813626"/>
                  </a:lnTo>
                  <a:cubicBezTo>
                    <a:pt x="1224096" y="813626"/>
                    <a:pt x="1275226" y="762486"/>
                    <a:pt x="1275226" y="699630"/>
                  </a:cubicBezTo>
                  <a:lnTo>
                    <a:pt x="1275226" y="277682"/>
                  </a:lnTo>
                  <a:cubicBezTo>
                    <a:pt x="1275226" y="214836"/>
                    <a:pt x="1224096" y="163697"/>
                    <a:pt x="1161240" y="163697"/>
                  </a:cubicBezTo>
                  <a:close/>
                  <a:moveTo>
                    <a:pt x="1208551" y="699630"/>
                  </a:moveTo>
                  <a:cubicBezTo>
                    <a:pt x="1208551" y="725719"/>
                    <a:pt x="1187320" y="746951"/>
                    <a:pt x="1161240" y="746951"/>
                  </a:cubicBezTo>
                  <a:lnTo>
                    <a:pt x="1041864" y="746951"/>
                  </a:lnTo>
                  <a:cubicBezTo>
                    <a:pt x="1032805" y="746951"/>
                    <a:pt x="1024128" y="750646"/>
                    <a:pt x="1017851" y="757171"/>
                  </a:cubicBezTo>
                  <a:lnTo>
                    <a:pt x="897131" y="882596"/>
                  </a:lnTo>
                  <a:lnTo>
                    <a:pt x="897131" y="780288"/>
                  </a:lnTo>
                  <a:cubicBezTo>
                    <a:pt x="897131" y="761876"/>
                    <a:pt x="882206" y="746951"/>
                    <a:pt x="863794" y="746951"/>
                  </a:cubicBezTo>
                  <a:lnTo>
                    <a:pt x="739302" y="746951"/>
                  </a:lnTo>
                  <a:cubicBezTo>
                    <a:pt x="713213" y="746951"/>
                    <a:pt x="691982" y="725719"/>
                    <a:pt x="691982" y="699630"/>
                  </a:cubicBezTo>
                  <a:lnTo>
                    <a:pt x="691982" y="277682"/>
                  </a:lnTo>
                  <a:cubicBezTo>
                    <a:pt x="691982" y="251593"/>
                    <a:pt x="713213" y="230372"/>
                    <a:pt x="739302" y="230372"/>
                  </a:cubicBezTo>
                  <a:lnTo>
                    <a:pt x="949947" y="230372"/>
                  </a:lnTo>
                  <a:cubicBezTo>
                    <a:pt x="950071" y="230372"/>
                    <a:pt x="950195" y="230410"/>
                    <a:pt x="950319" y="230410"/>
                  </a:cubicBezTo>
                  <a:cubicBezTo>
                    <a:pt x="950443" y="230410"/>
                    <a:pt x="950557" y="230372"/>
                    <a:pt x="950690" y="230372"/>
                  </a:cubicBezTo>
                  <a:lnTo>
                    <a:pt x="1161250" y="230372"/>
                  </a:lnTo>
                  <a:cubicBezTo>
                    <a:pt x="1187329" y="230372"/>
                    <a:pt x="1208561" y="251603"/>
                    <a:pt x="1208561" y="277682"/>
                  </a:cubicBezTo>
                  <a:lnTo>
                    <a:pt x="1208561" y="699630"/>
                  </a:lnTo>
                  <a:close/>
                </a:path>
              </a:pathLst>
            </a:custGeom>
            <a:grpFill/>
            <a:ln w="9525" cap="flat">
              <a:noFill/>
              <a:prstDash val="solid"/>
              <a:miter/>
            </a:ln>
          </p:spPr>
          <p:txBody>
            <a:bodyPr rtlCol="0" anchor="ctr"/>
            <a:lstStyle/>
            <a:p>
              <a:endParaRPr lang="en-ID"/>
            </a:p>
          </p:txBody>
        </p:sp>
        <p:sp>
          <p:nvSpPr>
            <p:cNvPr id="54" name="Freeform: Shape 53">
              <a:extLst>
                <a:ext uri="{FF2B5EF4-FFF2-40B4-BE49-F238E27FC236}">
                  <a16:creationId xmlns:a16="http://schemas.microsoft.com/office/drawing/2014/main" id="{1CD74B27-A0A3-4313-A396-634097426D5D}"/>
                </a:ext>
              </a:extLst>
            </p:cNvPr>
            <p:cNvSpPr/>
            <p:nvPr/>
          </p:nvSpPr>
          <p:spPr>
            <a:xfrm>
              <a:off x="5875283" y="3739403"/>
              <a:ext cx="148209" cy="148209"/>
            </a:xfrm>
            <a:custGeom>
              <a:avLst/>
              <a:gdLst>
                <a:gd name="connsiteX0" fmla="*/ 0 w 148209"/>
                <a:gd name="connsiteY0" fmla="*/ 74105 h 148209"/>
                <a:gd name="connsiteX1" fmla="*/ 74105 w 148209"/>
                <a:gd name="connsiteY1" fmla="*/ 148209 h 148209"/>
                <a:gd name="connsiteX2" fmla="*/ 148209 w 148209"/>
                <a:gd name="connsiteY2" fmla="*/ 74105 h 148209"/>
                <a:gd name="connsiteX3" fmla="*/ 74105 w 148209"/>
                <a:gd name="connsiteY3" fmla="*/ 0 h 148209"/>
                <a:gd name="connsiteX4" fmla="*/ 0 w 148209"/>
                <a:gd name="connsiteY4" fmla="*/ 74105 h 148209"/>
                <a:gd name="connsiteX5" fmla="*/ 100584 w 148209"/>
                <a:gd name="connsiteY5" fmla="*/ 74105 h 148209"/>
                <a:gd name="connsiteX6" fmla="*/ 74105 w 148209"/>
                <a:gd name="connsiteY6" fmla="*/ 100584 h 148209"/>
                <a:gd name="connsiteX7" fmla="*/ 47625 w 148209"/>
                <a:gd name="connsiteY7" fmla="*/ 74105 h 148209"/>
                <a:gd name="connsiteX8" fmla="*/ 74105 w 148209"/>
                <a:gd name="connsiteY8" fmla="*/ 47625 h 148209"/>
                <a:gd name="connsiteX9" fmla="*/ 100584 w 148209"/>
                <a:gd name="connsiteY9" fmla="*/ 74105 h 14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209" h="148209">
                  <a:moveTo>
                    <a:pt x="0" y="74105"/>
                  </a:moveTo>
                  <a:cubicBezTo>
                    <a:pt x="0" y="114967"/>
                    <a:pt x="33242" y="148209"/>
                    <a:pt x="74105" y="148209"/>
                  </a:cubicBezTo>
                  <a:cubicBezTo>
                    <a:pt x="114967" y="148209"/>
                    <a:pt x="148209" y="114967"/>
                    <a:pt x="148209" y="74105"/>
                  </a:cubicBezTo>
                  <a:cubicBezTo>
                    <a:pt x="148209" y="33242"/>
                    <a:pt x="114967" y="0"/>
                    <a:pt x="74105" y="0"/>
                  </a:cubicBezTo>
                  <a:cubicBezTo>
                    <a:pt x="33242" y="0"/>
                    <a:pt x="0" y="33242"/>
                    <a:pt x="0" y="74105"/>
                  </a:cubicBezTo>
                  <a:close/>
                  <a:moveTo>
                    <a:pt x="100584" y="74105"/>
                  </a:moveTo>
                  <a:cubicBezTo>
                    <a:pt x="100584" y="88706"/>
                    <a:pt x="88706" y="100584"/>
                    <a:pt x="74105" y="100584"/>
                  </a:cubicBezTo>
                  <a:cubicBezTo>
                    <a:pt x="59503" y="100584"/>
                    <a:pt x="47625" y="88706"/>
                    <a:pt x="47625" y="74105"/>
                  </a:cubicBezTo>
                  <a:cubicBezTo>
                    <a:pt x="47625" y="59503"/>
                    <a:pt x="59503" y="47625"/>
                    <a:pt x="74105" y="47625"/>
                  </a:cubicBezTo>
                  <a:cubicBezTo>
                    <a:pt x="88706" y="47625"/>
                    <a:pt x="100584" y="59503"/>
                    <a:pt x="100584" y="74105"/>
                  </a:cubicBezTo>
                  <a:close/>
                </a:path>
              </a:pathLst>
            </a:custGeom>
            <a:grpFill/>
            <a:ln w="9525" cap="flat">
              <a:noFill/>
              <a:prstDash val="solid"/>
              <a:miter/>
            </a:ln>
          </p:spPr>
          <p:txBody>
            <a:bodyPr rtlCol="0" anchor="ctr"/>
            <a:lstStyle/>
            <a:p>
              <a:endParaRPr lang="en-ID"/>
            </a:p>
          </p:txBody>
        </p:sp>
        <p:sp>
          <p:nvSpPr>
            <p:cNvPr id="55" name="Freeform: Shape 54">
              <a:extLst>
                <a:ext uri="{FF2B5EF4-FFF2-40B4-BE49-F238E27FC236}">
                  <a16:creationId xmlns:a16="http://schemas.microsoft.com/office/drawing/2014/main" id="{ADAFFF3B-2F3C-41E1-88B5-C89D757EE3D5}"/>
                </a:ext>
              </a:extLst>
            </p:cNvPr>
            <p:cNvSpPr/>
            <p:nvPr/>
          </p:nvSpPr>
          <p:spPr>
            <a:xfrm>
              <a:off x="5676963" y="3502659"/>
              <a:ext cx="544849" cy="165087"/>
            </a:xfrm>
            <a:custGeom>
              <a:avLst/>
              <a:gdLst>
                <a:gd name="connsiteX0" fmla="*/ 544849 w 544849"/>
                <a:gd name="connsiteY0" fmla="*/ 141275 h 165087"/>
                <a:gd name="connsiteX1" fmla="*/ 544849 w 544849"/>
                <a:gd name="connsiteY1" fmla="*/ 23813 h 165087"/>
                <a:gd name="connsiteX2" fmla="*/ 521037 w 544849"/>
                <a:gd name="connsiteY2" fmla="*/ 0 h 165087"/>
                <a:gd name="connsiteX3" fmla="*/ 23813 w 544849"/>
                <a:gd name="connsiteY3" fmla="*/ 0 h 165087"/>
                <a:gd name="connsiteX4" fmla="*/ 0 w 544849"/>
                <a:gd name="connsiteY4" fmla="*/ 23813 h 165087"/>
                <a:gd name="connsiteX5" fmla="*/ 0 w 544849"/>
                <a:gd name="connsiteY5" fmla="*/ 141275 h 165087"/>
                <a:gd name="connsiteX6" fmla="*/ 23813 w 544849"/>
                <a:gd name="connsiteY6" fmla="*/ 165087 h 165087"/>
                <a:gd name="connsiteX7" fmla="*/ 521046 w 544849"/>
                <a:gd name="connsiteY7" fmla="*/ 165087 h 165087"/>
                <a:gd name="connsiteX8" fmla="*/ 544849 w 544849"/>
                <a:gd name="connsiteY8" fmla="*/ 141275 h 165087"/>
                <a:gd name="connsiteX9" fmla="*/ 497224 w 544849"/>
                <a:gd name="connsiteY9" fmla="*/ 117462 h 165087"/>
                <a:gd name="connsiteX10" fmla="*/ 47625 w 544849"/>
                <a:gd name="connsiteY10" fmla="*/ 117462 h 165087"/>
                <a:gd name="connsiteX11" fmla="*/ 47625 w 544849"/>
                <a:gd name="connsiteY11" fmla="*/ 47625 h 165087"/>
                <a:gd name="connsiteX12" fmla="*/ 497234 w 544849"/>
                <a:gd name="connsiteY12" fmla="*/ 47625 h 165087"/>
                <a:gd name="connsiteX13" fmla="*/ 497234 w 544849"/>
                <a:gd name="connsiteY13" fmla="*/ 117462 h 16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849" h="165087">
                  <a:moveTo>
                    <a:pt x="544849" y="141275"/>
                  </a:moveTo>
                  <a:lnTo>
                    <a:pt x="544849" y="23813"/>
                  </a:lnTo>
                  <a:cubicBezTo>
                    <a:pt x="544849" y="10658"/>
                    <a:pt x="534191" y="0"/>
                    <a:pt x="521037" y="0"/>
                  </a:cubicBezTo>
                  <a:lnTo>
                    <a:pt x="23813" y="0"/>
                  </a:lnTo>
                  <a:cubicBezTo>
                    <a:pt x="10658" y="0"/>
                    <a:pt x="0" y="10658"/>
                    <a:pt x="0" y="23813"/>
                  </a:cubicBezTo>
                  <a:lnTo>
                    <a:pt x="0" y="141275"/>
                  </a:lnTo>
                  <a:cubicBezTo>
                    <a:pt x="0" y="154429"/>
                    <a:pt x="10658" y="165087"/>
                    <a:pt x="23813" y="165087"/>
                  </a:cubicBezTo>
                  <a:lnTo>
                    <a:pt x="521046" y="165087"/>
                  </a:lnTo>
                  <a:cubicBezTo>
                    <a:pt x="534191" y="165087"/>
                    <a:pt x="544849" y="154429"/>
                    <a:pt x="544849" y="141275"/>
                  </a:cubicBezTo>
                  <a:close/>
                  <a:moveTo>
                    <a:pt x="497224" y="117462"/>
                  </a:moveTo>
                  <a:lnTo>
                    <a:pt x="47625" y="117462"/>
                  </a:lnTo>
                  <a:lnTo>
                    <a:pt x="47625" y="47625"/>
                  </a:lnTo>
                  <a:lnTo>
                    <a:pt x="497234" y="47625"/>
                  </a:lnTo>
                  <a:lnTo>
                    <a:pt x="497234" y="117462"/>
                  </a:lnTo>
                  <a:close/>
                </a:path>
              </a:pathLst>
            </a:custGeom>
            <a:grpFill/>
            <a:ln w="9525" cap="flat">
              <a:noFill/>
              <a:prstDash val="solid"/>
              <a:miter/>
            </a:ln>
          </p:spPr>
          <p:txBody>
            <a:bodyPr rtlCol="0" anchor="ctr"/>
            <a:lstStyle/>
            <a:p>
              <a:endParaRPr lang="en-ID"/>
            </a:p>
          </p:txBody>
        </p:sp>
      </p:grpSp>
      <p:grpSp>
        <p:nvGrpSpPr>
          <p:cNvPr id="56" name="Graphic 5">
            <a:extLst>
              <a:ext uri="{FF2B5EF4-FFF2-40B4-BE49-F238E27FC236}">
                <a16:creationId xmlns:a16="http://schemas.microsoft.com/office/drawing/2014/main" id="{A9266C32-B63E-413E-9555-5BE990B62B77}"/>
              </a:ext>
            </a:extLst>
          </p:cNvPr>
          <p:cNvGrpSpPr/>
          <p:nvPr/>
        </p:nvGrpSpPr>
        <p:grpSpPr>
          <a:xfrm>
            <a:off x="8261448" y="2494175"/>
            <a:ext cx="815852" cy="815852"/>
            <a:chOff x="8101328" y="2126653"/>
            <a:chExt cx="590550" cy="590550"/>
          </a:xfrm>
          <a:solidFill>
            <a:srgbClr val="00B0F0"/>
          </a:solidFill>
        </p:grpSpPr>
        <p:sp>
          <p:nvSpPr>
            <p:cNvPr id="57" name="Freeform: Shape 56">
              <a:extLst>
                <a:ext uri="{FF2B5EF4-FFF2-40B4-BE49-F238E27FC236}">
                  <a16:creationId xmlns:a16="http://schemas.microsoft.com/office/drawing/2014/main" id="{54AF1776-8AEE-4B17-819C-DE650D08C1A3}"/>
                </a:ext>
              </a:extLst>
            </p:cNvPr>
            <p:cNvSpPr/>
            <p:nvPr/>
          </p:nvSpPr>
          <p:spPr>
            <a:xfrm>
              <a:off x="8244203" y="2326678"/>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6"/>
                    <a:pt x="14786" y="19050"/>
                    <a:pt x="9525" y="19050"/>
                  </a:cubicBezTo>
                  <a:cubicBezTo>
                    <a:pt x="4264" y="19050"/>
                    <a:pt x="0" y="14786"/>
                    <a:pt x="0" y="9525"/>
                  </a:cubicBezTo>
                  <a:cubicBezTo>
                    <a:pt x="0" y="4264"/>
                    <a:pt x="4264" y="0"/>
                    <a:pt x="9525" y="0"/>
                  </a:cubicBezTo>
                  <a:cubicBezTo>
                    <a:pt x="14786" y="0"/>
                    <a:pt x="19050" y="4264"/>
                    <a:pt x="19050" y="9525"/>
                  </a:cubicBezTo>
                  <a:close/>
                </a:path>
              </a:pathLst>
            </a:custGeom>
            <a:grpFill/>
            <a:ln w="9525" cap="flat">
              <a:noFill/>
              <a:prstDash val="solid"/>
              <a:miter/>
            </a:ln>
          </p:spPr>
          <p:txBody>
            <a:bodyPr rtlCol="0" anchor="ctr"/>
            <a:lstStyle/>
            <a:p>
              <a:endParaRPr lang="en-ID"/>
            </a:p>
          </p:txBody>
        </p:sp>
        <p:sp>
          <p:nvSpPr>
            <p:cNvPr id="58" name="Freeform: Shape 57">
              <a:extLst>
                <a:ext uri="{FF2B5EF4-FFF2-40B4-BE49-F238E27FC236}">
                  <a16:creationId xmlns:a16="http://schemas.microsoft.com/office/drawing/2014/main" id="{DEFEFA0E-C912-4311-9103-BFABFB99D4EB}"/>
                </a:ext>
              </a:extLst>
            </p:cNvPr>
            <p:cNvSpPr/>
            <p:nvPr/>
          </p:nvSpPr>
          <p:spPr>
            <a:xfrm>
              <a:off x="8339453" y="2326678"/>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6"/>
                    <a:pt x="14786" y="19050"/>
                    <a:pt x="9525" y="19050"/>
                  </a:cubicBezTo>
                  <a:cubicBezTo>
                    <a:pt x="4264" y="19050"/>
                    <a:pt x="0" y="14786"/>
                    <a:pt x="0" y="9525"/>
                  </a:cubicBezTo>
                  <a:cubicBezTo>
                    <a:pt x="0" y="4264"/>
                    <a:pt x="4264" y="0"/>
                    <a:pt x="9525" y="0"/>
                  </a:cubicBezTo>
                  <a:cubicBezTo>
                    <a:pt x="14786" y="0"/>
                    <a:pt x="19050" y="4264"/>
                    <a:pt x="19050" y="9525"/>
                  </a:cubicBezTo>
                  <a:close/>
                </a:path>
              </a:pathLst>
            </a:custGeom>
            <a:grpFill/>
            <a:ln w="9525" cap="flat">
              <a:noFill/>
              <a:prstDash val="solid"/>
              <a:miter/>
            </a:ln>
          </p:spPr>
          <p:txBody>
            <a:bodyPr rtlCol="0" anchor="ctr"/>
            <a:lstStyle/>
            <a:p>
              <a:endParaRPr lang="en-ID"/>
            </a:p>
          </p:txBody>
        </p:sp>
        <p:sp>
          <p:nvSpPr>
            <p:cNvPr id="59" name="Freeform: Shape 58">
              <a:extLst>
                <a:ext uri="{FF2B5EF4-FFF2-40B4-BE49-F238E27FC236}">
                  <a16:creationId xmlns:a16="http://schemas.microsoft.com/office/drawing/2014/main" id="{BDF6A513-218A-4443-B792-6AC608B4B826}"/>
                </a:ext>
              </a:extLst>
            </p:cNvPr>
            <p:cNvSpPr/>
            <p:nvPr/>
          </p:nvSpPr>
          <p:spPr>
            <a:xfrm>
              <a:off x="8263253" y="2393353"/>
              <a:ext cx="76200" cy="38100"/>
            </a:xfrm>
            <a:custGeom>
              <a:avLst/>
              <a:gdLst>
                <a:gd name="connsiteX0" fmla="*/ 38100 w 76200"/>
                <a:gd name="connsiteY0" fmla="*/ 38100 h 38100"/>
                <a:gd name="connsiteX1" fmla="*/ 76200 w 76200"/>
                <a:gd name="connsiteY1" fmla="*/ 0 h 38100"/>
                <a:gd name="connsiteX2" fmla="*/ 57150 w 76200"/>
                <a:gd name="connsiteY2" fmla="*/ 0 h 38100"/>
                <a:gd name="connsiteX3" fmla="*/ 38100 w 76200"/>
                <a:gd name="connsiteY3" fmla="*/ 19050 h 38100"/>
                <a:gd name="connsiteX4" fmla="*/ 19050 w 76200"/>
                <a:gd name="connsiteY4" fmla="*/ 0 h 38100"/>
                <a:gd name="connsiteX5" fmla="*/ 0 w 76200"/>
                <a:gd name="connsiteY5" fmla="*/ 0 h 38100"/>
                <a:gd name="connsiteX6" fmla="*/ 38100 w 76200"/>
                <a:gd name="connsiteY6" fmla="*/ 3810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38100">
                  <a:moveTo>
                    <a:pt x="38100" y="38100"/>
                  </a:moveTo>
                  <a:cubicBezTo>
                    <a:pt x="59112" y="38100"/>
                    <a:pt x="76200" y="21012"/>
                    <a:pt x="76200" y="0"/>
                  </a:cubicBezTo>
                  <a:lnTo>
                    <a:pt x="57150" y="0"/>
                  </a:lnTo>
                  <a:cubicBezTo>
                    <a:pt x="57150" y="10506"/>
                    <a:pt x="48606" y="19050"/>
                    <a:pt x="38100" y="19050"/>
                  </a:cubicBezTo>
                  <a:cubicBezTo>
                    <a:pt x="27594" y="19050"/>
                    <a:pt x="19050" y="10506"/>
                    <a:pt x="19050" y="0"/>
                  </a:cubicBezTo>
                  <a:lnTo>
                    <a:pt x="0" y="0"/>
                  </a:lnTo>
                  <a:cubicBezTo>
                    <a:pt x="0" y="21012"/>
                    <a:pt x="17088" y="38100"/>
                    <a:pt x="38100" y="38100"/>
                  </a:cubicBezTo>
                  <a:close/>
                </a:path>
              </a:pathLst>
            </a:custGeom>
            <a:grpFill/>
            <a:ln w="9525" cap="flat">
              <a:noFill/>
              <a:prstDash val="solid"/>
              <a:miter/>
            </a:ln>
          </p:spPr>
          <p:txBody>
            <a:bodyPr rtlCol="0" anchor="ctr"/>
            <a:lstStyle/>
            <a:p>
              <a:endParaRPr lang="en-ID"/>
            </a:p>
          </p:txBody>
        </p:sp>
        <p:sp>
          <p:nvSpPr>
            <p:cNvPr id="60" name="Freeform: Shape 59">
              <a:extLst>
                <a:ext uri="{FF2B5EF4-FFF2-40B4-BE49-F238E27FC236}">
                  <a16:creationId xmlns:a16="http://schemas.microsoft.com/office/drawing/2014/main" id="{0196D8D1-6599-4485-9AC0-C87DBC29ACB0}"/>
                </a:ext>
              </a:extLst>
            </p:cNvPr>
            <p:cNvSpPr/>
            <p:nvPr/>
          </p:nvSpPr>
          <p:spPr>
            <a:xfrm>
              <a:off x="8101328" y="2126653"/>
              <a:ext cx="590550" cy="590550"/>
            </a:xfrm>
            <a:custGeom>
              <a:avLst/>
              <a:gdLst>
                <a:gd name="connsiteX0" fmla="*/ 533400 w 590550"/>
                <a:gd name="connsiteY0" fmla="*/ 476250 h 590550"/>
                <a:gd name="connsiteX1" fmla="*/ 514350 w 590550"/>
                <a:gd name="connsiteY1" fmla="*/ 476250 h 590550"/>
                <a:gd name="connsiteX2" fmla="*/ 514350 w 590550"/>
                <a:gd name="connsiteY2" fmla="*/ 266700 h 590550"/>
                <a:gd name="connsiteX3" fmla="*/ 457200 w 590550"/>
                <a:gd name="connsiteY3" fmla="*/ 266700 h 590550"/>
                <a:gd name="connsiteX4" fmla="*/ 457200 w 590550"/>
                <a:gd name="connsiteY4" fmla="*/ 476250 h 590550"/>
                <a:gd name="connsiteX5" fmla="*/ 438150 w 590550"/>
                <a:gd name="connsiteY5" fmla="*/ 476250 h 590550"/>
                <a:gd name="connsiteX6" fmla="*/ 438150 w 590550"/>
                <a:gd name="connsiteY6" fmla="*/ 304800 h 590550"/>
                <a:gd name="connsiteX7" fmla="*/ 381000 w 590550"/>
                <a:gd name="connsiteY7" fmla="*/ 304800 h 590550"/>
                <a:gd name="connsiteX8" fmla="*/ 381000 w 590550"/>
                <a:gd name="connsiteY8" fmla="*/ 404098 h 590550"/>
                <a:gd name="connsiteX9" fmla="*/ 354463 w 590550"/>
                <a:gd name="connsiteY9" fmla="*/ 387525 h 590550"/>
                <a:gd name="connsiteX10" fmla="*/ 257175 w 590550"/>
                <a:gd name="connsiteY10" fmla="*/ 355082 h 590550"/>
                <a:gd name="connsiteX11" fmla="*/ 257175 w 590550"/>
                <a:gd name="connsiteY11" fmla="*/ 335432 h 590550"/>
                <a:gd name="connsiteX12" fmla="*/ 271663 w 590550"/>
                <a:gd name="connsiteY12" fmla="*/ 324098 h 590550"/>
                <a:gd name="connsiteX13" fmla="*/ 303057 w 590550"/>
                <a:gd name="connsiteY13" fmla="*/ 265909 h 590550"/>
                <a:gd name="connsiteX14" fmla="*/ 342900 w 590550"/>
                <a:gd name="connsiteY14" fmla="*/ 219075 h 590550"/>
                <a:gd name="connsiteX15" fmla="*/ 342900 w 590550"/>
                <a:gd name="connsiteY15" fmla="*/ 142875 h 590550"/>
                <a:gd name="connsiteX16" fmla="*/ 200025 w 590550"/>
                <a:gd name="connsiteY16" fmla="*/ 0 h 590550"/>
                <a:gd name="connsiteX17" fmla="*/ 57150 w 590550"/>
                <a:gd name="connsiteY17" fmla="*/ 142875 h 590550"/>
                <a:gd name="connsiteX18" fmla="*/ 57150 w 590550"/>
                <a:gd name="connsiteY18" fmla="*/ 219075 h 590550"/>
                <a:gd name="connsiteX19" fmla="*/ 97374 w 590550"/>
                <a:gd name="connsiteY19" fmla="*/ 265919 h 590550"/>
                <a:gd name="connsiteX20" fmla="*/ 142875 w 590550"/>
                <a:gd name="connsiteY20" fmla="*/ 334880 h 590550"/>
                <a:gd name="connsiteX21" fmla="*/ 142875 w 590550"/>
                <a:gd name="connsiteY21" fmla="*/ 355092 h 590550"/>
                <a:gd name="connsiteX22" fmla="*/ 45587 w 590550"/>
                <a:gd name="connsiteY22" fmla="*/ 387525 h 590550"/>
                <a:gd name="connsiteX23" fmla="*/ 0 w 590550"/>
                <a:gd name="connsiteY23" fmla="*/ 450761 h 590550"/>
                <a:gd name="connsiteX24" fmla="*/ 0 w 590550"/>
                <a:gd name="connsiteY24" fmla="*/ 590550 h 590550"/>
                <a:gd name="connsiteX25" fmla="*/ 400050 w 590550"/>
                <a:gd name="connsiteY25" fmla="*/ 590550 h 590550"/>
                <a:gd name="connsiteX26" fmla="*/ 400050 w 590550"/>
                <a:gd name="connsiteY26" fmla="*/ 495300 h 590550"/>
                <a:gd name="connsiteX27" fmla="*/ 590550 w 590550"/>
                <a:gd name="connsiteY27" fmla="*/ 495300 h 590550"/>
                <a:gd name="connsiteX28" fmla="*/ 590550 w 590550"/>
                <a:gd name="connsiteY28" fmla="*/ 485775 h 590550"/>
                <a:gd name="connsiteX29" fmla="*/ 590550 w 590550"/>
                <a:gd name="connsiteY29" fmla="*/ 476250 h 590550"/>
                <a:gd name="connsiteX30" fmla="*/ 590550 w 590550"/>
                <a:gd name="connsiteY30" fmla="*/ 228600 h 590550"/>
                <a:gd name="connsiteX31" fmla="*/ 533400 w 590550"/>
                <a:gd name="connsiteY31" fmla="*/ 228600 h 590550"/>
                <a:gd name="connsiteX32" fmla="*/ 533400 w 590550"/>
                <a:gd name="connsiteY32" fmla="*/ 476250 h 590550"/>
                <a:gd name="connsiteX33" fmla="*/ 304800 w 590550"/>
                <a:gd name="connsiteY33" fmla="*/ 245821 h 590550"/>
                <a:gd name="connsiteX34" fmla="*/ 304800 w 590550"/>
                <a:gd name="connsiteY34" fmla="*/ 200025 h 590550"/>
                <a:gd name="connsiteX35" fmla="*/ 303990 w 590550"/>
                <a:gd name="connsiteY35" fmla="*/ 192005 h 590550"/>
                <a:gd name="connsiteX36" fmla="*/ 323850 w 590550"/>
                <a:gd name="connsiteY36" fmla="*/ 219075 h 590550"/>
                <a:gd name="connsiteX37" fmla="*/ 304800 w 590550"/>
                <a:gd name="connsiteY37" fmla="*/ 245821 h 590550"/>
                <a:gd name="connsiteX38" fmla="*/ 76200 w 590550"/>
                <a:gd name="connsiteY38" fmla="*/ 219075 h 590550"/>
                <a:gd name="connsiteX39" fmla="*/ 95250 w 590550"/>
                <a:gd name="connsiteY39" fmla="*/ 192253 h 590550"/>
                <a:gd name="connsiteX40" fmla="*/ 95250 w 590550"/>
                <a:gd name="connsiteY40" fmla="*/ 244383 h 590550"/>
                <a:gd name="connsiteX41" fmla="*/ 95326 w 590550"/>
                <a:gd name="connsiteY41" fmla="*/ 245916 h 590550"/>
                <a:gd name="connsiteX42" fmla="*/ 76200 w 590550"/>
                <a:gd name="connsiteY42" fmla="*/ 219075 h 590550"/>
                <a:gd name="connsiteX43" fmla="*/ 96079 w 590550"/>
                <a:gd name="connsiteY43" fmla="*/ 172326 h 590550"/>
                <a:gd name="connsiteX44" fmla="*/ 76200 w 590550"/>
                <a:gd name="connsiteY44" fmla="*/ 181223 h 590550"/>
                <a:gd name="connsiteX45" fmla="*/ 76200 w 590550"/>
                <a:gd name="connsiteY45" fmla="*/ 142875 h 590550"/>
                <a:gd name="connsiteX46" fmla="*/ 200025 w 590550"/>
                <a:gd name="connsiteY46" fmla="*/ 19050 h 590550"/>
                <a:gd name="connsiteX47" fmla="*/ 323850 w 590550"/>
                <a:gd name="connsiteY47" fmla="*/ 142875 h 590550"/>
                <a:gd name="connsiteX48" fmla="*/ 323850 w 590550"/>
                <a:gd name="connsiteY48" fmla="*/ 181223 h 590550"/>
                <a:gd name="connsiteX49" fmla="*/ 295275 w 590550"/>
                <a:gd name="connsiteY49" fmla="*/ 171450 h 590550"/>
                <a:gd name="connsiteX50" fmla="*/ 295027 w 590550"/>
                <a:gd name="connsiteY50" fmla="*/ 171450 h 590550"/>
                <a:gd name="connsiteX51" fmla="*/ 257175 w 590550"/>
                <a:gd name="connsiteY51" fmla="*/ 152400 h 590550"/>
                <a:gd name="connsiteX52" fmla="*/ 228600 w 590550"/>
                <a:gd name="connsiteY52" fmla="*/ 152400 h 590550"/>
                <a:gd name="connsiteX53" fmla="*/ 148590 w 590550"/>
                <a:gd name="connsiteY53" fmla="*/ 125730 h 590550"/>
                <a:gd name="connsiteX54" fmla="*/ 144961 w 590550"/>
                <a:gd name="connsiteY54" fmla="*/ 123006 h 590550"/>
                <a:gd name="connsiteX55" fmla="*/ 140570 w 590550"/>
                <a:gd name="connsiteY55" fmla="*/ 124111 h 590550"/>
                <a:gd name="connsiteX56" fmla="*/ 96079 w 590550"/>
                <a:gd name="connsiteY56" fmla="*/ 172326 h 590550"/>
                <a:gd name="connsiteX57" fmla="*/ 114300 w 590550"/>
                <a:gd name="connsiteY57" fmla="*/ 244383 h 590550"/>
                <a:gd name="connsiteX58" fmla="*/ 114300 w 590550"/>
                <a:gd name="connsiteY58" fmla="*/ 182147 h 590550"/>
                <a:gd name="connsiteX59" fmla="*/ 141113 w 590550"/>
                <a:gd name="connsiteY59" fmla="*/ 143837 h 590550"/>
                <a:gd name="connsiteX60" fmla="*/ 228600 w 590550"/>
                <a:gd name="connsiteY60" fmla="*/ 171450 h 590550"/>
                <a:gd name="connsiteX61" fmla="*/ 257175 w 590550"/>
                <a:gd name="connsiteY61" fmla="*/ 171450 h 590550"/>
                <a:gd name="connsiteX62" fmla="*/ 285750 w 590550"/>
                <a:gd name="connsiteY62" fmla="*/ 200025 h 590550"/>
                <a:gd name="connsiteX63" fmla="*/ 285750 w 590550"/>
                <a:gd name="connsiteY63" fmla="*/ 247650 h 590550"/>
                <a:gd name="connsiteX64" fmla="*/ 258632 w 590550"/>
                <a:gd name="connsiteY64" fmla="*/ 310201 h 590550"/>
                <a:gd name="connsiteX65" fmla="*/ 194291 w 590550"/>
                <a:gd name="connsiteY65" fmla="*/ 333185 h 590550"/>
                <a:gd name="connsiteX66" fmla="*/ 114300 w 590550"/>
                <a:gd name="connsiteY66" fmla="*/ 244383 h 590550"/>
                <a:gd name="connsiteX67" fmla="*/ 238125 w 590550"/>
                <a:gd name="connsiteY67" fmla="*/ 345310 h 590550"/>
                <a:gd name="connsiteX68" fmla="*/ 238125 w 590550"/>
                <a:gd name="connsiteY68" fmla="*/ 357369 h 590550"/>
                <a:gd name="connsiteX69" fmla="*/ 200025 w 590550"/>
                <a:gd name="connsiteY69" fmla="*/ 387858 h 590550"/>
                <a:gd name="connsiteX70" fmla="*/ 161925 w 590550"/>
                <a:gd name="connsiteY70" fmla="*/ 357369 h 590550"/>
                <a:gd name="connsiteX71" fmla="*/ 161925 w 590550"/>
                <a:gd name="connsiteY71" fmla="*/ 345043 h 590550"/>
                <a:gd name="connsiteX72" fmla="*/ 193072 w 590550"/>
                <a:gd name="connsiteY72" fmla="*/ 352206 h 590550"/>
                <a:gd name="connsiteX73" fmla="*/ 200111 w 590550"/>
                <a:gd name="connsiteY73" fmla="*/ 352425 h 590550"/>
                <a:gd name="connsiteX74" fmla="*/ 238125 w 590550"/>
                <a:gd name="connsiteY74" fmla="*/ 345310 h 590550"/>
                <a:gd name="connsiteX75" fmla="*/ 95250 w 590550"/>
                <a:gd name="connsiteY75" fmla="*/ 571500 h 590550"/>
                <a:gd name="connsiteX76" fmla="*/ 95250 w 590550"/>
                <a:gd name="connsiteY76" fmla="*/ 466725 h 590550"/>
                <a:gd name="connsiteX77" fmla="*/ 76200 w 590550"/>
                <a:gd name="connsiteY77" fmla="*/ 466725 h 590550"/>
                <a:gd name="connsiteX78" fmla="*/ 76200 w 590550"/>
                <a:gd name="connsiteY78" fmla="*/ 571500 h 590550"/>
                <a:gd name="connsiteX79" fmla="*/ 19050 w 590550"/>
                <a:gd name="connsiteY79" fmla="*/ 571500 h 590550"/>
                <a:gd name="connsiteX80" fmla="*/ 19050 w 590550"/>
                <a:gd name="connsiteY80" fmla="*/ 450761 h 590550"/>
                <a:gd name="connsiteX81" fmla="*/ 51616 w 590550"/>
                <a:gd name="connsiteY81" fmla="*/ 405584 h 590550"/>
                <a:gd name="connsiteX82" fmla="*/ 119063 w 590550"/>
                <a:gd name="connsiteY82" fmla="*/ 383105 h 590550"/>
                <a:gd name="connsiteX83" fmla="*/ 139408 w 590550"/>
                <a:gd name="connsiteY83" fmla="*/ 571500 h 590550"/>
                <a:gd name="connsiteX84" fmla="*/ 95250 w 590550"/>
                <a:gd name="connsiteY84" fmla="*/ 571500 h 590550"/>
                <a:gd name="connsiteX85" fmla="*/ 137551 w 590550"/>
                <a:gd name="connsiteY85" fmla="*/ 376942 h 590550"/>
                <a:gd name="connsiteX86" fmla="*/ 150495 w 590550"/>
                <a:gd name="connsiteY86" fmla="*/ 372628 h 590550"/>
                <a:gd name="connsiteX87" fmla="*/ 185195 w 590550"/>
                <a:gd name="connsiteY87" fmla="*/ 400374 h 590550"/>
                <a:gd name="connsiteX88" fmla="*/ 143980 w 590550"/>
                <a:gd name="connsiteY88" fmla="*/ 436436 h 590550"/>
                <a:gd name="connsiteX89" fmla="*/ 137551 w 590550"/>
                <a:gd name="connsiteY89" fmla="*/ 376942 h 590550"/>
                <a:gd name="connsiteX90" fmla="*/ 162630 w 590550"/>
                <a:gd name="connsiteY90" fmla="*/ 571500 h 590550"/>
                <a:gd name="connsiteX91" fmla="*/ 158572 w 590550"/>
                <a:gd name="connsiteY91" fmla="*/ 571500 h 590550"/>
                <a:gd name="connsiteX92" fmla="*/ 146475 w 590550"/>
                <a:gd name="connsiteY92" fmla="*/ 459562 h 590550"/>
                <a:gd name="connsiteX93" fmla="*/ 162744 w 590550"/>
                <a:gd name="connsiteY93" fmla="*/ 445322 h 590550"/>
                <a:gd name="connsiteX94" fmla="*/ 171240 w 590550"/>
                <a:gd name="connsiteY94" fmla="*/ 459486 h 590550"/>
                <a:gd name="connsiteX95" fmla="*/ 162630 w 590550"/>
                <a:gd name="connsiteY95" fmla="*/ 571500 h 590550"/>
                <a:gd name="connsiteX96" fmla="*/ 181737 w 590550"/>
                <a:gd name="connsiteY96" fmla="*/ 571500 h 590550"/>
                <a:gd name="connsiteX97" fmla="*/ 189795 w 590550"/>
                <a:gd name="connsiteY97" fmla="*/ 466725 h 590550"/>
                <a:gd name="connsiteX98" fmla="*/ 210255 w 590550"/>
                <a:gd name="connsiteY98" fmla="*/ 466725 h 590550"/>
                <a:gd name="connsiteX99" fmla="*/ 218313 w 590550"/>
                <a:gd name="connsiteY99" fmla="*/ 571500 h 590550"/>
                <a:gd name="connsiteX100" fmla="*/ 181737 w 590550"/>
                <a:gd name="connsiteY100" fmla="*/ 571500 h 590550"/>
                <a:gd name="connsiteX101" fmla="*/ 213684 w 590550"/>
                <a:gd name="connsiteY101" fmla="*/ 447675 h 590550"/>
                <a:gd name="connsiteX102" fmla="*/ 186376 w 590550"/>
                <a:gd name="connsiteY102" fmla="*/ 447675 h 590550"/>
                <a:gd name="connsiteX103" fmla="*/ 177317 w 590550"/>
                <a:gd name="connsiteY103" fmla="*/ 432578 h 590550"/>
                <a:gd name="connsiteX104" fmla="*/ 200025 w 590550"/>
                <a:gd name="connsiteY104" fmla="*/ 412709 h 590550"/>
                <a:gd name="connsiteX105" fmla="*/ 222733 w 590550"/>
                <a:gd name="connsiteY105" fmla="*/ 432578 h 590550"/>
                <a:gd name="connsiteX106" fmla="*/ 213684 w 590550"/>
                <a:gd name="connsiteY106" fmla="*/ 447675 h 590550"/>
                <a:gd name="connsiteX107" fmla="*/ 241478 w 590550"/>
                <a:gd name="connsiteY107" fmla="*/ 571500 h 590550"/>
                <a:gd name="connsiteX108" fmla="*/ 237420 w 590550"/>
                <a:gd name="connsiteY108" fmla="*/ 571500 h 590550"/>
                <a:gd name="connsiteX109" fmla="*/ 228800 w 590550"/>
                <a:gd name="connsiteY109" fmla="*/ 459496 h 590550"/>
                <a:gd name="connsiteX110" fmla="*/ 237296 w 590550"/>
                <a:gd name="connsiteY110" fmla="*/ 445332 h 590550"/>
                <a:gd name="connsiteX111" fmla="*/ 253565 w 590550"/>
                <a:gd name="connsiteY111" fmla="*/ 459572 h 590550"/>
                <a:gd name="connsiteX112" fmla="*/ 241478 w 590550"/>
                <a:gd name="connsiteY112" fmla="*/ 571500 h 590550"/>
                <a:gd name="connsiteX113" fmla="*/ 214865 w 590550"/>
                <a:gd name="connsiteY113" fmla="*/ 400374 h 590550"/>
                <a:gd name="connsiteX114" fmla="*/ 249565 w 590550"/>
                <a:gd name="connsiteY114" fmla="*/ 372628 h 590550"/>
                <a:gd name="connsiteX115" fmla="*/ 262509 w 590550"/>
                <a:gd name="connsiteY115" fmla="*/ 376942 h 590550"/>
                <a:gd name="connsiteX116" fmla="*/ 256080 w 590550"/>
                <a:gd name="connsiteY116" fmla="*/ 436445 h 590550"/>
                <a:gd name="connsiteX117" fmla="*/ 214865 w 590550"/>
                <a:gd name="connsiteY117" fmla="*/ 400374 h 590550"/>
                <a:gd name="connsiteX118" fmla="*/ 381000 w 590550"/>
                <a:gd name="connsiteY118" fmla="*/ 474907 h 590550"/>
                <a:gd name="connsiteX119" fmla="*/ 381000 w 590550"/>
                <a:gd name="connsiteY119" fmla="*/ 571500 h 590550"/>
                <a:gd name="connsiteX120" fmla="*/ 323850 w 590550"/>
                <a:gd name="connsiteY120" fmla="*/ 571500 h 590550"/>
                <a:gd name="connsiteX121" fmla="*/ 323850 w 590550"/>
                <a:gd name="connsiteY121" fmla="*/ 466725 h 590550"/>
                <a:gd name="connsiteX122" fmla="*/ 304800 w 590550"/>
                <a:gd name="connsiteY122" fmla="*/ 466725 h 590550"/>
                <a:gd name="connsiteX123" fmla="*/ 304800 w 590550"/>
                <a:gd name="connsiteY123" fmla="*/ 571500 h 590550"/>
                <a:gd name="connsiteX124" fmla="*/ 260642 w 590550"/>
                <a:gd name="connsiteY124" fmla="*/ 571500 h 590550"/>
                <a:gd name="connsiteX125" fmla="*/ 280997 w 590550"/>
                <a:gd name="connsiteY125" fmla="*/ 383105 h 590550"/>
                <a:gd name="connsiteX126" fmla="*/ 348444 w 590550"/>
                <a:gd name="connsiteY126" fmla="*/ 405584 h 590550"/>
                <a:gd name="connsiteX127" fmla="*/ 381000 w 590550"/>
                <a:gd name="connsiteY127" fmla="*/ 450761 h 590550"/>
                <a:gd name="connsiteX128" fmla="*/ 381000 w 590550"/>
                <a:gd name="connsiteY128" fmla="*/ 474907 h 590550"/>
                <a:gd name="connsiteX129" fmla="*/ 419100 w 590550"/>
                <a:gd name="connsiteY129" fmla="*/ 476250 h 590550"/>
                <a:gd name="connsiteX130" fmla="*/ 400050 w 590550"/>
                <a:gd name="connsiteY130" fmla="*/ 476250 h 590550"/>
                <a:gd name="connsiteX131" fmla="*/ 400050 w 590550"/>
                <a:gd name="connsiteY131" fmla="*/ 474907 h 590550"/>
                <a:gd name="connsiteX132" fmla="*/ 400050 w 590550"/>
                <a:gd name="connsiteY132" fmla="*/ 450761 h 590550"/>
                <a:gd name="connsiteX133" fmla="*/ 400050 w 590550"/>
                <a:gd name="connsiteY133" fmla="*/ 323850 h 590550"/>
                <a:gd name="connsiteX134" fmla="*/ 419100 w 590550"/>
                <a:gd name="connsiteY134" fmla="*/ 323850 h 590550"/>
                <a:gd name="connsiteX135" fmla="*/ 419100 w 590550"/>
                <a:gd name="connsiteY135" fmla="*/ 476250 h 590550"/>
                <a:gd name="connsiteX136" fmla="*/ 495300 w 590550"/>
                <a:gd name="connsiteY136" fmla="*/ 476250 h 590550"/>
                <a:gd name="connsiteX137" fmla="*/ 476250 w 590550"/>
                <a:gd name="connsiteY137" fmla="*/ 476250 h 590550"/>
                <a:gd name="connsiteX138" fmla="*/ 476250 w 590550"/>
                <a:gd name="connsiteY138" fmla="*/ 285750 h 590550"/>
                <a:gd name="connsiteX139" fmla="*/ 495300 w 590550"/>
                <a:gd name="connsiteY139" fmla="*/ 285750 h 590550"/>
                <a:gd name="connsiteX140" fmla="*/ 495300 w 590550"/>
                <a:gd name="connsiteY140" fmla="*/ 476250 h 590550"/>
                <a:gd name="connsiteX141" fmla="*/ 552450 w 590550"/>
                <a:gd name="connsiteY141" fmla="*/ 247650 h 590550"/>
                <a:gd name="connsiteX142" fmla="*/ 571500 w 590550"/>
                <a:gd name="connsiteY142" fmla="*/ 247650 h 590550"/>
                <a:gd name="connsiteX143" fmla="*/ 571500 w 590550"/>
                <a:gd name="connsiteY143" fmla="*/ 476250 h 590550"/>
                <a:gd name="connsiteX144" fmla="*/ 552450 w 590550"/>
                <a:gd name="connsiteY144" fmla="*/ 476250 h 590550"/>
                <a:gd name="connsiteX145" fmla="*/ 552450 w 590550"/>
                <a:gd name="connsiteY145" fmla="*/ 247650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550" h="590550">
                  <a:moveTo>
                    <a:pt x="533400" y="476250"/>
                  </a:moveTo>
                  <a:lnTo>
                    <a:pt x="514350" y="476250"/>
                  </a:lnTo>
                  <a:lnTo>
                    <a:pt x="514350" y="266700"/>
                  </a:lnTo>
                  <a:lnTo>
                    <a:pt x="457200" y="266700"/>
                  </a:lnTo>
                  <a:lnTo>
                    <a:pt x="457200" y="476250"/>
                  </a:lnTo>
                  <a:lnTo>
                    <a:pt x="438150" y="476250"/>
                  </a:lnTo>
                  <a:lnTo>
                    <a:pt x="438150" y="304800"/>
                  </a:lnTo>
                  <a:lnTo>
                    <a:pt x="381000" y="304800"/>
                  </a:lnTo>
                  <a:lnTo>
                    <a:pt x="381000" y="404098"/>
                  </a:lnTo>
                  <a:cubicBezTo>
                    <a:pt x="373761" y="396716"/>
                    <a:pt x="364750" y="390944"/>
                    <a:pt x="354463" y="387525"/>
                  </a:cubicBezTo>
                  <a:lnTo>
                    <a:pt x="257175" y="355082"/>
                  </a:lnTo>
                  <a:lnTo>
                    <a:pt x="257175" y="335432"/>
                  </a:lnTo>
                  <a:cubicBezTo>
                    <a:pt x="262261" y="332099"/>
                    <a:pt x="267129" y="328355"/>
                    <a:pt x="271663" y="324098"/>
                  </a:cubicBezTo>
                  <a:cubicBezTo>
                    <a:pt x="288227" y="308572"/>
                    <a:pt x="299114" y="288007"/>
                    <a:pt x="303057" y="265909"/>
                  </a:cubicBezTo>
                  <a:cubicBezTo>
                    <a:pt x="325612" y="262166"/>
                    <a:pt x="342900" y="242668"/>
                    <a:pt x="342900" y="219075"/>
                  </a:cubicBezTo>
                  <a:lnTo>
                    <a:pt x="342900" y="142875"/>
                  </a:lnTo>
                  <a:cubicBezTo>
                    <a:pt x="342900" y="64094"/>
                    <a:pt x="278806" y="0"/>
                    <a:pt x="200025" y="0"/>
                  </a:cubicBezTo>
                  <a:cubicBezTo>
                    <a:pt x="121244" y="0"/>
                    <a:pt x="57150" y="64094"/>
                    <a:pt x="57150" y="142875"/>
                  </a:cubicBezTo>
                  <a:lnTo>
                    <a:pt x="57150" y="219075"/>
                  </a:lnTo>
                  <a:cubicBezTo>
                    <a:pt x="57150" y="242678"/>
                    <a:pt x="74457" y="262185"/>
                    <a:pt x="97374" y="265919"/>
                  </a:cubicBezTo>
                  <a:cubicBezTo>
                    <a:pt x="103032" y="294637"/>
                    <a:pt x="119786" y="319297"/>
                    <a:pt x="142875" y="334880"/>
                  </a:cubicBezTo>
                  <a:lnTo>
                    <a:pt x="142875" y="355092"/>
                  </a:lnTo>
                  <a:lnTo>
                    <a:pt x="45587" y="387525"/>
                  </a:lnTo>
                  <a:cubicBezTo>
                    <a:pt x="18326" y="396602"/>
                    <a:pt x="0" y="422024"/>
                    <a:pt x="0" y="450761"/>
                  </a:cubicBezTo>
                  <a:lnTo>
                    <a:pt x="0" y="590550"/>
                  </a:lnTo>
                  <a:lnTo>
                    <a:pt x="400050" y="590550"/>
                  </a:lnTo>
                  <a:lnTo>
                    <a:pt x="400050" y="495300"/>
                  </a:lnTo>
                  <a:lnTo>
                    <a:pt x="590550" y="495300"/>
                  </a:lnTo>
                  <a:lnTo>
                    <a:pt x="590550" y="485775"/>
                  </a:lnTo>
                  <a:lnTo>
                    <a:pt x="590550" y="476250"/>
                  </a:lnTo>
                  <a:lnTo>
                    <a:pt x="590550" y="228600"/>
                  </a:lnTo>
                  <a:lnTo>
                    <a:pt x="533400" y="228600"/>
                  </a:lnTo>
                  <a:lnTo>
                    <a:pt x="533400" y="476250"/>
                  </a:lnTo>
                  <a:close/>
                  <a:moveTo>
                    <a:pt x="304800" y="245821"/>
                  </a:moveTo>
                  <a:lnTo>
                    <a:pt x="304800" y="200025"/>
                  </a:lnTo>
                  <a:cubicBezTo>
                    <a:pt x="304800" y="197282"/>
                    <a:pt x="304438" y="194624"/>
                    <a:pt x="303990" y="192005"/>
                  </a:cubicBezTo>
                  <a:cubicBezTo>
                    <a:pt x="315468" y="195710"/>
                    <a:pt x="323850" y="206378"/>
                    <a:pt x="323850" y="219075"/>
                  </a:cubicBezTo>
                  <a:cubicBezTo>
                    <a:pt x="323850" y="231391"/>
                    <a:pt x="315973" y="241811"/>
                    <a:pt x="304800" y="245821"/>
                  </a:cubicBezTo>
                  <a:close/>
                  <a:moveTo>
                    <a:pt x="76200" y="219075"/>
                  </a:moveTo>
                  <a:cubicBezTo>
                    <a:pt x="76200" y="206673"/>
                    <a:pt x="84191" y="196196"/>
                    <a:pt x="95250" y="192253"/>
                  </a:cubicBezTo>
                  <a:lnTo>
                    <a:pt x="95250" y="244383"/>
                  </a:lnTo>
                  <a:cubicBezTo>
                    <a:pt x="95250" y="244897"/>
                    <a:pt x="95317" y="245402"/>
                    <a:pt x="95326" y="245916"/>
                  </a:cubicBezTo>
                  <a:cubicBezTo>
                    <a:pt x="84220" y="241992"/>
                    <a:pt x="76200" y="231505"/>
                    <a:pt x="76200" y="219075"/>
                  </a:cubicBezTo>
                  <a:close/>
                  <a:moveTo>
                    <a:pt x="96079" y="172326"/>
                  </a:moveTo>
                  <a:cubicBezTo>
                    <a:pt x="88687" y="173707"/>
                    <a:pt x="81972" y="176851"/>
                    <a:pt x="76200" y="181223"/>
                  </a:cubicBezTo>
                  <a:lnTo>
                    <a:pt x="76200" y="142875"/>
                  </a:lnTo>
                  <a:cubicBezTo>
                    <a:pt x="76200" y="74600"/>
                    <a:pt x="131750" y="19050"/>
                    <a:pt x="200025" y="19050"/>
                  </a:cubicBezTo>
                  <a:cubicBezTo>
                    <a:pt x="268300" y="19050"/>
                    <a:pt x="323850" y="74600"/>
                    <a:pt x="323850" y="142875"/>
                  </a:cubicBezTo>
                  <a:lnTo>
                    <a:pt x="323850" y="181223"/>
                  </a:lnTo>
                  <a:cubicBezTo>
                    <a:pt x="315868" y="175174"/>
                    <a:pt x="306038" y="171450"/>
                    <a:pt x="295275" y="171450"/>
                  </a:cubicBezTo>
                  <a:lnTo>
                    <a:pt x="295027" y="171450"/>
                  </a:lnTo>
                  <a:cubicBezTo>
                    <a:pt x="286322" y="159953"/>
                    <a:pt x="272663" y="152400"/>
                    <a:pt x="257175" y="152400"/>
                  </a:cubicBezTo>
                  <a:lnTo>
                    <a:pt x="228600" y="152400"/>
                  </a:lnTo>
                  <a:cubicBezTo>
                    <a:pt x="199939" y="152400"/>
                    <a:pt x="171526" y="142932"/>
                    <a:pt x="148590" y="125730"/>
                  </a:cubicBezTo>
                  <a:lnTo>
                    <a:pt x="144961" y="123006"/>
                  </a:lnTo>
                  <a:lnTo>
                    <a:pt x="140570" y="124111"/>
                  </a:lnTo>
                  <a:cubicBezTo>
                    <a:pt x="117119" y="129978"/>
                    <a:pt x="99917" y="149123"/>
                    <a:pt x="96079" y="172326"/>
                  </a:cubicBezTo>
                  <a:close/>
                  <a:moveTo>
                    <a:pt x="114300" y="244383"/>
                  </a:moveTo>
                  <a:lnTo>
                    <a:pt x="114300" y="182147"/>
                  </a:lnTo>
                  <a:cubicBezTo>
                    <a:pt x="114300" y="164840"/>
                    <a:pt x="125139" y="149638"/>
                    <a:pt x="141113" y="143837"/>
                  </a:cubicBezTo>
                  <a:cubicBezTo>
                    <a:pt x="166602" y="161677"/>
                    <a:pt x="197472" y="171450"/>
                    <a:pt x="228600" y="171450"/>
                  </a:cubicBezTo>
                  <a:lnTo>
                    <a:pt x="257175" y="171450"/>
                  </a:lnTo>
                  <a:cubicBezTo>
                    <a:pt x="272929" y="171450"/>
                    <a:pt x="285750" y="184271"/>
                    <a:pt x="285750" y="200025"/>
                  </a:cubicBezTo>
                  <a:lnTo>
                    <a:pt x="285750" y="247650"/>
                  </a:lnTo>
                  <a:cubicBezTo>
                    <a:pt x="285750" y="271605"/>
                    <a:pt x="276120" y="293818"/>
                    <a:pt x="258632" y="310201"/>
                  </a:cubicBezTo>
                  <a:cubicBezTo>
                    <a:pt x="241154" y="326574"/>
                    <a:pt x="218332" y="334775"/>
                    <a:pt x="194291" y="333185"/>
                  </a:cubicBezTo>
                  <a:cubicBezTo>
                    <a:pt x="149438" y="330279"/>
                    <a:pt x="114300" y="291275"/>
                    <a:pt x="114300" y="244383"/>
                  </a:cubicBezTo>
                  <a:close/>
                  <a:moveTo>
                    <a:pt x="238125" y="345310"/>
                  </a:moveTo>
                  <a:lnTo>
                    <a:pt x="238125" y="357369"/>
                  </a:lnTo>
                  <a:lnTo>
                    <a:pt x="200025" y="387858"/>
                  </a:lnTo>
                  <a:lnTo>
                    <a:pt x="161925" y="357369"/>
                  </a:lnTo>
                  <a:lnTo>
                    <a:pt x="161925" y="345043"/>
                  </a:lnTo>
                  <a:cubicBezTo>
                    <a:pt x="171679" y="348967"/>
                    <a:pt x="182118" y="351492"/>
                    <a:pt x="193072" y="352206"/>
                  </a:cubicBezTo>
                  <a:cubicBezTo>
                    <a:pt x="195434" y="352349"/>
                    <a:pt x="197777" y="352425"/>
                    <a:pt x="200111" y="352425"/>
                  </a:cubicBezTo>
                  <a:cubicBezTo>
                    <a:pt x="213322" y="352425"/>
                    <a:pt x="226152" y="349987"/>
                    <a:pt x="238125" y="345310"/>
                  </a:cubicBezTo>
                  <a:close/>
                  <a:moveTo>
                    <a:pt x="95250" y="571500"/>
                  </a:moveTo>
                  <a:lnTo>
                    <a:pt x="95250" y="466725"/>
                  </a:lnTo>
                  <a:lnTo>
                    <a:pt x="76200" y="466725"/>
                  </a:lnTo>
                  <a:lnTo>
                    <a:pt x="76200" y="571500"/>
                  </a:lnTo>
                  <a:lnTo>
                    <a:pt x="19050" y="571500"/>
                  </a:lnTo>
                  <a:lnTo>
                    <a:pt x="19050" y="450761"/>
                  </a:lnTo>
                  <a:cubicBezTo>
                    <a:pt x="19050" y="430235"/>
                    <a:pt x="32137" y="412071"/>
                    <a:pt x="51616" y="405584"/>
                  </a:cubicBezTo>
                  <a:lnTo>
                    <a:pt x="119063" y="383105"/>
                  </a:lnTo>
                  <a:lnTo>
                    <a:pt x="139408" y="571500"/>
                  </a:lnTo>
                  <a:lnTo>
                    <a:pt x="95250" y="571500"/>
                  </a:lnTo>
                  <a:close/>
                  <a:moveTo>
                    <a:pt x="137551" y="376942"/>
                  </a:moveTo>
                  <a:lnTo>
                    <a:pt x="150495" y="372628"/>
                  </a:lnTo>
                  <a:lnTo>
                    <a:pt x="185195" y="400374"/>
                  </a:lnTo>
                  <a:lnTo>
                    <a:pt x="143980" y="436436"/>
                  </a:lnTo>
                  <a:lnTo>
                    <a:pt x="137551" y="376942"/>
                  </a:lnTo>
                  <a:close/>
                  <a:moveTo>
                    <a:pt x="162630" y="571500"/>
                  </a:moveTo>
                  <a:lnTo>
                    <a:pt x="158572" y="571500"/>
                  </a:lnTo>
                  <a:lnTo>
                    <a:pt x="146475" y="459562"/>
                  </a:lnTo>
                  <a:lnTo>
                    <a:pt x="162744" y="445322"/>
                  </a:lnTo>
                  <a:lnTo>
                    <a:pt x="171240" y="459486"/>
                  </a:lnTo>
                  <a:lnTo>
                    <a:pt x="162630" y="571500"/>
                  </a:lnTo>
                  <a:close/>
                  <a:moveTo>
                    <a:pt x="181737" y="571500"/>
                  </a:moveTo>
                  <a:lnTo>
                    <a:pt x="189795" y="466725"/>
                  </a:lnTo>
                  <a:lnTo>
                    <a:pt x="210255" y="466725"/>
                  </a:lnTo>
                  <a:lnTo>
                    <a:pt x="218313" y="571500"/>
                  </a:lnTo>
                  <a:lnTo>
                    <a:pt x="181737" y="571500"/>
                  </a:lnTo>
                  <a:close/>
                  <a:moveTo>
                    <a:pt x="213684" y="447675"/>
                  </a:moveTo>
                  <a:lnTo>
                    <a:pt x="186376" y="447675"/>
                  </a:lnTo>
                  <a:lnTo>
                    <a:pt x="177317" y="432578"/>
                  </a:lnTo>
                  <a:lnTo>
                    <a:pt x="200025" y="412709"/>
                  </a:lnTo>
                  <a:lnTo>
                    <a:pt x="222733" y="432578"/>
                  </a:lnTo>
                  <a:lnTo>
                    <a:pt x="213684" y="447675"/>
                  </a:lnTo>
                  <a:close/>
                  <a:moveTo>
                    <a:pt x="241478" y="571500"/>
                  </a:moveTo>
                  <a:lnTo>
                    <a:pt x="237420" y="571500"/>
                  </a:lnTo>
                  <a:lnTo>
                    <a:pt x="228800" y="459496"/>
                  </a:lnTo>
                  <a:lnTo>
                    <a:pt x="237296" y="445332"/>
                  </a:lnTo>
                  <a:lnTo>
                    <a:pt x="253565" y="459572"/>
                  </a:lnTo>
                  <a:lnTo>
                    <a:pt x="241478" y="571500"/>
                  </a:lnTo>
                  <a:close/>
                  <a:moveTo>
                    <a:pt x="214865" y="400374"/>
                  </a:moveTo>
                  <a:lnTo>
                    <a:pt x="249565" y="372628"/>
                  </a:lnTo>
                  <a:lnTo>
                    <a:pt x="262509" y="376942"/>
                  </a:lnTo>
                  <a:lnTo>
                    <a:pt x="256080" y="436445"/>
                  </a:lnTo>
                  <a:lnTo>
                    <a:pt x="214865" y="400374"/>
                  </a:lnTo>
                  <a:close/>
                  <a:moveTo>
                    <a:pt x="381000" y="474907"/>
                  </a:moveTo>
                  <a:lnTo>
                    <a:pt x="381000" y="571500"/>
                  </a:lnTo>
                  <a:lnTo>
                    <a:pt x="323850" y="571500"/>
                  </a:lnTo>
                  <a:lnTo>
                    <a:pt x="323850" y="466725"/>
                  </a:lnTo>
                  <a:lnTo>
                    <a:pt x="304800" y="466725"/>
                  </a:lnTo>
                  <a:lnTo>
                    <a:pt x="304800" y="571500"/>
                  </a:lnTo>
                  <a:lnTo>
                    <a:pt x="260642" y="571500"/>
                  </a:lnTo>
                  <a:lnTo>
                    <a:pt x="280997" y="383105"/>
                  </a:lnTo>
                  <a:lnTo>
                    <a:pt x="348444" y="405584"/>
                  </a:lnTo>
                  <a:cubicBezTo>
                    <a:pt x="367913" y="412080"/>
                    <a:pt x="381000" y="430235"/>
                    <a:pt x="381000" y="450761"/>
                  </a:cubicBezTo>
                  <a:lnTo>
                    <a:pt x="381000" y="474907"/>
                  </a:lnTo>
                  <a:close/>
                  <a:moveTo>
                    <a:pt x="419100" y="476250"/>
                  </a:moveTo>
                  <a:lnTo>
                    <a:pt x="400050" y="476250"/>
                  </a:lnTo>
                  <a:lnTo>
                    <a:pt x="400050" y="474907"/>
                  </a:lnTo>
                  <a:lnTo>
                    <a:pt x="400050" y="450761"/>
                  </a:lnTo>
                  <a:lnTo>
                    <a:pt x="400050" y="323850"/>
                  </a:lnTo>
                  <a:lnTo>
                    <a:pt x="419100" y="323850"/>
                  </a:lnTo>
                  <a:lnTo>
                    <a:pt x="419100" y="476250"/>
                  </a:lnTo>
                  <a:close/>
                  <a:moveTo>
                    <a:pt x="495300" y="476250"/>
                  </a:moveTo>
                  <a:lnTo>
                    <a:pt x="476250" y="476250"/>
                  </a:lnTo>
                  <a:lnTo>
                    <a:pt x="476250" y="285750"/>
                  </a:lnTo>
                  <a:lnTo>
                    <a:pt x="495300" y="285750"/>
                  </a:lnTo>
                  <a:lnTo>
                    <a:pt x="495300" y="476250"/>
                  </a:lnTo>
                  <a:close/>
                  <a:moveTo>
                    <a:pt x="552450" y="247650"/>
                  </a:moveTo>
                  <a:lnTo>
                    <a:pt x="571500" y="247650"/>
                  </a:lnTo>
                  <a:lnTo>
                    <a:pt x="571500" y="476250"/>
                  </a:lnTo>
                  <a:lnTo>
                    <a:pt x="552450" y="476250"/>
                  </a:lnTo>
                  <a:lnTo>
                    <a:pt x="552450" y="247650"/>
                  </a:lnTo>
                  <a:close/>
                </a:path>
              </a:pathLst>
            </a:custGeom>
            <a:grpFill/>
            <a:ln w="9525" cap="flat">
              <a:noFill/>
              <a:prstDash val="solid"/>
              <a:miter/>
            </a:ln>
          </p:spPr>
          <p:txBody>
            <a:bodyPr rtlCol="0" anchor="ctr"/>
            <a:lstStyle/>
            <a:p>
              <a:endParaRPr lang="en-ID"/>
            </a:p>
          </p:txBody>
        </p:sp>
        <p:sp>
          <p:nvSpPr>
            <p:cNvPr id="61" name="Freeform: Shape 60">
              <a:extLst>
                <a:ext uri="{FF2B5EF4-FFF2-40B4-BE49-F238E27FC236}">
                  <a16:creationId xmlns:a16="http://schemas.microsoft.com/office/drawing/2014/main" id="{0C4C7A27-1075-49AB-BD7B-C228072703C7}"/>
                </a:ext>
              </a:extLst>
            </p:cNvPr>
            <p:cNvSpPr/>
            <p:nvPr/>
          </p:nvSpPr>
          <p:spPr>
            <a:xfrm>
              <a:off x="8558528" y="2164753"/>
              <a:ext cx="57150" cy="133350"/>
            </a:xfrm>
            <a:custGeom>
              <a:avLst/>
              <a:gdLst>
                <a:gd name="connsiteX0" fmla="*/ 28575 w 57150"/>
                <a:gd name="connsiteY0" fmla="*/ 95250 h 133350"/>
                <a:gd name="connsiteX1" fmla="*/ 19050 w 57150"/>
                <a:gd name="connsiteY1" fmla="*/ 85725 h 133350"/>
                <a:gd name="connsiteX2" fmla="*/ 0 w 57150"/>
                <a:gd name="connsiteY2" fmla="*/ 85725 h 133350"/>
                <a:gd name="connsiteX3" fmla="*/ 19050 w 57150"/>
                <a:gd name="connsiteY3" fmla="*/ 112547 h 133350"/>
                <a:gd name="connsiteX4" fmla="*/ 19050 w 57150"/>
                <a:gd name="connsiteY4" fmla="*/ 133350 h 133350"/>
                <a:gd name="connsiteX5" fmla="*/ 38100 w 57150"/>
                <a:gd name="connsiteY5" fmla="*/ 133350 h 133350"/>
                <a:gd name="connsiteX6" fmla="*/ 38100 w 57150"/>
                <a:gd name="connsiteY6" fmla="*/ 112547 h 133350"/>
                <a:gd name="connsiteX7" fmla="*/ 57150 w 57150"/>
                <a:gd name="connsiteY7" fmla="*/ 85725 h 133350"/>
                <a:gd name="connsiteX8" fmla="*/ 28575 w 57150"/>
                <a:gd name="connsiteY8" fmla="*/ 57150 h 133350"/>
                <a:gd name="connsiteX9" fmla="*/ 19050 w 57150"/>
                <a:gd name="connsiteY9" fmla="*/ 47625 h 133350"/>
                <a:gd name="connsiteX10" fmla="*/ 28575 w 57150"/>
                <a:gd name="connsiteY10" fmla="*/ 38100 h 133350"/>
                <a:gd name="connsiteX11" fmla="*/ 38100 w 57150"/>
                <a:gd name="connsiteY11" fmla="*/ 47625 h 133350"/>
                <a:gd name="connsiteX12" fmla="*/ 57150 w 57150"/>
                <a:gd name="connsiteY12" fmla="*/ 47625 h 133350"/>
                <a:gd name="connsiteX13" fmla="*/ 38100 w 57150"/>
                <a:gd name="connsiteY13" fmla="*/ 20803 h 133350"/>
                <a:gd name="connsiteX14" fmla="*/ 38100 w 57150"/>
                <a:gd name="connsiteY14" fmla="*/ 0 h 133350"/>
                <a:gd name="connsiteX15" fmla="*/ 19050 w 57150"/>
                <a:gd name="connsiteY15" fmla="*/ 0 h 133350"/>
                <a:gd name="connsiteX16" fmla="*/ 19050 w 57150"/>
                <a:gd name="connsiteY16" fmla="*/ 20803 h 133350"/>
                <a:gd name="connsiteX17" fmla="*/ 0 w 57150"/>
                <a:gd name="connsiteY17" fmla="*/ 47625 h 133350"/>
                <a:gd name="connsiteX18" fmla="*/ 28575 w 57150"/>
                <a:gd name="connsiteY18" fmla="*/ 76200 h 133350"/>
                <a:gd name="connsiteX19" fmla="*/ 38100 w 57150"/>
                <a:gd name="connsiteY19" fmla="*/ 85725 h 133350"/>
                <a:gd name="connsiteX20" fmla="*/ 28575 w 57150"/>
                <a:gd name="connsiteY20" fmla="*/ 9525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7150" h="133350">
                  <a:moveTo>
                    <a:pt x="28575" y="95250"/>
                  </a:moveTo>
                  <a:cubicBezTo>
                    <a:pt x="23317" y="95250"/>
                    <a:pt x="19050" y="90983"/>
                    <a:pt x="19050" y="85725"/>
                  </a:cubicBezTo>
                  <a:lnTo>
                    <a:pt x="0" y="85725"/>
                  </a:lnTo>
                  <a:cubicBezTo>
                    <a:pt x="0" y="98127"/>
                    <a:pt x="7991" y="108604"/>
                    <a:pt x="19050" y="112547"/>
                  </a:cubicBezTo>
                  <a:lnTo>
                    <a:pt x="19050" y="133350"/>
                  </a:lnTo>
                  <a:lnTo>
                    <a:pt x="38100" y="133350"/>
                  </a:lnTo>
                  <a:lnTo>
                    <a:pt x="38100" y="112547"/>
                  </a:lnTo>
                  <a:cubicBezTo>
                    <a:pt x="49159" y="108604"/>
                    <a:pt x="57150" y="98127"/>
                    <a:pt x="57150" y="85725"/>
                  </a:cubicBezTo>
                  <a:cubicBezTo>
                    <a:pt x="57150" y="69971"/>
                    <a:pt x="44329" y="57150"/>
                    <a:pt x="28575" y="57150"/>
                  </a:cubicBezTo>
                  <a:cubicBezTo>
                    <a:pt x="23317" y="57150"/>
                    <a:pt x="19050" y="52883"/>
                    <a:pt x="19050" y="47625"/>
                  </a:cubicBezTo>
                  <a:cubicBezTo>
                    <a:pt x="19050" y="42367"/>
                    <a:pt x="23317" y="38100"/>
                    <a:pt x="28575" y="38100"/>
                  </a:cubicBezTo>
                  <a:cubicBezTo>
                    <a:pt x="33833" y="38100"/>
                    <a:pt x="38100" y="42367"/>
                    <a:pt x="38100" y="47625"/>
                  </a:cubicBezTo>
                  <a:lnTo>
                    <a:pt x="57150" y="47625"/>
                  </a:lnTo>
                  <a:cubicBezTo>
                    <a:pt x="57150" y="35223"/>
                    <a:pt x="49159" y="24746"/>
                    <a:pt x="38100" y="20803"/>
                  </a:cubicBezTo>
                  <a:lnTo>
                    <a:pt x="38100" y="0"/>
                  </a:lnTo>
                  <a:lnTo>
                    <a:pt x="19050" y="0"/>
                  </a:lnTo>
                  <a:lnTo>
                    <a:pt x="19050" y="20803"/>
                  </a:lnTo>
                  <a:cubicBezTo>
                    <a:pt x="7991" y="24746"/>
                    <a:pt x="0" y="35223"/>
                    <a:pt x="0" y="47625"/>
                  </a:cubicBezTo>
                  <a:cubicBezTo>
                    <a:pt x="0" y="63379"/>
                    <a:pt x="12821" y="76200"/>
                    <a:pt x="28575" y="76200"/>
                  </a:cubicBezTo>
                  <a:cubicBezTo>
                    <a:pt x="33833" y="76200"/>
                    <a:pt x="38100" y="80467"/>
                    <a:pt x="38100" y="85725"/>
                  </a:cubicBezTo>
                  <a:cubicBezTo>
                    <a:pt x="38100" y="90983"/>
                    <a:pt x="33833" y="95250"/>
                    <a:pt x="28575" y="95250"/>
                  </a:cubicBezTo>
                  <a:close/>
                </a:path>
              </a:pathLst>
            </a:custGeom>
            <a:grpFill/>
            <a:ln w="9525" cap="flat">
              <a:noFill/>
              <a:prstDash val="solid"/>
              <a:miter/>
            </a:ln>
          </p:spPr>
          <p:txBody>
            <a:bodyPr rtlCol="0" anchor="ctr"/>
            <a:lstStyle/>
            <a:p>
              <a:endParaRPr lang="en-ID"/>
            </a:p>
          </p:txBody>
        </p:sp>
        <p:sp>
          <p:nvSpPr>
            <p:cNvPr id="62" name="Freeform: Shape 61">
              <a:extLst>
                <a:ext uri="{FF2B5EF4-FFF2-40B4-BE49-F238E27FC236}">
                  <a16:creationId xmlns:a16="http://schemas.microsoft.com/office/drawing/2014/main" id="{3A82431E-0CEF-42DA-8237-82648DAF10C1}"/>
                </a:ext>
              </a:extLst>
            </p:cNvPr>
            <p:cNvSpPr/>
            <p:nvPr/>
          </p:nvSpPr>
          <p:spPr>
            <a:xfrm>
              <a:off x="8482328" y="2126653"/>
              <a:ext cx="209550" cy="209550"/>
            </a:xfrm>
            <a:custGeom>
              <a:avLst/>
              <a:gdLst>
                <a:gd name="connsiteX0" fmla="*/ 104775 w 209550"/>
                <a:gd name="connsiteY0" fmla="*/ 209550 h 209550"/>
                <a:gd name="connsiteX1" fmla="*/ 209550 w 209550"/>
                <a:gd name="connsiteY1" fmla="*/ 104775 h 209550"/>
                <a:gd name="connsiteX2" fmla="*/ 104775 w 209550"/>
                <a:gd name="connsiteY2" fmla="*/ 0 h 209550"/>
                <a:gd name="connsiteX3" fmla="*/ 0 w 209550"/>
                <a:gd name="connsiteY3" fmla="*/ 104775 h 209550"/>
                <a:gd name="connsiteX4" fmla="*/ 104775 w 209550"/>
                <a:gd name="connsiteY4" fmla="*/ 209550 h 209550"/>
                <a:gd name="connsiteX5" fmla="*/ 104775 w 209550"/>
                <a:gd name="connsiteY5" fmla="*/ 19050 h 209550"/>
                <a:gd name="connsiteX6" fmla="*/ 190500 w 209550"/>
                <a:gd name="connsiteY6" fmla="*/ 104775 h 209550"/>
                <a:gd name="connsiteX7" fmla="*/ 104775 w 209550"/>
                <a:gd name="connsiteY7" fmla="*/ 190500 h 209550"/>
                <a:gd name="connsiteX8" fmla="*/ 19050 w 209550"/>
                <a:gd name="connsiteY8" fmla="*/ 104775 h 209550"/>
                <a:gd name="connsiteX9" fmla="*/ 104775 w 209550"/>
                <a:gd name="connsiteY9" fmla="*/ 1905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9550" h="209550">
                  <a:moveTo>
                    <a:pt x="104775" y="209550"/>
                  </a:moveTo>
                  <a:cubicBezTo>
                    <a:pt x="162544" y="209550"/>
                    <a:pt x="209550" y="162544"/>
                    <a:pt x="209550" y="104775"/>
                  </a:cubicBezTo>
                  <a:cubicBezTo>
                    <a:pt x="209550" y="47006"/>
                    <a:pt x="162544" y="0"/>
                    <a:pt x="104775" y="0"/>
                  </a:cubicBezTo>
                  <a:cubicBezTo>
                    <a:pt x="47006" y="0"/>
                    <a:pt x="0" y="47006"/>
                    <a:pt x="0" y="104775"/>
                  </a:cubicBezTo>
                  <a:cubicBezTo>
                    <a:pt x="0" y="162544"/>
                    <a:pt x="47006" y="209550"/>
                    <a:pt x="104775" y="209550"/>
                  </a:cubicBezTo>
                  <a:close/>
                  <a:moveTo>
                    <a:pt x="104775" y="19050"/>
                  </a:moveTo>
                  <a:cubicBezTo>
                    <a:pt x="152048" y="19050"/>
                    <a:pt x="190500" y="57502"/>
                    <a:pt x="190500" y="104775"/>
                  </a:cubicBezTo>
                  <a:cubicBezTo>
                    <a:pt x="190500" y="152048"/>
                    <a:pt x="152048" y="190500"/>
                    <a:pt x="104775" y="190500"/>
                  </a:cubicBezTo>
                  <a:cubicBezTo>
                    <a:pt x="57502" y="190500"/>
                    <a:pt x="19050" y="152048"/>
                    <a:pt x="19050" y="104775"/>
                  </a:cubicBezTo>
                  <a:cubicBezTo>
                    <a:pt x="19050" y="57502"/>
                    <a:pt x="57502" y="19050"/>
                    <a:pt x="104775" y="19050"/>
                  </a:cubicBezTo>
                  <a:close/>
                </a:path>
              </a:pathLst>
            </a:custGeom>
            <a:grpFill/>
            <a:ln w="9525" cap="flat">
              <a:noFill/>
              <a:prstDash val="solid"/>
              <a:miter/>
            </a:ln>
          </p:spPr>
          <p:txBody>
            <a:bodyPr rtlCol="0" anchor="ctr"/>
            <a:lstStyle/>
            <a:p>
              <a:endParaRPr lang="en-ID"/>
            </a:p>
          </p:txBody>
        </p:sp>
        <p:sp>
          <p:nvSpPr>
            <p:cNvPr id="63" name="Freeform: Shape 62">
              <a:extLst>
                <a:ext uri="{FF2B5EF4-FFF2-40B4-BE49-F238E27FC236}">
                  <a16:creationId xmlns:a16="http://schemas.microsoft.com/office/drawing/2014/main" id="{A8125D76-7A5D-402A-A860-51076F070D5C}"/>
                </a:ext>
              </a:extLst>
            </p:cNvPr>
            <p:cNvSpPr/>
            <p:nvPr/>
          </p:nvSpPr>
          <p:spPr>
            <a:xfrm>
              <a:off x="86728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64" name="Freeform: Shape 63">
              <a:extLst>
                <a:ext uri="{FF2B5EF4-FFF2-40B4-BE49-F238E27FC236}">
                  <a16:creationId xmlns:a16="http://schemas.microsoft.com/office/drawing/2014/main" id="{65416B99-14B4-44E9-95BE-12682DB9CEA7}"/>
                </a:ext>
              </a:extLst>
            </p:cNvPr>
            <p:cNvSpPr/>
            <p:nvPr/>
          </p:nvSpPr>
          <p:spPr>
            <a:xfrm>
              <a:off x="86347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65" name="Freeform: Shape 64">
              <a:extLst>
                <a:ext uri="{FF2B5EF4-FFF2-40B4-BE49-F238E27FC236}">
                  <a16:creationId xmlns:a16="http://schemas.microsoft.com/office/drawing/2014/main" id="{63519099-E5F0-4748-A3A3-92A3E96577FE}"/>
                </a:ext>
              </a:extLst>
            </p:cNvPr>
            <p:cNvSpPr/>
            <p:nvPr/>
          </p:nvSpPr>
          <p:spPr>
            <a:xfrm>
              <a:off x="85966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66" name="Freeform: Shape 65">
              <a:extLst>
                <a:ext uri="{FF2B5EF4-FFF2-40B4-BE49-F238E27FC236}">
                  <a16:creationId xmlns:a16="http://schemas.microsoft.com/office/drawing/2014/main" id="{A93B1E90-1CDE-4EAF-B8F5-F53BCD8B7363}"/>
                </a:ext>
              </a:extLst>
            </p:cNvPr>
            <p:cNvSpPr/>
            <p:nvPr/>
          </p:nvSpPr>
          <p:spPr>
            <a:xfrm>
              <a:off x="85585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sp>
          <p:nvSpPr>
            <p:cNvPr id="67" name="Freeform: Shape 66">
              <a:extLst>
                <a:ext uri="{FF2B5EF4-FFF2-40B4-BE49-F238E27FC236}">
                  <a16:creationId xmlns:a16="http://schemas.microsoft.com/office/drawing/2014/main" id="{739CBA16-6CB6-4272-8FC6-CDEDB2ED4200}"/>
                </a:ext>
              </a:extLst>
            </p:cNvPr>
            <p:cNvSpPr/>
            <p:nvPr/>
          </p:nvSpPr>
          <p:spPr>
            <a:xfrm>
              <a:off x="8520428" y="2641003"/>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ID"/>
            </a:p>
          </p:txBody>
        </p:sp>
      </p:grpSp>
      <p:grpSp>
        <p:nvGrpSpPr>
          <p:cNvPr id="68" name="Group 67">
            <a:extLst>
              <a:ext uri="{FF2B5EF4-FFF2-40B4-BE49-F238E27FC236}">
                <a16:creationId xmlns:a16="http://schemas.microsoft.com/office/drawing/2014/main" id="{2C336F2C-CFA0-43D3-961D-E9FF76CAF46B}"/>
              </a:ext>
            </a:extLst>
          </p:cNvPr>
          <p:cNvGrpSpPr/>
          <p:nvPr/>
        </p:nvGrpSpPr>
        <p:grpSpPr>
          <a:xfrm>
            <a:off x="3579911" y="2506629"/>
            <a:ext cx="757708" cy="842799"/>
            <a:chOff x="-1001876" y="5292038"/>
            <a:chExt cx="898157" cy="999021"/>
          </a:xfrm>
          <a:solidFill>
            <a:srgbClr val="00B0F0"/>
          </a:solidFill>
        </p:grpSpPr>
        <p:grpSp>
          <p:nvGrpSpPr>
            <p:cNvPr id="69" name="Graphic 21">
              <a:extLst>
                <a:ext uri="{FF2B5EF4-FFF2-40B4-BE49-F238E27FC236}">
                  <a16:creationId xmlns:a16="http://schemas.microsoft.com/office/drawing/2014/main" id="{D9D7BF0B-4A03-4F2C-954D-9FF0EBF6AD4C}"/>
                </a:ext>
              </a:extLst>
            </p:cNvPr>
            <p:cNvGrpSpPr/>
            <p:nvPr/>
          </p:nvGrpSpPr>
          <p:grpSpPr>
            <a:xfrm>
              <a:off x="-961299" y="5690031"/>
              <a:ext cx="857580" cy="601028"/>
              <a:chOff x="-961299" y="5690031"/>
              <a:chExt cx="857580" cy="601028"/>
            </a:xfrm>
            <a:grpFill/>
          </p:grpSpPr>
          <p:sp>
            <p:nvSpPr>
              <p:cNvPr id="71" name="Freeform: Shape 70">
                <a:extLst>
                  <a:ext uri="{FF2B5EF4-FFF2-40B4-BE49-F238E27FC236}">
                    <a16:creationId xmlns:a16="http://schemas.microsoft.com/office/drawing/2014/main" id="{458E8B9B-A920-43C1-A456-88B1BAFE8C48}"/>
                  </a:ext>
                </a:extLst>
              </p:cNvPr>
              <p:cNvSpPr/>
              <p:nvPr/>
            </p:nvSpPr>
            <p:spPr>
              <a:xfrm>
                <a:off x="-961299" y="6158662"/>
                <a:ext cx="338468" cy="131445"/>
              </a:xfrm>
              <a:custGeom>
                <a:avLst/>
                <a:gdLst>
                  <a:gd name="connsiteX0" fmla="*/ 327808 w 338468"/>
                  <a:gd name="connsiteY0" fmla="*/ 65723 h 131445"/>
                  <a:gd name="connsiteX1" fmla="*/ 273516 w 338468"/>
                  <a:gd name="connsiteY1" fmla="*/ 20955 h 131445"/>
                  <a:gd name="connsiteX2" fmla="*/ 220176 w 338468"/>
                  <a:gd name="connsiteY2" fmla="*/ 0 h 131445"/>
                  <a:gd name="connsiteX3" fmla="*/ 169693 w 338468"/>
                  <a:gd name="connsiteY3" fmla="*/ 50483 h 131445"/>
                  <a:gd name="connsiteX4" fmla="*/ 119211 w 338468"/>
                  <a:gd name="connsiteY4" fmla="*/ 0 h 131445"/>
                  <a:gd name="connsiteX5" fmla="*/ 65871 w 338468"/>
                  <a:gd name="connsiteY5" fmla="*/ 20955 h 131445"/>
                  <a:gd name="connsiteX6" fmla="*/ 11578 w 338468"/>
                  <a:gd name="connsiteY6" fmla="*/ 65723 h 131445"/>
                  <a:gd name="connsiteX7" fmla="*/ 148 w 338468"/>
                  <a:gd name="connsiteY7" fmla="*/ 122873 h 131445"/>
                  <a:gd name="connsiteX8" fmla="*/ 6816 w 338468"/>
                  <a:gd name="connsiteY8" fmla="*/ 131445 h 131445"/>
                  <a:gd name="connsiteX9" fmla="*/ 169693 w 338468"/>
                  <a:gd name="connsiteY9" fmla="*/ 131445 h 131445"/>
                  <a:gd name="connsiteX10" fmla="*/ 331618 w 338468"/>
                  <a:gd name="connsiteY10" fmla="*/ 131445 h 131445"/>
                  <a:gd name="connsiteX11" fmla="*/ 338286 w 338468"/>
                  <a:gd name="connsiteY11" fmla="*/ 122873 h 131445"/>
                  <a:gd name="connsiteX12" fmla="*/ 327808 w 338468"/>
                  <a:gd name="connsiteY12" fmla="*/ 65723 h 131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8468" h="131445">
                    <a:moveTo>
                      <a:pt x="327808" y="65723"/>
                    </a:moveTo>
                    <a:cubicBezTo>
                      <a:pt x="319236" y="40005"/>
                      <a:pt x="296376" y="29527"/>
                      <a:pt x="273516" y="20955"/>
                    </a:cubicBezTo>
                    <a:cubicBezTo>
                      <a:pt x="255418" y="14288"/>
                      <a:pt x="237321" y="6667"/>
                      <a:pt x="220176" y="0"/>
                    </a:cubicBezTo>
                    <a:lnTo>
                      <a:pt x="169693" y="50483"/>
                    </a:lnTo>
                    <a:lnTo>
                      <a:pt x="119211" y="0"/>
                    </a:lnTo>
                    <a:cubicBezTo>
                      <a:pt x="101113" y="6667"/>
                      <a:pt x="83016" y="14288"/>
                      <a:pt x="65871" y="20955"/>
                    </a:cubicBezTo>
                    <a:cubicBezTo>
                      <a:pt x="43011" y="29527"/>
                      <a:pt x="20151" y="40005"/>
                      <a:pt x="11578" y="65723"/>
                    </a:cubicBezTo>
                    <a:cubicBezTo>
                      <a:pt x="9673" y="70485"/>
                      <a:pt x="3006" y="106680"/>
                      <a:pt x="148" y="122873"/>
                    </a:cubicBezTo>
                    <a:cubicBezTo>
                      <a:pt x="-804" y="127635"/>
                      <a:pt x="3006" y="131445"/>
                      <a:pt x="6816" y="131445"/>
                    </a:cubicBezTo>
                    <a:lnTo>
                      <a:pt x="169693" y="131445"/>
                    </a:lnTo>
                    <a:lnTo>
                      <a:pt x="331618" y="131445"/>
                    </a:lnTo>
                    <a:cubicBezTo>
                      <a:pt x="336381" y="131445"/>
                      <a:pt x="339238" y="127635"/>
                      <a:pt x="338286" y="122873"/>
                    </a:cubicBezTo>
                    <a:cubicBezTo>
                      <a:pt x="335428" y="106680"/>
                      <a:pt x="329713" y="70485"/>
                      <a:pt x="327808" y="65723"/>
                    </a:cubicBezTo>
                    <a:close/>
                  </a:path>
                </a:pathLst>
              </a:custGeom>
              <a:grpFill/>
              <a:ln w="9525" cap="flat">
                <a:noFill/>
                <a:prstDash val="solid"/>
                <a:miter/>
              </a:ln>
            </p:spPr>
            <p:txBody>
              <a:bodyPr rtlCol="0" anchor="ctr"/>
              <a:lstStyle/>
              <a:p>
                <a:endParaRPr lang="en-ID"/>
              </a:p>
            </p:txBody>
          </p:sp>
          <p:sp>
            <p:nvSpPr>
              <p:cNvPr id="72" name="Freeform: Shape 71">
                <a:extLst>
                  <a:ext uri="{FF2B5EF4-FFF2-40B4-BE49-F238E27FC236}">
                    <a16:creationId xmlns:a16="http://schemas.microsoft.com/office/drawing/2014/main" id="{31DAB0AF-B2E8-448C-BA4F-2A88E3BF2969}"/>
                  </a:ext>
                </a:extLst>
              </p:cNvPr>
              <p:cNvSpPr/>
              <p:nvPr/>
            </p:nvSpPr>
            <p:spPr>
              <a:xfrm>
                <a:off x="-443139" y="6158662"/>
                <a:ext cx="339420" cy="131445"/>
              </a:xfrm>
              <a:custGeom>
                <a:avLst/>
                <a:gdLst>
                  <a:gd name="connsiteX0" fmla="*/ 327808 w 339420"/>
                  <a:gd name="connsiteY0" fmla="*/ 65723 h 131445"/>
                  <a:gd name="connsiteX1" fmla="*/ 273516 w 339420"/>
                  <a:gd name="connsiteY1" fmla="*/ 20955 h 131445"/>
                  <a:gd name="connsiteX2" fmla="*/ 220176 w 339420"/>
                  <a:gd name="connsiteY2" fmla="*/ 0 h 131445"/>
                  <a:gd name="connsiteX3" fmla="*/ 169693 w 339420"/>
                  <a:gd name="connsiteY3" fmla="*/ 50483 h 131445"/>
                  <a:gd name="connsiteX4" fmla="*/ 119211 w 339420"/>
                  <a:gd name="connsiteY4" fmla="*/ 0 h 131445"/>
                  <a:gd name="connsiteX5" fmla="*/ 65871 w 339420"/>
                  <a:gd name="connsiteY5" fmla="*/ 20955 h 131445"/>
                  <a:gd name="connsiteX6" fmla="*/ 11578 w 339420"/>
                  <a:gd name="connsiteY6" fmla="*/ 65723 h 131445"/>
                  <a:gd name="connsiteX7" fmla="*/ 148 w 339420"/>
                  <a:gd name="connsiteY7" fmla="*/ 122873 h 131445"/>
                  <a:gd name="connsiteX8" fmla="*/ 6816 w 339420"/>
                  <a:gd name="connsiteY8" fmla="*/ 131445 h 131445"/>
                  <a:gd name="connsiteX9" fmla="*/ 169693 w 339420"/>
                  <a:gd name="connsiteY9" fmla="*/ 131445 h 131445"/>
                  <a:gd name="connsiteX10" fmla="*/ 332571 w 339420"/>
                  <a:gd name="connsiteY10" fmla="*/ 131445 h 131445"/>
                  <a:gd name="connsiteX11" fmla="*/ 339238 w 339420"/>
                  <a:gd name="connsiteY11" fmla="*/ 122873 h 131445"/>
                  <a:gd name="connsiteX12" fmla="*/ 327808 w 339420"/>
                  <a:gd name="connsiteY12" fmla="*/ 65723 h 131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9420" h="131445">
                    <a:moveTo>
                      <a:pt x="327808" y="65723"/>
                    </a:moveTo>
                    <a:cubicBezTo>
                      <a:pt x="319236" y="40005"/>
                      <a:pt x="296376" y="29527"/>
                      <a:pt x="273516" y="20955"/>
                    </a:cubicBezTo>
                    <a:cubicBezTo>
                      <a:pt x="255418" y="14288"/>
                      <a:pt x="237321" y="6667"/>
                      <a:pt x="220176" y="0"/>
                    </a:cubicBezTo>
                    <a:lnTo>
                      <a:pt x="169693" y="50483"/>
                    </a:lnTo>
                    <a:lnTo>
                      <a:pt x="119211" y="0"/>
                    </a:lnTo>
                    <a:cubicBezTo>
                      <a:pt x="101113" y="6667"/>
                      <a:pt x="83016" y="14288"/>
                      <a:pt x="65871" y="20955"/>
                    </a:cubicBezTo>
                    <a:cubicBezTo>
                      <a:pt x="43011" y="29527"/>
                      <a:pt x="20151" y="40005"/>
                      <a:pt x="11578" y="65723"/>
                    </a:cubicBezTo>
                    <a:cubicBezTo>
                      <a:pt x="9673" y="70485"/>
                      <a:pt x="3006" y="106680"/>
                      <a:pt x="148" y="122873"/>
                    </a:cubicBezTo>
                    <a:cubicBezTo>
                      <a:pt x="-804" y="127635"/>
                      <a:pt x="3006" y="131445"/>
                      <a:pt x="6816" y="131445"/>
                    </a:cubicBezTo>
                    <a:lnTo>
                      <a:pt x="169693" y="131445"/>
                    </a:lnTo>
                    <a:lnTo>
                      <a:pt x="332571" y="131445"/>
                    </a:lnTo>
                    <a:cubicBezTo>
                      <a:pt x="337333" y="131445"/>
                      <a:pt x="340191" y="127635"/>
                      <a:pt x="339238" y="122873"/>
                    </a:cubicBezTo>
                    <a:cubicBezTo>
                      <a:pt x="335428" y="106680"/>
                      <a:pt x="328761" y="70485"/>
                      <a:pt x="327808" y="65723"/>
                    </a:cubicBezTo>
                    <a:close/>
                  </a:path>
                </a:pathLst>
              </a:custGeom>
              <a:grpFill/>
              <a:ln w="9525" cap="flat">
                <a:noFill/>
                <a:prstDash val="solid"/>
                <a:miter/>
              </a:ln>
            </p:spPr>
            <p:txBody>
              <a:bodyPr rtlCol="0" anchor="ctr"/>
              <a:lstStyle/>
              <a:p>
                <a:endParaRPr lang="en-ID"/>
              </a:p>
            </p:txBody>
          </p:sp>
          <p:sp>
            <p:nvSpPr>
              <p:cNvPr id="73" name="Freeform: Shape 72">
                <a:extLst>
                  <a:ext uri="{FF2B5EF4-FFF2-40B4-BE49-F238E27FC236}">
                    <a16:creationId xmlns:a16="http://schemas.microsoft.com/office/drawing/2014/main" id="{C65931D1-A1B4-4CC3-8215-9BD8B3A9AEF4}"/>
                  </a:ext>
                </a:extLst>
              </p:cNvPr>
              <p:cNvSpPr/>
              <p:nvPr/>
            </p:nvSpPr>
            <p:spPr>
              <a:xfrm>
                <a:off x="-354080" y="5938634"/>
                <a:ext cx="157458" cy="193357"/>
              </a:xfrm>
              <a:custGeom>
                <a:avLst/>
                <a:gdLst>
                  <a:gd name="connsiteX0" fmla="*/ 625 w 157458"/>
                  <a:gd name="connsiteY0" fmla="*/ 82867 h 193357"/>
                  <a:gd name="connsiteX1" fmla="*/ 11102 w 157458"/>
                  <a:gd name="connsiteY1" fmla="*/ 137160 h 193357"/>
                  <a:gd name="connsiteX2" fmla="*/ 78730 w 157458"/>
                  <a:gd name="connsiteY2" fmla="*/ 193357 h 193357"/>
                  <a:gd name="connsiteX3" fmla="*/ 146357 w 157458"/>
                  <a:gd name="connsiteY3" fmla="*/ 137160 h 193357"/>
                  <a:gd name="connsiteX4" fmla="*/ 156835 w 157458"/>
                  <a:gd name="connsiteY4" fmla="*/ 82867 h 193357"/>
                  <a:gd name="connsiteX5" fmla="*/ 84445 w 157458"/>
                  <a:gd name="connsiteY5" fmla="*/ 0 h 193357"/>
                  <a:gd name="connsiteX6" fmla="*/ 77777 w 157458"/>
                  <a:gd name="connsiteY6" fmla="*/ 0 h 193357"/>
                  <a:gd name="connsiteX7" fmla="*/ 71110 w 157458"/>
                  <a:gd name="connsiteY7" fmla="*/ 0 h 193357"/>
                  <a:gd name="connsiteX8" fmla="*/ 625 w 157458"/>
                  <a:gd name="connsiteY8" fmla="*/ 82867 h 19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458" h="193357">
                    <a:moveTo>
                      <a:pt x="625" y="82867"/>
                    </a:moveTo>
                    <a:lnTo>
                      <a:pt x="11102" y="137160"/>
                    </a:lnTo>
                    <a:cubicBezTo>
                      <a:pt x="17770" y="169545"/>
                      <a:pt x="46345" y="193357"/>
                      <a:pt x="78730" y="193357"/>
                    </a:cubicBezTo>
                    <a:cubicBezTo>
                      <a:pt x="112067" y="193357"/>
                      <a:pt x="140642" y="169545"/>
                      <a:pt x="146357" y="137160"/>
                    </a:cubicBezTo>
                    <a:lnTo>
                      <a:pt x="156835" y="82867"/>
                    </a:lnTo>
                    <a:cubicBezTo>
                      <a:pt x="162550" y="39052"/>
                      <a:pt x="128260" y="0"/>
                      <a:pt x="84445" y="0"/>
                    </a:cubicBezTo>
                    <a:lnTo>
                      <a:pt x="77777" y="0"/>
                    </a:lnTo>
                    <a:lnTo>
                      <a:pt x="71110" y="0"/>
                    </a:lnTo>
                    <a:cubicBezTo>
                      <a:pt x="29200" y="0"/>
                      <a:pt x="-5090" y="39052"/>
                      <a:pt x="625" y="82867"/>
                    </a:cubicBezTo>
                    <a:close/>
                  </a:path>
                </a:pathLst>
              </a:custGeom>
              <a:grpFill/>
              <a:ln w="9525" cap="flat">
                <a:noFill/>
                <a:prstDash val="solid"/>
                <a:miter/>
              </a:ln>
            </p:spPr>
            <p:txBody>
              <a:bodyPr rtlCol="0" anchor="ctr"/>
              <a:lstStyle/>
              <a:p>
                <a:endParaRPr lang="en-ID"/>
              </a:p>
            </p:txBody>
          </p:sp>
          <p:sp>
            <p:nvSpPr>
              <p:cNvPr id="74" name="Freeform: Shape 73">
                <a:extLst>
                  <a:ext uri="{FF2B5EF4-FFF2-40B4-BE49-F238E27FC236}">
                    <a16:creationId xmlns:a16="http://schemas.microsoft.com/office/drawing/2014/main" id="{82453DBC-FFD8-40D0-959A-1E30206F12CB}"/>
                  </a:ext>
                </a:extLst>
              </p:cNvPr>
              <p:cNvSpPr/>
              <p:nvPr/>
            </p:nvSpPr>
            <p:spPr>
              <a:xfrm>
                <a:off x="-764763" y="5804508"/>
                <a:ext cx="460242" cy="486551"/>
              </a:xfrm>
              <a:custGeom>
                <a:avLst/>
                <a:gdLst>
                  <a:gd name="connsiteX0" fmla="*/ 305580 w 460242"/>
                  <a:gd name="connsiteY0" fmla="*/ 411304 h 486551"/>
                  <a:gd name="connsiteX1" fmla="*/ 329393 w 460242"/>
                  <a:gd name="connsiteY1" fmla="*/ 376061 h 486551"/>
                  <a:gd name="connsiteX2" fmla="*/ 328440 w 460242"/>
                  <a:gd name="connsiteY2" fmla="*/ 342724 h 486551"/>
                  <a:gd name="connsiteX3" fmla="*/ 327488 w 460242"/>
                  <a:gd name="connsiteY3" fmla="*/ 311291 h 486551"/>
                  <a:gd name="connsiteX4" fmla="*/ 333203 w 460242"/>
                  <a:gd name="connsiteY4" fmla="*/ 165559 h 486551"/>
                  <a:gd name="connsiteX5" fmla="*/ 356063 w 460242"/>
                  <a:gd name="connsiteY5" fmla="*/ 144604 h 486551"/>
                  <a:gd name="connsiteX6" fmla="*/ 420833 w 460242"/>
                  <a:gd name="connsiteY6" fmla="*/ 84596 h 486551"/>
                  <a:gd name="connsiteX7" fmla="*/ 444645 w 460242"/>
                  <a:gd name="connsiteY7" fmla="*/ 56021 h 486551"/>
                  <a:gd name="connsiteX8" fmla="*/ 457980 w 460242"/>
                  <a:gd name="connsiteY8" fmla="*/ 32209 h 486551"/>
                  <a:gd name="connsiteX9" fmla="*/ 450360 w 460242"/>
                  <a:gd name="connsiteY9" fmla="*/ 3634 h 486551"/>
                  <a:gd name="connsiteX10" fmla="*/ 449408 w 460242"/>
                  <a:gd name="connsiteY10" fmla="*/ 3634 h 486551"/>
                  <a:gd name="connsiteX11" fmla="*/ 418928 w 460242"/>
                  <a:gd name="connsiteY11" fmla="*/ 9349 h 486551"/>
                  <a:gd name="connsiteX12" fmla="*/ 418928 w 460242"/>
                  <a:gd name="connsiteY12" fmla="*/ 9349 h 486551"/>
                  <a:gd name="connsiteX13" fmla="*/ 347490 w 460242"/>
                  <a:gd name="connsiteY13" fmla="*/ 75071 h 486551"/>
                  <a:gd name="connsiteX14" fmla="*/ 311295 w 460242"/>
                  <a:gd name="connsiteY14" fmla="*/ 87454 h 486551"/>
                  <a:gd name="connsiteX15" fmla="*/ 286530 w 460242"/>
                  <a:gd name="connsiteY15" fmla="*/ 95074 h 486551"/>
                  <a:gd name="connsiteX16" fmla="*/ 230333 w 460242"/>
                  <a:gd name="connsiteY16" fmla="*/ 113171 h 486551"/>
                  <a:gd name="connsiteX17" fmla="*/ 230333 w 460242"/>
                  <a:gd name="connsiteY17" fmla="*/ 113171 h 486551"/>
                  <a:gd name="connsiteX18" fmla="*/ 174135 w 460242"/>
                  <a:gd name="connsiteY18" fmla="*/ 95074 h 486551"/>
                  <a:gd name="connsiteX19" fmla="*/ 149370 w 460242"/>
                  <a:gd name="connsiteY19" fmla="*/ 87454 h 486551"/>
                  <a:gd name="connsiteX20" fmla="*/ 113175 w 460242"/>
                  <a:gd name="connsiteY20" fmla="*/ 75071 h 486551"/>
                  <a:gd name="connsiteX21" fmla="*/ 41738 w 460242"/>
                  <a:gd name="connsiteY21" fmla="*/ 9349 h 486551"/>
                  <a:gd name="connsiteX22" fmla="*/ 41738 w 460242"/>
                  <a:gd name="connsiteY22" fmla="*/ 9349 h 486551"/>
                  <a:gd name="connsiteX23" fmla="*/ 11258 w 460242"/>
                  <a:gd name="connsiteY23" fmla="*/ 3634 h 486551"/>
                  <a:gd name="connsiteX24" fmla="*/ 10305 w 460242"/>
                  <a:gd name="connsiteY24" fmla="*/ 4586 h 486551"/>
                  <a:gd name="connsiteX25" fmla="*/ 2685 w 460242"/>
                  <a:gd name="connsiteY25" fmla="*/ 33161 h 486551"/>
                  <a:gd name="connsiteX26" fmla="*/ 16020 w 460242"/>
                  <a:gd name="connsiteY26" fmla="*/ 56974 h 486551"/>
                  <a:gd name="connsiteX27" fmla="*/ 39833 w 460242"/>
                  <a:gd name="connsiteY27" fmla="*/ 85549 h 486551"/>
                  <a:gd name="connsiteX28" fmla="*/ 104603 w 460242"/>
                  <a:gd name="connsiteY28" fmla="*/ 145556 h 486551"/>
                  <a:gd name="connsiteX29" fmla="*/ 127463 w 460242"/>
                  <a:gd name="connsiteY29" fmla="*/ 166511 h 486551"/>
                  <a:gd name="connsiteX30" fmla="*/ 133178 w 460242"/>
                  <a:gd name="connsiteY30" fmla="*/ 312244 h 486551"/>
                  <a:gd name="connsiteX31" fmla="*/ 132225 w 460242"/>
                  <a:gd name="connsiteY31" fmla="*/ 343676 h 486551"/>
                  <a:gd name="connsiteX32" fmla="*/ 131273 w 460242"/>
                  <a:gd name="connsiteY32" fmla="*/ 373204 h 486551"/>
                  <a:gd name="connsiteX33" fmla="*/ 158895 w 460242"/>
                  <a:gd name="connsiteY33" fmla="*/ 412256 h 486551"/>
                  <a:gd name="connsiteX34" fmla="*/ 171278 w 460242"/>
                  <a:gd name="connsiteY34" fmla="*/ 473216 h 486551"/>
                  <a:gd name="connsiteX35" fmla="*/ 171278 w 460242"/>
                  <a:gd name="connsiteY35" fmla="*/ 486551 h 486551"/>
                  <a:gd name="connsiteX36" fmla="*/ 211283 w 460242"/>
                  <a:gd name="connsiteY36" fmla="*/ 486551 h 486551"/>
                  <a:gd name="connsiteX37" fmla="*/ 213188 w 460242"/>
                  <a:gd name="connsiteY37" fmla="*/ 477026 h 486551"/>
                  <a:gd name="connsiteX38" fmla="*/ 213188 w 460242"/>
                  <a:gd name="connsiteY38" fmla="*/ 477026 h 486551"/>
                  <a:gd name="connsiteX39" fmla="*/ 216998 w 460242"/>
                  <a:gd name="connsiteY39" fmla="*/ 451309 h 486551"/>
                  <a:gd name="connsiteX40" fmla="*/ 218903 w 460242"/>
                  <a:gd name="connsiteY40" fmla="*/ 437021 h 486551"/>
                  <a:gd name="connsiteX41" fmla="*/ 218903 w 460242"/>
                  <a:gd name="connsiteY41" fmla="*/ 436069 h 486551"/>
                  <a:gd name="connsiteX42" fmla="*/ 223665 w 460242"/>
                  <a:gd name="connsiteY42" fmla="*/ 403684 h 486551"/>
                  <a:gd name="connsiteX43" fmla="*/ 238905 w 460242"/>
                  <a:gd name="connsiteY43" fmla="*/ 403684 h 486551"/>
                  <a:gd name="connsiteX44" fmla="*/ 243668 w 460242"/>
                  <a:gd name="connsiteY44" fmla="*/ 436069 h 486551"/>
                  <a:gd name="connsiteX45" fmla="*/ 243668 w 460242"/>
                  <a:gd name="connsiteY45" fmla="*/ 437021 h 486551"/>
                  <a:gd name="connsiteX46" fmla="*/ 245573 w 460242"/>
                  <a:gd name="connsiteY46" fmla="*/ 451309 h 486551"/>
                  <a:gd name="connsiteX47" fmla="*/ 249383 w 460242"/>
                  <a:gd name="connsiteY47" fmla="*/ 477026 h 486551"/>
                  <a:gd name="connsiteX48" fmla="*/ 249383 w 460242"/>
                  <a:gd name="connsiteY48" fmla="*/ 477026 h 486551"/>
                  <a:gd name="connsiteX49" fmla="*/ 251288 w 460242"/>
                  <a:gd name="connsiteY49" fmla="*/ 486551 h 486551"/>
                  <a:gd name="connsiteX50" fmla="*/ 295103 w 460242"/>
                  <a:gd name="connsiteY50" fmla="*/ 486551 h 486551"/>
                  <a:gd name="connsiteX51" fmla="*/ 295103 w 460242"/>
                  <a:gd name="connsiteY51" fmla="*/ 473216 h 486551"/>
                  <a:gd name="connsiteX52" fmla="*/ 305580 w 460242"/>
                  <a:gd name="connsiteY52" fmla="*/ 411304 h 48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60242" h="486551">
                    <a:moveTo>
                      <a:pt x="305580" y="411304"/>
                    </a:moveTo>
                    <a:cubicBezTo>
                      <a:pt x="310343" y="396064"/>
                      <a:pt x="318915" y="384634"/>
                      <a:pt x="329393" y="376061"/>
                    </a:cubicBezTo>
                    <a:lnTo>
                      <a:pt x="328440" y="342724"/>
                    </a:lnTo>
                    <a:lnTo>
                      <a:pt x="327488" y="311291"/>
                    </a:lnTo>
                    <a:cubicBezTo>
                      <a:pt x="327488" y="294146"/>
                      <a:pt x="316058" y="182704"/>
                      <a:pt x="333203" y="165559"/>
                    </a:cubicBezTo>
                    <a:cubicBezTo>
                      <a:pt x="339870" y="157939"/>
                      <a:pt x="348443" y="151271"/>
                      <a:pt x="356063" y="144604"/>
                    </a:cubicBezTo>
                    <a:cubicBezTo>
                      <a:pt x="377970" y="125554"/>
                      <a:pt x="400830" y="105551"/>
                      <a:pt x="420833" y="84596"/>
                    </a:cubicBezTo>
                    <a:cubicBezTo>
                      <a:pt x="429405" y="76024"/>
                      <a:pt x="438930" y="66499"/>
                      <a:pt x="444645" y="56021"/>
                    </a:cubicBezTo>
                    <a:cubicBezTo>
                      <a:pt x="449408" y="47449"/>
                      <a:pt x="454170" y="38876"/>
                      <a:pt x="457980" y="32209"/>
                    </a:cubicBezTo>
                    <a:cubicBezTo>
                      <a:pt x="462743" y="21731"/>
                      <a:pt x="459885" y="9349"/>
                      <a:pt x="450360" y="3634"/>
                    </a:cubicBezTo>
                    <a:lnTo>
                      <a:pt x="449408" y="3634"/>
                    </a:lnTo>
                    <a:cubicBezTo>
                      <a:pt x="438930" y="-3034"/>
                      <a:pt x="425595" y="-176"/>
                      <a:pt x="418928" y="9349"/>
                    </a:cubicBezTo>
                    <a:cubicBezTo>
                      <a:pt x="418928" y="9349"/>
                      <a:pt x="418928" y="9349"/>
                      <a:pt x="418928" y="9349"/>
                    </a:cubicBezTo>
                    <a:cubicBezTo>
                      <a:pt x="405593" y="27446"/>
                      <a:pt x="380828" y="56974"/>
                      <a:pt x="347490" y="75071"/>
                    </a:cubicBezTo>
                    <a:cubicBezTo>
                      <a:pt x="336060" y="80786"/>
                      <a:pt x="324630" y="85549"/>
                      <a:pt x="311295" y="87454"/>
                    </a:cubicBezTo>
                    <a:cubicBezTo>
                      <a:pt x="302723" y="87454"/>
                      <a:pt x="293198" y="90311"/>
                      <a:pt x="286530" y="95074"/>
                    </a:cubicBezTo>
                    <a:cubicBezTo>
                      <a:pt x="270338" y="106504"/>
                      <a:pt x="251288" y="113171"/>
                      <a:pt x="230333" y="113171"/>
                    </a:cubicBezTo>
                    <a:lnTo>
                      <a:pt x="230333" y="113171"/>
                    </a:lnTo>
                    <a:cubicBezTo>
                      <a:pt x="209378" y="113171"/>
                      <a:pt x="190328" y="106504"/>
                      <a:pt x="174135" y="95074"/>
                    </a:cubicBezTo>
                    <a:cubicBezTo>
                      <a:pt x="166515" y="90311"/>
                      <a:pt x="157943" y="87454"/>
                      <a:pt x="149370" y="87454"/>
                    </a:cubicBezTo>
                    <a:cubicBezTo>
                      <a:pt x="136988" y="85549"/>
                      <a:pt x="124605" y="80786"/>
                      <a:pt x="113175" y="75071"/>
                    </a:cubicBezTo>
                    <a:cubicBezTo>
                      <a:pt x="79838" y="57926"/>
                      <a:pt x="55073" y="27446"/>
                      <a:pt x="41738" y="9349"/>
                    </a:cubicBezTo>
                    <a:cubicBezTo>
                      <a:pt x="41738" y="9349"/>
                      <a:pt x="41738" y="9349"/>
                      <a:pt x="41738" y="9349"/>
                    </a:cubicBezTo>
                    <a:cubicBezTo>
                      <a:pt x="34118" y="-176"/>
                      <a:pt x="20783" y="-3034"/>
                      <a:pt x="11258" y="3634"/>
                    </a:cubicBezTo>
                    <a:lnTo>
                      <a:pt x="10305" y="4586"/>
                    </a:lnTo>
                    <a:cubicBezTo>
                      <a:pt x="780" y="11254"/>
                      <a:pt x="-3030" y="23636"/>
                      <a:pt x="2685" y="33161"/>
                    </a:cubicBezTo>
                    <a:cubicBezTo>
                      <a:pt x="6495" y="39829"/>
                      <a:pt x="10305" y="48401"/>
                      <a:pt x="16020" y="56974"/>
                    </a:cubicBezTo>
                    <a:cubicBezTo>
                      <a:pt x="21735" y="67451"/>
                      <a:pt x="31260" y="76976"/>
                      <a:pt x="39833" y="85549"/>
                    </a:cubicBezTo>
                    <a:cubicBezTo>
                      <a:pt x="60788" y="106504"/>
                      <a:pt x="82695" y="125554"/>
                      <a:pt x="104603" y="145556"/>
                    </a:cubicBezTo>
                    <a:cubicBezTo>
                      <a:pt x="112223" y="152224"/>
                      <a:pt x="120795" y="158891"/>
                      <a:pt x="127463" y="166511"/>
                    </a:cubicBezTo>
                    <a:cubicBezTo>
                      <a:pt x="144608" y="183656"/>
                      <a:pt x="133178" y="295099"/>
                      <a:pt x="133178" y="312244"/>
                    </a:cubicBezTo>
                    <a:lnTo>
                      <a:pt x="132225" y="343676"/>
                    </a:lnTo>
                    <a:lnTo>
                      <a:pt x="131273" y="373204"/>
                    </a:lnTo>
                    <a:cubicBezTo>
                      <a:pt x="142703" y="382729"/>
                      <a:pt x="153180" y="395111"/>
                      <a:pt x="158895" y="412256"/>
                    </a:cubicBezTo>
                    <a:cubicBezTo>
                      <a:pt x="159848" y="415114"/>
                      <a:pt x="160800" y="418924"/>
                      <a:pt x="171278" y="473216"/>
                    </a:cubicBezTo>
                    <a:cubicBezTo>
                      <a:pt x="172230" y="477979"/>
                      <a:pt x="172230" y="481789"/>
                      <a:pt x="171278" y="486551"/>
                    </a:cubicBezTo>
                    <a:lnTo>
                      <a:pt x="211283" y="486551"/>
                    </a:lnTo>
                    <a:cubicBezTo>
                      <a:pt x="212235" y="483694"/>
                      <a:pt x="212235" y="479884"/>
                      <a:pt x="213188" y="477026"/>
                    </a:cubicBezTo>
                    <a:lnTo>
                      <a:pt x="213188" y="477026"/>
                    </a:lnTo>
                    <a:cubicBezTo>
                      <a:pt x="214140" y="468454"/>
                      <a:pt x="216045" y="459881"/>
                      <a:pt x="216998" y="451309"/>
                    </a:cubicBezTo>
                    <a:cubicBezTo>
                      <a:pt x="217950" y="446546"/>
                      <a:pt x="218903" y="441784"/>
                      <a:pt x="218903" y="437021"/>
                    </a:cubicBezTo>
                    <a:cubicBezTo>
                      <a:pt x="218903" y="437021"/>
                      <a:pt x="218903" y="436069"/>
                      <a:pt x="218903" y="436069"/>
                    </a:cubicBezTo>
                    <a:lnTo>
                      <a:pt x="223665" y="403684"/>
                    </a:lnTo>
                    <a:cubicBezTo>
                      <a:pt x="224618" y="395111"/>
                      <a:pt x="237953" y="395111"/>
                      <a:pt x="238905" y="403684"/>
                    </a:cubicBezTo>
                    <a:lnTo>
                      <a:pt x="243668" y="436069"/>
                    </a:lnTo>
                    <a:cubicBezTo>
                      <a:pt x="243668" y="436069"/>
                      <a:pt x="243668" y="437021"/>
                      <a:pt x="243668" y="437021"/>
                    </a:cubicBezTo>
                    <a:cubicBezTo>
                      <a:pt x="244620" y="441784"/>
                      <a:pt x="245573" y="446546"/>
                      <a:pt x="245573" y="451309"/>
                    </a:cubicBezTo>
                    <a:cubicBezTo>
                      <a:pt x="246525" y="459881"/>
                      <a:pt x="248430" y="468454"/>
                      <a:pt x="249383" y="477026"/>
                    </a:cubicBezTo>
                    <a:lnTo>
                      <a:pt x="249383" y="477026"/>
                    </a:lnTo>
                    <a:cubicBezTo>
                      <a:pt x="250335" y="479884"/>
                      <a:pt x="250335" y="483694"/>
                      <a:pt x="251288" y="486551"/>
                    </a:cubicBezTo>
                    <a:lnTo>
                      <a:pt x="295103" y="486551"/>
                    </a:lnTo>
                    <a:cubicBezTo>
                      <a:pt x="294150" y="481789"/>
                      <a:pt x="294150" y="477979"/>
                      <a:pt x="295103" y="473216"/>
                    </a:cubicBezTo>
                    <a:cubicBezTo>
                      <a:pt x="303675" y="418924"/>
                      <a:pt x="304628" y="414161"/>
                      <a:pt x="305580" y="411304"/>
                    </a:cubicBezTo>
                    <a:close/>
                  </a:path>
                </a:pathLst>
              </a:custGeom>
              <a:grpFill/>
              <a:ln w="9525" cap="flat">
                <a:noFill/>
                <a:prstDash val="solid"/>
                <a:miter/>
              </a:ln>
            </p:spPr>
            <p:txBody>
              <a:bodyPr rtlCol="0" anchor="ctr"/>
              <a:lstStyle/>
              <a:p>
                <a:endParaRPr lang="en-ID"/>
              </a:p>
            </p:txBody>
          </p:sp>
          <p:sp>
            <p:nvSpPr>
              <p:cNvPr id="75" name="Freeform: Shape 74">
                <a:extLst>
                  <a:ext uri="{FF2B5EF4-FFF2-40B4-BE49-F238E27FC236}">
                    <a16:creationId xmlns:a16="http://schemas.microsoft.com/office/drawing/2014/main" id="{A1A2F105-B20A-4D65-A071-5E021AEE31CF}"/>
                  </a:ext>
                </a:extLst>
              </p:cNvPr>
              <p:cNvSpPr/>
              <p:nvPr/>
            </p:nvSpPr>
            <p:spPr>
              <a:xfrm>
                <a:off x="-619220" y="5690031"/>
                <a:ext cx="171467" cy="171450"/>
              </a:xfrm>
              <a:custGeom>
                <a:avLst/>
                <a:gdLst>
                  <a:gd name="connsiteX0" fmla="*/ 84790 w 171467"/>
                  <a:gd name="connsiteY0" fmla="*/ 171450 h 171450"/>
                  <a:gd name="connsiteX1" fmla="*/ 84790 w 171467"/>
                  <a:gd name="connsiteY1" fmla="*/ 171450 h 171450"/>
                  <a:gd name="connsiteX2" fmla="*/ 84790 w 171467"/>
                  <a:gd name="connsiteY2" fmla="*/ 171450 h 171450"/>
                  <a:gd name="connsiteX3" fmla="*/ 171467 w 171467"/>
                  <a:gd name="connsiteY3" fmla="*/ 85725 h 171450"/>
                  <a:gd name="connsiteX4" fmla="*/ 85742 w 171467"/>
                  <a:gd name="connsiteY4" fmla="*/ 0 h 171450"/>
                  <a:gd name="connsiteX5" fmla="*/ 85742 w 171467"/>
                  <a:gd name="connsiteY5" fmla="*/ 0 h 171450"/>
                  <a:gd name="connsiteX6" fmla="*/ 85742 w 171467"/>
                  <a:gd name="connsiteY6" fmla="*/ 0 h 171450"/>
                  <a:gd name="connsiteX7" fmla="*/ 17 w 171467"/>
                  <a:gd name="connsiteY7" fmla="*/ 85725 h 171450"/>
                  <a:gd name="connsiteX8" fmla="*/ 84790 w 171467"/>
                  <a:gd name="connsiteY8"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67" h="171450">
                    <a:moveTo>
                      <a:pt x="84790" y="171450"/>
                    </a:moveTo>
                    <a:lnTo>
                      <a:pt x="84790" y="171450"/>
                    </a:lnTo>
                    <a:lnTo>
                      <a:pt x="84790" y="171450"/>
                    </a:lnTo>
                    <a:cubicBezTo>
                      <a:pt x="132415" y="171450"/>
                      <a:pt x="171467" y="133350"/>
                      <a:pt x="171467" y="85725"/>
                    </a:cubicBezTo>
                    <a:cubicBezTo>
                      <a:pt x="171467" y="38100"/>
                      <a:pt x="133367" y="0"/>
                      <a:pt x="85742" y="0"/>
                    </a:cubicBezTo>
                    <a:lnTo>
                      <a:pt x="85742" y="0"/>
                    </a:lnTo>
                    <a:lnTo>
                      <a:pt x="85742" y="0"/>
                    </a:lnTo>
                    <a:cubicBezTo>
                      <a:pt x="38117" y="0"/>
                      <a:pt x="17" y="38100"/>
                      <a:pt x="17" y="85725"/>
                    </a:cubicBezTo>
                    <a:cubicBezTo>
                      <a:pt x="-935" y="133350"/>
                      <a:pt x="37165" y="171450"/>
                      <a:pt x="84790" y="171450"/>
                    </a:cubicBezTo>
                    <a:close/>
                  </a:path>
                </a:pathLst>
              </a:custGeom>
              <a:grpFill/>
              <a:ln w="9525" cap="flat">
                <a:noFill/>
                <a:prstDash val="solid"/>
                <a:miter/>
              </a:ln>
            </p:spPr>
            <p:txBody>
              <a:bodyPr rtlCol="0" anchor="ctr"/>
              <a:lstStyle/>
              <a:p>
                <a:endParaRPr lang="en-ID"/>
              </a:p>
            </p:txBody>
          </p:sp>
          <p:sp>
            <p:nvSpPr>
              <p:cNvPr id="76" name="Freeform: Shape 75">
                <a:extLst>
                  <a:ext uri="{FF2B5EF4-FFF2-40B4-BE49-F238E27FC236}">
                    <a16:creationId xmlns:a16="http://schemas.microsoft.com/office/drawing/2014/main" id="{A9D2F2EB-3F3D-4CE7-916D-A4B40F9568EE}"/>
                  </a:ext>
                </a:extLst>
              </p:cNvPr>
              <p:cNvSpPr/>
              <p:nvPr/>
            </p:nvSpPr>
            <p:spPr>
              <a:xfrm>
                <a:off x="-908641" y="5925299"/>
                <a:ext cx="235023" cy="198610"/>
              </a:xfrm>
              <a:custGeom>
                <a:avLst/>
                <a:gdLst>
                  <a:gd name="connsiteX0" fmla="*/ 57981 w 235023"/>
                  <a:gd name="connsiteY0" fmla="*/ 194310 h 198610"/>
                  <a:gd name="connsiteX1" fmla="*/ 57981 w 235023"/>
                  <a:gd name="connsiteY1" fmla="*/ 194310 h 198610"/>
                  <a:gd name="connsiteX2" fmla="*/ 57981 w 235023"/>
                  <a:gd name="connsiteY2" fmla="*/ 194310 h 198610"/>
                  <a:gd name="connsiteX3" fmla="*/ 77031 w 235023"/>
                  <a:gd name="connsiteY3" fmla="*/ 197167 h 198610"/>
                  <a:gd name="connsiteX4" fmla="*/ 165613 w 235023"/>
                  <a:gd name="connsiteY4" fmla="*/ 196215 h 198610"/>
                  <a:gd name="connsiteX5" fmla="*/ 165613 w 235023"/>
                  <a:gd name="connsiteY5" fmla="*/ 196215 h 198610"/>
                  <a:gd name="connsiteX6" fmla="*/ 223716 w 235023"/>
                  <a:gd name="connsiteY6" fmla="*/ 183833 h 198610"/>
                  <a:gd name="connsiteX7" fmla="*/ 234193 w 235023"/>
                  <a:gd name="connsiteY7" fmla="*/ 162877 h 198610"/>
                  <a:gd name="connsiteX8" fmla="*/ 199903 w 235023"/>
                  <a:gd name="connsiteY8" fmla="*/ 60008 h 198610"/>
                  <a:gd name="connsiteX9" fmla="*/ 163708 w 235023"/>
                  <a:gd name="connsiteY9" fmla="*/ 14288 h 198610"/>
                  <a:gd name="connsiteX10" fmla="*/ 149421 w 235023"/>
                  <a:gd name="connsiteY10" fmla="*/ 12383 h 198610"/>
                  <a:gd name="connsiteX11" fmla="*/ 135133 w 235023"/>
                  <a:gd name="connsiteY11" fmla="*/ 2858 h 198610"/>
                  <a:gd name="connsiteX12" fmla="*/ 117988 w 235023"/>
                  <a:gd name="connsiteY12" fmla="*/ 0 h 198610"/>
                  <a:gd name="connsiteX13" fmla="*/ 35121 w 235023"/>
                  <a:gd name="connsiteY13" fmla="*/ 60008 h 198610"/>
                  <a:gd name="connsiteX14" fmla="*/ 831 w 235023"/>
                  <a:gd name="connsiteY14" fmla="*/ 162877 h 198610"/>
                  <a:gd name="connsiteX15" fmla="*/ 11308 w 235023"/>
                  <a:gd name="connsiteY15" fmla="*/ 183833 h 198610"/>
                  <a:gd name="connsiteX16" fmla="*/ 57981 w 235023"/>
                  <a:gd name="connsiteY16" fmla="*/ 194310 h 19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023" h="198610">
                    <a:moveTo>
                      <a:pt x="57981" y="194310"/>
                    </a:moveTo>
                    <a:lnTo>
                      <a:pt x="57981" y="194310"/>
                    </a:lnTo>
                    <a:cubicBezTo>
                      <a:pt x="57981" y="194310"/>
                      <a:pt x="57981" y="194310"/>
                      <a:pt x="57981" y="194310"/>
                    </a:cubicBezTo>
                    <a:cubicBezTo>
                      <a:pt x="64648" y="195263"/>
                      <a:pt x="70363" y="196215"/>
                      <a:pt x="77031" y="197167"/>
                    </a:cubicBezTo>
                    <a:cubicBezTo>
                      <a:pt x="77983" y="197167"/>
                      <a:pt x="138943" y="200977"/>
                      <a:pt x="165613" y="196215"/>
                    </a:cubicBezTo>
                    <a:lnTo>
                      <a:pt x="165613" y="196215"/>
                    </a:lnTo>
                    <a:cubicBezTo>
                      <a:pt x="184663" y="193358"/>
                      <a:pt x="204666" y="189548"/>
                      <a:pt x="223716" y="183833"/>
                    </a:cubicBezTo>
                    <a:cubicBezTo>
                      <a:pt x="232288" y="180975"/>
                      <a:pt x="237051" y="171450"/>
                      <a:pt x="234193" y="162877"/>
                    </a:cubicBezTo>
                    <a:lnTo>
                      <a:pt x="199903" y="60008"/>
                    </a:lnTo>
                    <a:cubicBezTo>
                      <a:pt x="194188" y="41910"/>
                      <a:pt x="180853" y="22860"/>
                      <a:pt x="163708" y="14288"/>
                    </a:cubicBezTo>
                    <a:cubicBezTo>
                      <a:pt x="158946" y="11430"/>
                      <a:pt x="154183" y="12383"/>
                      <a:pt x="149421" y="12383"/>
                    </a:cubicBezTo>
                    <a:cubicBezTo>
                      <a:pt x="144658" y="8573"/>
                      <a:pt x="139896" y="4763"/>
                      <a:pt x="135133" y="2858"/>
                    </a:cubicBezTo>
                    <a:cubicBezTo>
                      <a:pt x="129418" y="952"/>
                      <a:pt x="123703" y="0"/>
                      <a:pt x="117988" y="0"/>
                    </a:cubicBezTo>
                    <a:cubicBezTo>
                      <a:pt x="79888" y="0"/>
                      <a:pt x="46551" y="23813"/>
                      <a:pt x="35121" y="60008"/>
                    </a:cubicBezTo>
                    <a:lnTo>
                      <a:pt x="831" y="162877"/>
                    </a:lnTo>
                    <a:cubicBezTo>
                      <a:pt x="-2027" y="171450"/>
                      <a:pt x="2736" y="180975"/>
                      <a:pt x="11308" y="183833"/>
                    </a:cubicBezTo>
                    <a:cubicBezTo>
                      <a:pt x="25596" y="188595"/>
                      <a:pt x="41788" y="191452"/>
                      <a:pt x="57981" y="194310"/>
                    </a:cubicBezTo>
                    <a:close/>
                  </a:path>
                </a:pathLst>
              </a:custGeom>
              <a:grpFill/>
              <a:ln w="9525" cap="flat">
                <a:noFill/>
                <a:prstDash val="solid"/>
                <a:miter/>
              </a:ln>
            </p:spPr>
            <p:txBody>
              <a:bodyPr rtlCol="0" anchor="ctr"/>
              <a:lstStyle/>
              <a:p>
                <a:endParaRPr lang="en-ID"/>
              </a:p>
            </p:txBody>
          </p:sp>
        </p:grpSp>
        <p:sp>
          <p:nvSpPr>
            <p:cNvPr id="70" name="Freeform: Shape 69">
              <a:extLst>
                <a:ext uri="{FF2B5EF4-FFF2-40B4-BE49-F238E27FC236}">
                  <a16:creationId xmlns:a16="http://schemas.microsoft.com/office/drawing/2014/main" id="{87F17801-F29D-4D32-810F-E9AB5CEAE80A}"/>
                </a:ext>
              </a:extLst>
            </p:cNvPr>
            <p:cNvSpPr/>
            <p:nvPr/>
          </p:nvSpPr>
          <p:spPr>
            <a:xfrm rot="20562556">
              <a:off x="-1001876" y="5292038"/>
              <a:ext cx="862828" cy="542049"/>
            </a:xfrm>
            <a:custGeom>
              <a:avLst/>
              <a:gdLst>
                <a:gd name="connsiteX0" fmla="*/ 19182 w 560391"/>
                <a:gd name="connsiteY0" fmla="*/ 190127 h 352051"/>
                <a:gd name="connsiteX1" fmla="*/ 125862 w 560391"/>
                <a:gd name="connsiteY1" fmla="*/ 213939 h 352051"/>
                <a:gd name="connsiteX2" fmla="*/ 157294 w 560391"/>
                <a:gd name="connsiteY2" fmla="*/ 236799 h 352051"/>
                <a:gd name="connsiteX3" fmla="*/ 162057 w 560391"/>
                <a:gd name="connsiteY3" fmla="*/ 242514 h 352051"/>
                <a:gd name="connsiteX4" fmla="*/ 169677 w 560391"/>
                <a:gd name="connsiteY4" fmla="*/ 240609 h 352051"/>
                <a:gd name="connsiteX5" fmla="*/ 173487 w 560391"/>
                <a:gd name="connsiteY5" fmla="*/ 239657 h 352051"/>
                <a:gd name="connsiteX6" fmla="*/ 279214 w 560391"/>
                <a:gd name="connsiteY6" fmla="*/ 243467 h 352051"/>
                <a:gd name="connsiteX7" fmla="*/ 263022 w 560391"/>
                <a:gd name="connsiteY7" fmla="*/ 291092 h 352051"/>
                <a:gd name="connsiteX8" fmla="*/ 270642 w 560391"/>
                <a:gd name="connsiteY8" fmla="*/ 306332 h 352051"/>
                <a:gd name="connsiteX9" fmla="*/ 274452 w 560391"/>
                <a:gd name="connsiteY9" fmla="*/ 307284 h 352051"/>
                <a:gd name="connsiteX10" fmla="*/ 285882 w 560391"/>
                <a:gd name="connsiteY10" fmla="*/ 299664 h 352051"/>
                <a:gd name="connsiteX11" fmla="*/ 302074 w 560391"/>
                <a:gd name="connsiteY11" fmla="*/ 252039 h 352051"/>
                <a:gd name="connsiteX12" fmla="*/ 355414 w 560391"/>
                <a:gd name="connsiteY12" fmla="*/ 281567 h 352051"/>
                <a:gd name="connsiteX13" fmla="*/ 376369 w 560391"/>
                <a:gd name="connsiteY13" fmla="*/ 301569 h 352051"/>
                <a:gd name="connsiteX14" fmla="*/ 383037 w 560391"/>
                <a:gd name="connsiteY14" fmla="*/ 308237 h 352051"/>
                <a:gd name="connsiteX15" fmla="*/ 389704 w 560391"/>
                <a:gd name="connsiteY15" fmla="*/ 307284 h 352051"/>
                <a:gd name="connsiteX16" fmla="*/ 510672 w 560391"/>
                <a:gd name="connsiteY16" fmla="*/ 325382 h 352051"/>
                <a:gd name="connsiteX17" fmla="*/ 524959 w 560391"/>
                <a:gd name="connsiteY17" fmla="*/ 335859 h 352051"/>
                <a:gd name="connsiteX18" fmla="*/ 529722 w 560391"/>
                <a:gd name="connsiteY18" fmla="*/ 339669 h 352051"/>
                <a:gd name="connsiteX19" fmla="*/ 533532 w 560391"/>
                <a:gd name="connsiteY19" fmla="*/ 342527 h 352051"/>
                <a:gd name="connsiteX20" fmla="*/ 535437 w 560391"/>
                <a:gd name="connsiteY20" fmla="*/ 344432 h 352051"/>
                <a:gd name="connsiteX21" fmla="*/ 540199 w 560391"/>
                <a:gd name="connsiteY21" fmla="*/ 348242 h 352051"/>
                <a:gd name="connsiteX22" fmla="*/ 545914 w 560391"/>
                <a:gd name="connsiteY22" fmla="*/ 352052 h 352051"/>
                <a:gd name="connsiteX23" fmla="*/ 552582 w 560391"/>
                <a:gd name="connsiteY23" fmla="*/ 349194 h 352051"/>
                <a:gd name="connsiteX24" fmla="*/ 559249 w 560391"/>
                <a:gd name="connsiteY24" fmla="*/ 337764 h 352051"/>
                <a:gd name="connsiteX25" fmla="*/ 559249 w 560391"/>
                <a:gd name="connsiteY25" fmla="*/ 335859 h 352051"/>
                <a:gd name="connsiteX26" fmla="*/ 560202 w 560391"/>
                <a:gd name="connsiteY26" fmla="*/ 328239 h 352051"/>
                <a:gd name="connsiteX27" fmla="*/ 473524 w 560391"/>
                <a:gd name="connsiteY27" fmla="*/ 121547 h 352051"/>
                <a:gd name="connsiteX28" fmla="*/ 367797 w 560391"/>
                <a:gd name="connsiteY28" fmla="*/ 53919 h 352051"/>
                <a:gd name="connsiteX29" fmla="*/ 381132 w 560391"/>
                <a:gd name="connsiteY29" fmla="*/ 15819 h 352051"/>
                <a:gd name="connsiteX30" fmla="*/ 373512 w 560391"/>
                <a:gd name="connsiteY30" fmla="*/ 579 h 352051"/>
                <a:gd name="connsiteX31" fmla="*/ 358272 w 560391"/>
                <a:gd name="connsiteY31" fmla="*/ 8199 h 352051"/>
                <a:gd name="connsiteX32" fmla="*/ 344937 w 560391"/>
                <a:gd name="connsiteY32" fmla="*/ 46299 h 352051"/>
                <a:gd name="connsiteX33" fmla="*/ 314457 w 560391"/>
                <a:gd name="connsiteY33" fmla="*/ 38679 h 352051"/>
                <a:gd name="connsiteX34" fmla="*/ 147769 w 560391"/>
                <a:gd name="connsiteY34" fmla="*/ 47252 h 352051"/>
                <a:gd name="connsiteX35" fmla="*/ 9657 w 560391"/>
                <a:gd name="connsiteY35" fmla="*/ 153932 h 352051"/>
                <a:gd name="connsiteX36" fmla="*/ 2037 w 560391"/>
                <a:gd name="connsiteY36" fmla="*/ 166314 h 352051"/>
                <a:gd name="connsiteX37" fmla="*/ 2989 w 560391"/>
                <a:gd name="connsiteY37" fmla="*/ 183459 h 352051"/>
                <a:gd name="connsiteX38" fmla="*/ 19182 w 560391"/>
                <a:gd name="connsiteY38" fmla="*/ 190127 h 352051"/>
                <a:gd name="connsiteX39" fmla="*/ 157294 w 560391"/>
                <a:gd name="connsiteY39" fmla="*/ 70112 h 352051"/>
                <a:gd name="connsiteX40" fmla="*/ 311599 w 560391"/>
                <a:gd name="connsiteY40" fmla="*/ 61539 h 352051"/>
                <a:gd name="connsiteX41" fmla="*/ 458284 w 560391"/>
                <a:gd name="connsiteY41" fmla="*/ 138692 h 352051"/>
                <a:gd name="connsiteX42" fmla="*/ 537342 w 560391"/>
                <a:gd name="connsiteY42" fmla="*/ 312999 h 352051"/>
                <a:gd name="connsiteX43" fmla="*/ 524007 w 560391"/>
                <a:gd name="connsiteY43" fmla="*/ 303474 h 352051"/>
                <a:gd name="connsiteX44" fmla="*/ 426852 w 560391"/>
                <a:gd name="connsiteY44" fmla="*/ 278709 h 352051"/>
                <a:gd name="connsiteX45" fmla="*/ 392562 w 560391"/>
                <a:gd name="connsiteY45" fmla="*/ 281567 h 352051"/>
                <a:gd name="connsiteX46" fmla="*/ 371607 w 560391"/>
                <a:gd name="connsiteY46" fmla="*/ 261564 h 352051"/>
                <a:gd name="connsiteX47" fmla="*/ 300169 w 560391"/>
                <a:gd name="connsiteY47" fmla="*/ 224417 h 352051"/>
                <a:gd name="connsiteX48" fmla="*/ 299217 w 560391"/>
                <a:gd name="connsiteY48" fmla="*/ 223464 h 352051"/>
                <a:gd name="connsiteX49" fmla="*/ 298264 w 560391"/>
                <a:gd name="connsiteY49" fmla="*/ 223464 h 352051"/>
                <a:gd name="connsiteX50" fmla="*/ 289692 w 560391"/>
                <a:gd name="connsiteY50" fmla="*/ 220607 h 352051"/>
                <a:gd name="connsiteX51" fmla="*/ 169677 w 560391"/>
                <a:gd name="connsiteY51" fmla="*/ 214892 h 352051"/>
                <a:gd name="connsiteX52" fmla="*/ 138244 w 560391"/>
                <a:gd name="connsiteY52" fmla="*/ 192984 h 352051"/>
                <a:gd name="connsiteX53" fmla="*/ 30612 w 560391"/>
                <a:gd name="connsiteY53" fmla="*/ 164409 h 352051"/>
                <a:gd name="connsiteX54" fmla="*/ 157294 w 560391"/>
                <a:gd name="connsiteY54" fmla="*/ 70112 h 35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60391" h="352051">
                  <a:moveTo>
                    <a:pt x="19182" y="190127"/>
                  </a:moveTo>
                  <a:cubicBezTo>
                    <a:pt x="55377" y="183459"/>
                    <a:pt x="89667" y="191079"/>
                    <a:pt x="125862" y="213939"/>
                  </a:cubicBezTo>
                  <a:cubicBezTo>
                    <a:pt x="139197" y="222512"/>
                    <a:pt x="155389" y="233942"/>
                    <a:pt x="157294" y="236799"/>
                  </a:cubicBezTo>
                  <a:lnTo>
                    <a:pt x="162057" y="242514"/>
                  </a:lnTo>
                  <a:lnTo>
                    <a:pt x="169677" y="240609"/>
                  </a:lnTo>
                  <a:cubicBezTo>
                    <a:pt x="170629" y="240609"/>
                    <a:pt x="172534" y="239657"/>
                    <a:pt x="173487" y="239657"/>
                  </a:cubicBezTo>
                  <a:cubicBezTo>
                    <a:pt x="206824" y="231084"/>
                    <a:pt x="240162" y="232989"/>
                    <a:pt x="279214" y="243467"/>
                  </a:cubicBezTo>
                  <a:lnTo>
                    <a:pt x="263022" y="291092"/>
                  </a:lnTo>
                  <a:cubicBezTo>
                    <a:pt x="261117" y="297759"/>
                    <a:pt x="263974" y="304427"/>
                    <a:pt x="270642" y="306332"/>
                  </a:cubicBezTo>
                  <a:cubicBezTo>
                    <a:pt x="271594" y="306332"/>
                    <a:pt x="273499" y="307284"/>
                    <a:pt x="274452" y="307284"/>
                  </a:cubicBezTo>
                  <a:cubicBezTo>
                    <a:pt x="279214" y="307284"/>
                    <a:pt x="283977" y="304427"/>
                    <a:pt x="285882" y="299664"/>
                  </a:cubicBezTo>
                  <a:lnTo>
                    <a:pt x="302074" y="252039"/>
                  </a:lnTo>
                  <a:cubicBezTo>
                    <a:pt x="323029" y="259659"/>
                    <a:pt x="341127" y="270137"/>
                    <a:pt x="355414" y="281567"/>
                  </a:cubicBezTo>
                  <a:cubicBezTo>
                    <a:pt x="363034" y="287282"/>
                    <a:pt x="369702" y="294902"/>
                    <a:pt x="376369" y="301569"/>
                  </a:cubicBezTo>
                  <a:lnTo>
                    <a:pt x="383037" y="308237"/>
                  </a:lnTo>
                  <a:lnTo>
                    <a:pt x="389704" y="307284"/>
                  </a:lnTo>
                  <a:cubicBezTo>
                    <a:pt x="435424" y="299664"/>
                    <a:pt x="480192" y="306332"/>
                    <a:pt x="510672" y="325382"/>
                  </a:cubicBezTo>
                  <a:cubicBezTo>
                    <a:pt x="515434" y="328239"/>
                    <a:pt x="520197" y="332049"/>
                    <a:pt x="524959" y="335859"/>
                  </a:cubicBezTo>
                  <a:cubicBezTo>
                    <a:pt x="526864" y="336812"/>
                    <a:pt x="528769" y="338717"/>
                    <a:pt x="529722" y="339669"/>
                  </a:cubicBezTo>
                  <a:cubicBezTo>
                    <a:pt x="531627" y="340622"/>
                    <a:pt x="532579" y="341574"/>
                    <a:pt x="533532" y="342527"/>
                  </a:cubicBezTo>
                  <a:cubicBezTo>
                    <a:pt x="533532" y="342527"/>
                    <a:pt x="534484" y="343479"/>
                    <a:pt x="535437" y="344432"/>
                  </a:cubicBezTo>
                  <a:cubicBezTo>
                    <a:pt x="537342" y="346337"/>
                    <a:pt x="539247" y="348242"/>
                    <a:pt x="540199" y="348242"/>
                  </a:cubicBezTo>
                  <a:lnTo>
                    <a:pt x="545914" y="352052"/>
                  </a:lnTo>
                  <a:lnTo>
                    <a:pt x="552582" y="349194"/>
                  </a:lnTo>
                  <a:cubicBezTo>
                    <a:pt x="554487" y="348242"/>
                    <a:pt x="559249" y="345384"/>
                    <a:pt x="559249" y="337764"/>
                  </a:cubicBezTo>
                  <a:lnTo>
                    <a:pt x="559249" y="335859"/>
                  </a:lnTo>
                  <a:cubicBezTo>
                    <a:pt x="559249" y="333002"/>
                    <a:pt x="559249" y="331097"/>
                    <a:pt x="560202" y="328239"/>
                  </a:cubicBezTo>
                  <a:cubicBezTo>
                    <a:pt x="563059" y="249182"/>
                    <a:pt x="533532" y="179649"/>
                    <a:pt x="473524" y="121547"/>
                  </a:cubicBezTo>
                  <a:cubicBezTo>
                    <a:pt x="443044" y="92019"/>
                    <a:pt x="407802" y="69159"/>
                    <a:pt x="367797" y="53919"/>
                  </a:cubicBezTo>
                  <a:lnTo>
                    <a:pt x="381132" y="15819"/>
                  </a:lnTo>
                  <a:cubicBezTo>
                    <a:pt x="383037" y="9152"/>
                    <a:pt x="380179" y="2484"/>
                    <a:pt x="373512" y="579"/>
                  </a:cubicBezTo>
                  <a:cubicBezTo>
                    <a:pt x="366844" y="-1326"/>
                    <a:pt x="360177" y="1532"/>
                    <a:pt x="358272" y="8199"/>
                  </a:cubicBezTo>
                  <a:lnTo>
                    <a:pt x="344937" y="46299"/>
                  </a:lnTo>
                  <a:cubicBezTo>
                    <a:pt x="335412" y="43442"/>
                    <a:pt x="324934" y="40584"/>
                    <a:pt x="314457" y="38679"/>
                  </a:cubicBezTo>
                  <a:cubicBezTo>
                    <a:pt x="257307" y="26297"/>
                    <a:pt x="200157" y="30107"/>
                    <a:pt x="147769" y="47252"/>
                  </a:cubicBezTo>
                  <a:cubicBezTo>
                    <a:pt x="89667" y="68207"/>
                    <a:pt x="42994" y="104402"/>
                    <a:pt x="9657" y="153932"/>
                  </a:cubicBezTo>
                  <a:cubicBezTo>
                    <a:pt x="6799" y="157742"/>
                    <a:pt x="4894" y="161552"/>
                    <a:pt x="2037" y="166314"/>
                  </a:cubicBezTo>
                  <a:cubicBezTo>
                    <a:pt x="-821" y="172029"/>
                    <a:pt x="-821" y="178697"/>
                    <a:pt x="2989" y="183459"/>
                  </a:cubicBezTo>
                  <a:cubicBezTo>
                    <a:pt x="6799" y="189174"/>
                    <a:pt x="13467" y="191079"/>
                    <a:pt x="19182" y="190127"/>
                  </a:cubicBezTo>
                  <a:close/>
                  <a:moveTo>
                    <a:pt x="157294" y="70112"/>
                  </a:moveTo>
                  <a:cubicBezTo>
                    <a:pt x="205872" y="53919"/>
                    <a:pt x="259212" y="51062"/>
                    <a:pt x="311599" y="61539"/>
                  </a:cubicBezTo>
                  <a:cubicBezTo>
                    <a:pt x="368749" y="73922"/>
                    <a:pt x="418279" y="99639"/>
                    <a:pt x="458284" y="138692"/>
                  </a:cubicBezTo>
                  <a:cubicBezTo>
                    <a:pt x="510672" y="189174"/>
                    <a:pt x="536389" y="246324"/>
                    <a:pt x="537342" y="312999"/>
                  </a:cubicBezTo>
                  <a:cubicBezTo>
                    <a:pt x="532579" y="309189"/>
                    <a:pt x="527817" y="306332"/>
                    <a:pt x="524007" y="303474"/>
                  </a:cubicBezTo>
                  <a:cubicBezTo>
                    <a:pt x="498289" y="287282"/>
                    <a:pt x="463047" y="278709"/>
                    <a:pt x="426852" y="278709"/>
                  </a:cubicBezTo>
                  <a:cubicBezTo>
                    <a:pt x="415422" y="278709"/>
                    <a:pt x="403992" y="279662"/>
                    <a:pt x="392562" y="281567"/>
                  </a:cubicBezTo>
                  <a:cubicBezTo>
                    <a:pt x="385894" y="274899"/>
                    <a:pt x="379227" y="267279"/>
                    <a:pt x="371607" y="261564"/>
                  </a:cubicBezTo>
                  <a:cubicBezTo>
                    <a:pt x="352557" y="246324"/>
                    <a:pt x="328744" y="233942"/>
                    <a:pt x="300169" y="224417"/>
                  </a:cubicBezTo>
                  <a:cubicBezTo>
                    <a:pt x="300169" y="224417"/>
                    <a:pt x="299217" y="224417"/>
                    <a:pt x="299217" y="223464"/>
                  </a:cubicBezTo>
                  <a:cubicBezTo>
                    <a:pt x="299217" y="223464"/>
                    <a:pt x="298264" y="223464"/>
                    <a:pt x="298264" y="223464"/>
                  </a:cubicBezTo>
                  <a:cubicBezTo>
                    <a:pt x="295407" y="222512"/>
                    <a:pt x="292549" y="221559"/>
                    <a:pt x="289692" y="220607"/>
                  </a:cubicBezTo>
                  <a:cubicBezTo>
                    <a:pt x="245877" y="208224"/>
                    <a:pt x="206824" y="206319"/>
                    <a:pt x="169677" y="214892"/>
                  </a:cubicBezTo>
                  <a:cubicBezTo>
                    <a:pt x="161104" y="207272"/>
                    <a:pt x="145864" y="197747"/>
                    <a:pt x="138244" y="192984"/>
                  </a:cubicBezTo>
                  <a:cubicBezTo>
                    <a:pt x="102049" y="171077"/>
                    <a:pt x="66807" y="161552"/>
                    <a:pt x="30612" y="164409"/>
                  </a:cubicBezTo>
                  <a:cubicBezTo>
                    <a:pt x="61092" y="120594"/>
                    <a:pt x="103002" y="89162"/>
                    <a:pt x="157294" y="70112"/>
                  </a:cubicBezTo>
                  <a:close/>
                </a:path>
              </a:pathLst>
            </a:custGeom>
            <a:grpFill/>
            <a:ln w="9525" cap="flat">
              <a:noFill/>
              <a:prstDash val="solid"/>
              <a:miter/>
            </a:ln>
          </p:spPr>
          <p:txBody>
            <a:bodyPr rtlCol="0" anchor="ctr"/>
            <a:lstStyle/>
            <a:p>
              <a:endParaRPr lang="en-ID"/>
            </a:p>
          </p:txBody>
        </p:sp>
      </p:grpSp>
      <p:grpSp>
        <p:nvGrpSpPr>
          <p:cNvPr id="77" name="Graphic 71">
            <a:extLst>
              <a:ext uri="{FF2B5EF4-FFF2-40B4-BE49-F238E27FC236}">
                <a16:creationId xmlns:a16="http://schemas.microsoft.com/office/drawing/2014/main" id="{ED426486-2770-4813-8ACC-44A83B7A3010}"/>
              </a:ext>
            </a:extLst>
          </p:cNvPr>
          <p:cNvGrpSpPr/>
          <p:nvPr/>
        </p:nvGrpSpPr>
        <p:grpSpPr>
          <a:xfrm>
            <a:off x="5557925" y="2393675"/>
            <a:ext cx="1093581" cy="1366976"/>
            <a:chOff x="312630" y="4935647"/>
            <a:chExt cx="381000" cy="476250"/>
          </a:xfrm>
          <a:solidFill>
            <a:srgbClr val="00B0F0"/>
          </a:solidFill>
        </p:grpSpPr>
        <p:sp>
          <p:nvSpPr>
            <p:cNvPr id="78" name="Freeform: Shape 77">
              <a:extLst>
                <a:ext uri="{FF2B5EF4-FFF2-40B4-BE49-F238E27FC236}">
                  <a16:creationId xmlns:a16="http://schemas.microsoft.com/office/drawing/2014/main" id="{613A1AE0-AF01-4AE5-991E-CA5456993B9F}"/>
                </a:ext>
              </a:extLst>
            </p:cNvPr>
            <p:cNvSpPr/>
            <p:nvPr/>
          </p:nvSpPr>
          <p:spPr>
            <a:xfrm>
              <a:off x="406317" y="5220964"/>
              <a:ext cx="121177" cy="45590"/>
            </a:xfrm>
            <a:custGeom>
              <a:avLst/>
              <a:gdLst>
                <a:gd name="connsiteX0" fmla="*/ 88678 w 121177"/>
                <a:gd name="connsiteY0" fmla="*/ 1338 h 45590"/>
                <a:gd name="connsiteX1" fmla="*/ 64884 w 121177"/>
                <a:gd name="connsiteY1" fmla="*/ 556 h 45590"/>
                <a:gd name="connsiteX2" fmla="*/ 0 w 121177"/>
                <a:gd name="connsiteY2" fmla="*/ 17482 h 45590"/>
                <a:gd name="connsiteX3" fmla="*/ 59846 w 121177"/>
                <a:gd name="connsiteY3" fmla="*/ 45591 h 45590"/>
                <a:gd name="connsiteX4" fmla="*/ 61008 w 121177"/>
                <a:gd name="connsiteY4" fmla="*/ 44114 h 45590"/>
                <a:gd name="connsiteX5" fmla="*/ 121177 w 121177"/>
                <a:gd name="connsiteY5" fmla="*/ 12091 h 45590"/>
                <a:gd name="connsiteX6" fmla="*/ 88678 w 121177"/>
                <a:gd name="connsiteY6" fmla="*/ 1338 h 45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177" h="45590">
                  <a:moveTo>
                    <a:pt x="88678" y="1338"/>
                  </a:moveTo>
                  <a:cubicBezTo>
                    <a:pt x="79743" y="1699"/>
                    <a:pt x="71599" y="1519"/>
                    <a:pt x="64884" y="556"/>
                  </a:cubicBezTo>
                  <a:cubicBezTo>
                    <a:pt x="43720" y="-2463"/>
                    <a:pt x="18993" y="7319"/>
                    <a:pt x="0" y="17482"/>
                  </a:cubicBezTo>
                  <a:cubicBezTo>
                    <a:pt x="14116" y="30227"/>
                    <a:pt x="33423" y="40638"/>
                    <a:pt x="59846" y="45591"/>
                  </a:cubicBezTo>
                  <a:cubicBezTo>
                    <a:pt x="60246" y="45095"/>
                    <a:pt x="60560" y="44619"/>
                    <a:pt x="61008" y="44114"/>
                  </a:cubicBezTo>
                  <a:cubicBezTo>
                    <a:pt x="70009" y="33761"/>
                    <a:pt x="87544" y="21969"/>
                    <a:pt x="121177" y="12091"/>
                  </a:cubicBezTo>
                  <a:cubicBezTo>
                    <a:pt x="110919" y="8034"/>
                    <a:pt x="99936" y="4462"/>
                    <a:pt x="88678" y="1338"/>
                  </a:cubicBezTo>
                  <a:close/>
                </a:path>
              </a:pathLst>
            </a:custGeom>
            <a:grpFill/>
            <a:ln w="9525" cap="flat">
              <a:noFill/>
              <a:prstDash val="solid"/>
              <a:miter/>
            </a:ln>
          </p:spPr>
          <p:txBody>
            <a:bodyPr rtlCol="0" anchor="ctr"/>
            <a:lstStyle/>
            <a:p>
              <a:endParaRPr lang="en-ID"/>
            </a:p>
          </p:txBody>
        </p:sp>
        <p:sp>
          <p:nvSpPr>
            <p:cNvPr id="79" name="Freeform: Shape 78">
              <a:extLst>
                <a:ext uri="{FF2B5EF4-FFF2-40B4-BE49-F238E27FC236}">
                  <a16:creationId xmlns:a16="http://schemas.microsoft.com/office/drawing/2014/main" id="{D2FAB23A-5E85-477A-8CE6-9CA175AEE1E2}"/>
                </a:ext>
              </a:extLst>
            </p:cNvPr>
            <p:cNvSpPr/>
            <p:nvPr/>
          </p:nvSpPr>
          <p:spPr>
            <a:xfrm>
              <a:off x="380314" y="5202623"/>
              <a:ext cx="66017" cy="27470"/>
            </a:xfrm>
            <a:custGeom>
              <a:avLst/>
              <a:gdLst>
                <a:gd name="connsiteX0" fmla="*/ 0 w 66017"/>
                <a:gd name="connsiteY0" fmla="*/ 0 h 27470"/>
                <a:gd name="connsiteX1" fmla="*/ 17716 w 66017"/>
                <a:gd name="connsiteY1" fmla="*/ 27470 h 27470"/>
                <a:gd name="connsiteX2" fmla="*/ 66018 w 66017"/>
                <a:gd name="connsiteY2" fmla="*/ 8830 h 27470"/>
                <a:gd name="connsiteX3" fmla="*/ 0 w 66017"/>
                <a:gd name="connsiteY3" fmla="*/ 0 h 27470"/>
              </a:gdLst>
              <a:ahLst/>
              <a:cxnLst>
                <a:cxn ang="0">
                  <a:pos x="connsiteX0" y="connsiteY0"/>
                </a:cxn>
                <a:cxn ang="0">
                  <a:pos x="connsiteX1" y="connsiteY1"/>
                </a:cxn>
                <a:cxn ang="0">
                  <a:pos x="connsiteX2" y="connsiteY2"/>
                </a:cxn>
                <a:cxn ang="0">
                  <a:pos x="connsiteX3" y="connsiteY3"/>
                </a:cxn>
              </a:cxnLst>
              <a:rect l="l" t="t" r="r" b="b"/>
              <a:pathLst>
                <a:path w="66017" h="27470">
                  <a:moveTo>
                    <a:pt x="0" y="0"/>
                  </a:moveTo>
                  <a:cubicBezTo>
                    <a:pt x="4267" y="9306"/>
                    <a:pt x="10001" y="18736"/>
                    <a:pt x="17716" y="27470"/>
                  </a:cubicBezTo>
                  <a:cubicBezTo>
                    <a:pt x="31471" y="19879"/>
                    <a:pt x="48635" y="12154"/>
                    <a:pt x="66018" y="8830"/>
                  </a:cubicBezTo>
                  <a:cubicBezTo>
                    <a:pt x="39424" y="4077"/>
                    <a:pt x="15240" y="1391"/>
                    <a:pt x="0" y="0"/>
                  </a:cubicBezTo>
                  <a:close/>
                </a:path>
              </a:pathLst>
            </a:custGeom>
            <a:grpFill/>
            <a:ln w="9525" cap="flat">
              <a:noFill/>
              <a:prstDash val="solid"/>
              <a:miter/>
            </a:ln>
          </p:spPr>
          <p:txBody>
            <a:bodyPr rtlCol="0" anchor="ctr"/>
            <a:lstStyle/>
            <a:p>
              <a:endParaRPr lang="en-ID"/>
            </a:p>
          </p:txBody>
        </p:sp>
        <p:sp>
          <p:nvSpPr>
            <p:cNvPr id="80" name="Freeform: Shape 79">
              <a:extLst>
                <a:ext uri="{FF2B5EF4-FFF2-40B4-BE49-F238E27FC236}">
                  <a16:creationId xmlns:a16="http://schemas.microsoft.com/office/drawing/2014/main" id="{72CA779B-2CAD-4A90-8165-FC018E1B203E}"/>
                </a:ext>
              </a:extLst>
            </p:cNvPr>
            <p:cNvSpPr/>
            <p:nvPr/>
          </p:nvSpPr>
          <p:spPr>
            <a:xfrm>
              <a:off x="523637" y="5192402"/>
              <a:ext cx="104365" cy="36033"/>
            </a:xfrm>
            <a:custGeom>
              <a:avLst/>
              <a:gdLst>
                <a:gd name="connsiteX0" fmla="*/ 21450 w 104365"/>
                <a:gd name="connsiteY0" fmla="*/ 36033 h 36033"/>
                <a:gd name="connsiteX1" fmla="*/ 92288 w 104365"/>
                <a:gd name="connsiteY1" fmla="*/ 24717 h 36033"/>
                <a:gd name="connsiteX2" fmla="*/ 104365 w 104365"/>
                <a:gd name="connsiteY2" fmla="*/ 0 h 36033"/>
                <a:gd name="connsiteX3" fmla="*/ 0 w 104365"/>
                <a:gd name="connsiteY3" fmla="*/ 27194 h 36033"/>
                <a:gd name="connsiteX4" fmla="*/ 21450 w 104365"/>
                <a:gd name="connsiteY4" fmla="*/ 36033 h 36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65" h="36033">
                  <a:moveTo>
                    <a:pt x="21450" y="36033"/>
                  </a:moveTo>
                  <a:cubicBezTo>
                    <a:pt x="40596" y="31537"/>
                    <a:pt x="63903" y="27632"/>
                    <a:pt x="92288" y="24717"/>
                  </a:cubicBezTo>
                  <a:cubicBezTo>
                    <a:pt x="97574" y="16516"/>
                    <a:pt x="101479" y="8096"/>
                    <a:pt x="104365" y="0"/>
                  </a:cubicBezTo>
                  <a:cubicBezTo>
                    <a:pt x="72542" y="12373"/>
                    <a:pt x="33518" y="22469"/>
                    <a:pt x="0" y="27194"/>
                  </a:cubicBezTo>
                  <a:cubicBezTo>
                    <a:pt x="7477" y="29889"/>
                    <a:pt x="14669" y="32833"/>
                    <a:pt x="21450" y="36033"/>
                  </a:cubicBezTo>
                  <a:close/>
                </a:path>
              </a:pathLst>
            </a:custGeom>
            <a:grpFill/>
            <a:ln w="9525" cap="flat">
              <a:noFill/>
              <a:prstDash val="solid"/>
              <a:miter/>
            </a:ln>
          </p:spPr>
          <p:txBody>
            <a:bodyPr rtlCol="0" anchor="ctr"/>
            <a:lstStyle/>
            <a:p>
              <a:endParaRPr lang="en-ID"/>
            </a:p>
          </p:txBody>
        </p:sp>
        <p:sp>
          <p:nvSpPr>
            <p:cNvPr id="81" name="Freeform: Shape 80">
              <a:extLst>
                <a:ext uri="{FF2B5EF4-FFF2-40B4-BE49-F238E27FC236}">
                  <a16:creationId xmlns:a16="http://schemas.microsoft.com/office/drawing/2014/main" id="{ABF18EF5-F6A1-416C-BDCD-4E2FAC2D0F71}"/>
                </a:ext>
              </a:extLst>
            </p:cNvPr>
            <p:cNvSpPr/>
            <p:nvPr/>
          </p:nvSpPr>
          <p:spPr>
            <a:xfrm>
              <a:off x="479688" y="5240256"/>
              <a:ext cx="95640" cy="29422"/>
            </a:xfrm>
            <a:custGeom>
              <a:avLst/>
              <a:gdLst>
                <a:gd name="connsiteX0" fmla="*/ 0 w 95640"/>
                <a:gd name="connsiteY0" fmla="*/ 28223 h 29422"/>
                <a:gd name="connsiteX1" fmla="*/ 22403 w 95640"/>
                <a:gd name="connsiteY1" fmla="*/ 29423 h 29422"/>
                <a:gd name="connsiteX2" fmla="*/ 95641 w 95640"/>
                <a:gd name="connsiteY2" fmla="*/ 13735 h 29422"/>
                <a:gd name="connsiteX3" fmla="*/ 64208 w 95640"/>
                <a:gd name="connsiteY3" fmla="*/ 0 h 29422"/>
                <a:gd name="connsiteX4" fmla="*/ 0 w 95640"/>
                <a:gd name="connsiteY4" fmla="*/ 28223 h 29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640" h="29422">
                  <a:moveTo>
                    <a:pt x="0" y="28223"/>
                  </a:moveTo>
                  <a:cubicBezTo>
                    <a:pt x="7029" y="28985"/>
                    <a:pt x="14459" y="29423"/>
                    <a:pt x="22403" y="29423"/>
                  </a:cubicBezTo>
                  <a:cubicBezTo>
                    <a:pt x="53464" y="29423"/>
                    <a:pt x="77295" y="23270"/>
                    <a:pt x="95641" y="13735"/>
                  </a:cubicBezTo>
                  <a:cubicBezTo>
                    <a:pt x="86325" y="10192"/>
                    <a:pt x="75971" y="5705"/>
                    <a:pt x="64208" y="0"/>
                  </a:cubicBezTo>
                  <a:cubicBezTo>
                    <a:pt x="27851" y="8953"/>
                    <a:pt x="9363" y="19736"/>
                    <a:pt x="0" y="28223"/>
                  </a:cubicBezTo>
                  <a:close/>
                </a:path>
              </a:pathLst>
            </a:custGeom>
            <a:grpFill/>
            <a:ln w="9525" cap="flat">
              <a:noFill/>
              <a:prstDash val="solid"/>
              <a:miter/>
            </a:ln>
          </p:spPr>
          <p:txBody>
            <a:bodyPr rtlCol="0" anchor="ctr"/>
            <a:lstStyle/>
            <a:p>
              <a:endParaRPr lang="en-ID"/>
            </a:p>
          </p:txBody>
        </p:sp>
        <p:sp>
          <p:nvSpPr>
            <p:cNvPr id="82" name="Freeform: Shape 81">
              <a:extLst>
                <a:ext uri="{FF2B5EF4-FFF2-40B4-BE49-F238E27FC236}">
                  <a16:creationId xmlns:a16="http://schemas.microsoft.com/office/drawing/2014/main" id="{B7207160-E225-4FCC-BBCE-9EB86D084EA2}"/>
                </a:ext>
              </a:extLst>
            </p:cNvPr>
            <p:cNvSpPr/>
            <p:nvPr/>
          </p:nvSpPr>
          <p:spPr>
            <a:xfrm>
              <a:off x="561908" y="5229388"/>
              <a:ext cx="44853" cy="17135"/>
            </a:xfrm>
            <a:custGeom>
              <a:avLst/>
              <a:gdLst>
                <a:gd name="connsiteX0" fmla="*/ 25784 w 44853"/>
                <a:gd name="connsiteY0" fmla="*/ 17135 h 17135"/>
                <a:gd name="connsiteX1" fmla="*/ 44853 w 44853"/>
                <a:gd name="connsiteY1" fmla="*/ 0 h 17135"/>
                <a:gd name="connsiteX2" fmla="*/ 0 w 44853"/>
                <a:gd name="connsiteY2" fmla="*/ 6887 h 17135"/>
                <a:gd name="connsiteX3" fmla="*/ 25784 w 44853"/>
                <a:gd name="connsiteY3" fmla="*/ 17135 h 17135"/>
              </a:gdLst>
              <a:ahLst/>
              <a:cxnLst>
                <a:cxn ang="0">
                  <a:pos x="connsiteX0" y="connsiteY0"/>
                </a:cxn>
                <a:cxn ang="0">
                  <a:pos x="connsiteX1" y="connsiteY1"/>
                </a:cxn>
                <a:cxn ang="0">
                  <a:pos x="connsiteX2" y="connsiteY2"/>
                </a:cxn>
                <a:cxn ang="0">
                  <a:pos x="connsiteX3" y="connsiteY3"/>
                </a:cxn>
              </a:cxnLst>
              <a:rect l="l" t="t" r="r" b="b"/>
              <a:pathLst>
                <a:path w="44853" h="17135">
                  <a:moveTo>
                    <a:pt x="25784" y="17135"/>
                  </a:moveTo>
                  <a:cubicBezTo>
                    <a:pt x="33214" y="11935"/>
                    <a:pt x="39529" y="6144"/>
                    <a:pt x="44853" y="0"/>
                  </a:cubicBezTo>
                  <a:cubicBezTo>
                    <a:pt x="27880" y="1981"/>
                    <a:pt x="13021" y="4315"/>
                    <a:pt x="0" y="6887"/>
                  </a:cubicBezTo>
                  <a:cubicBezTo>
                    <a:pt x="9544" y="11144"/>
                    <a:pt x="18040" y="14478"/>
                    <a:pt x="25784" y="17135"/>
                  </a:cubicBezTo>
                  <a:close/>
                </a:path>
              </a:pathLst>
            </a:custGeom>
            <a:grpFill/>
            <a:ln w="9525" cap="flat">
              <a:noFill/>
              <a:prstDash val="solid"/>
              <a:miter/>
            </a:ln>
          </p:spPr>
          <p:txBody>
            <a:bodyPr rtlCol="0" anchor="ctr"/>
            <a:lstStyle/>
            <a:p>
              <a:endParaRPr lang="en-ID"/>
            </a:p>
          </p:txBody>
        </p:sp>
        <p:sp>
          <p:nvSpPr>
            <p:cNvPr id="83" name="Freeform: Shape 82">
              <a:extLst>
                <a:ext uri="{FF2B5EF4-FFF2-40B4-BE49-F238E27FC236}">
                  <a16:creationId xmlns:a16="http://schemas.microsoft.com/office/drawing/2014/main" id="{D271D2B6-3A85-4C44-822C-1DB8192C4DFA}"/>
                </a:ext>
              </a:extLst>
            </p:cNvPr>
            <p:cNvSpPr/>
            <p:nvPr/>
          </p:nvSpPr>
          <p:spPr>
            <a:xfrm>
              <a:off x="344174" y="5094376"/>
              <a:ext cx="317918" cy="116657"/>
            </a:xfrm>
            <a:custGeom>
              <a:avLst/>
              <a:gdLst>
                <a:gd name="connsiteX0" fmla="*/ 317556 w 317918"/>
                <a:gd name="connsiteY0" fmla="*/ 54240 h 116657"/>
                <a:gd name="connsiteX1" fmla="*/ 291562 w 317918"/>
                <a:gd name="connsiteY1" fmla="*/ 31999 h 116657"/>
                <a:gd name="connsiteX2" fmla="*/ 274808 w 317918"/>
                <a:gd name="connsiteY2" fmla="*/ 19054 h 116657"/>
                <a:gd name="connsiteX3" fmla="*/ 292296 w 317918"/>
                <a:gd name="connsiteY3" fmla="*/ 9406 h 116657"/>
                <a:gd name="connsiteX4" fmla="*/ 291981 w 317918"/>
                <a:gd name="connsiteY4" fmla="*/ 1490 h 116657"/>
                <a:gd name="connsiteX5" fmla="*/ 284066 w 317918"/>
                <a:gd name="connsiteY5" fmla="*/ 1805 h 116657"/>
                <a:gd name="connsiteX6" fmla="*/ 255358 w 317918"/>
                <a:gd name="connsiteY6" fmla="*/ 11463 h 116657"/>
                <a:gd name="connsiteX7" fmla="*/ 246109 w 317918"/>
                <a:gd name="connsiteY7" fmla="*/ 8939 h 116657"/>
                <a:gd name="connsiteX8" fmla="*/ 244509 w 317918"/>
                <a:gd name="connsiteY8" fmla="*/ 27732 h 116657"/>
                <a:gd name="connsiteX9" fmla="*/ 277284 w 317918"/>
                <a:gd name="connsiteY9" fmla="*/ 44477 h 116657"/>
                <a:gd name="connsiteX10" fmla="*/ 194379 w 317918"/>
                <a:gd name="connsiteY10" fmla="*/ 69280 h 116657"/>
                <a:gd name="connsiteX11" fmla="*/ 228507 w 317918"/>
                <a:gd name="connsiteY11" fmla="*/ 81824 h 116657"/>
                <a:gd name="connsiteX12" fmla="*/ 234108 w 317918"/>
                <a:gd name="connsiteY12" fmla="*/ 87425 h 116657"/>
                <a:gd name="connsiteX13" fmla="*/ 228507 w 317918"/>
                <a:gd name="connsiteY13" fmla="*/ 93026 h 116657"/>
                <a:gd name="connsiteX14" fmla="*/ 175777 w 317918"/>
                <a:gd name="connsiteY14" fmla="*/ 70366 h 116657"/>
                <a:gd name="connsiteX15" fmla="*/ 157917 w 317918"/>
                <a:gd name="connsiteY15" fmla="*/ 70737 h 116657"/>
                <a:gd name="connsiteX16" fmla="*/ 151221 w 317918"/>
                <a:gd name="connsiteY16" fmla="*/ 70632 h 116657"/>
                <a:gd name="connsiteX17" fmla="*/ 171138 w 317918"/>
                <a:gd name="connsiteY17" fmla="*/ 96036 h 116657"/>
                <a:gd name="connsiteX18" fmla="*/ 174643 w 317918"/>
                <a:gd name="connsiteY18" fmla="*/ 103141 h 116657"/>
                <a:gd name="connsiteX19" fmla="*/ 169328 w 317918"/>
                <a:gd name="connsiteY19" fmla="*/ 106951 h 116657"/>
                <a:gd name="connsiteX20" fmla="*/ 167537 w 317918"/>
                <a:gd name="connsiteY20" fmla="*/ 106656 h 116657"/>
                <a:gd name="connsiteX21" fmla="*/ 138743 w 317918"/>
                <a:gd name="connsiteY21" fmla="*/ 70308 h 116657"/>
                <a:gd name="connsiteX22" fmla="*/ 38550 w 317918"/>
                <a:gd name="connsiteY22" fmla="*/ 44477 h 116657"/>
                <a:gd name="connsiteX23" fmla="*/ 73326 w 317918"/>
                <a:gd name="connsiteY23" fmla="*/ 27217 h 116657"/>
                <a:gd name="connsiteX24" fmla="*/ 71773 w 317918"/>
                <a:gd name="connsiteY24" fmla="*/ 8425 h 116657"/>
                <a:gd name="connsiteX25" fmla="*/ 60905 w 317918"/>
                <a:gd name="connsiteY25" fmla="*/ 11330 h 116657"/>
                <a:gd name="connsiteX26" fmla="*/ 33654 w 317918"/>
                <a:gd name="connsiteY26" fmla="*/ 62 h 116657"/>
                <a:gd name="connsiteX27" fmla="*/ 27301 w 317918"/>
                <a:gd name="connsiteY27" fmla="*/ 4796 h 116657"/>
                <a:gd name="connsiteX28" fmla="*/ 32035 w 317918"/>
                <a:gd name="connsiteY28" fmla="*/ 11158 h 116657"/>
                <a:gd name="connsiteX29" fmla="*/ 46389 w 317918"/>
                <a:gd name="connsiteY29" fmla="*/ 16540 h 116657"/>
                <a:gd name="connsiteX30" fmla="*/ 31844 w 317918"/>
                <a:gd name="connsiteY30" fmla="*/ 24636 h 116657"/>
                <a:gd name="connsiteX31" fmla="*/ 11442 w 317918"/>
                <a:gd name="connsiteY31" fmla="*/ 19140 h 116657"/>
                <a:gd name="connsiteX32" fmla="*/ 3564 w 317918"/>
                <a:gd name="connsiteY32" fmla="*/ 20017 h 116657"/>
                <a:gd name="connsiteX33" fmla="*/ 4441 w 317918"/>
                <a:gd name="connsiteY33" fmla="*/ 27894 h 116657"/>
                <a:gd name="connsiteX34" fmla="*/ 22624 w 317918"/>
                <a:gd name="connsiteY34" fmla="*/ 34523 h 116657"/>
                <a:gd name="connsiteX35" fmla="*/ 19881 w 317918"/>
                <a:gd name="connsiteY35" fmla="*/ 44477 h 116657"/>
                <a:gd name="connsiteX36" fmla="*/ 23996 w 317918"/>
                <a:gd name="connsiteY36" fmla="*/ 56564 h 116657"/>
                <a:gd name="connsiteX37" fmla="*/ 24043 w 317918"/>
                <a:gd name="connsiteY37" fmla="*/ 57697 h 116657"/>
                <a:gd name="connsiteX38" fmla="*/ 726 w 317918"/>
                <a:gd name="connsiteY38" fmla="*/ 72137 h 116657"/>
                <a:gd name="connsiteX39" fmla="*/ 2860 w 317918"/>
                <a:gd name="connsiteY39" fmla="*/ 79767 h 116657"/>
                <a:gd name="connsiteX40" fmla="*/ 5603 w 317918"/>
                <a:gd name="connsiteY40" fmla="*/ 80491 h 116657"/>
                <a:gd name="connsiteX41" fmla="*/ 10499 w 317918"/>
                <a:gd name="connsiteY41" fmla="*/ 77633 h 116657"/>
                <a:gd name="connsiteX42" fmla="*/ 25062 w 317918"/>
                <a:gd name="connsiteY42" fmla="*/ 68965 h 116657"/>
                <a:gd name="connsiteX43" fmla="*/ 31482 w 317918"/>
                <a:gd name="connsiteY43" fmla="*/ 96550 h 116657"/>
                <a:gd name="connsiteX44" fmla="*/ 152316 w 317918"/>
                <a:gd name="connsiteY44" fmla="*/ 116657 h 116657"/>
                <a:gd name="connsiteX45" fmla="*/ 287933 w 317918"/>
                <a:gd name="connsiteY45" fmla="*/ 84301 h 116657"/>
                <a:gd name="connsiteX46" fmla="*/ 291858 w 317918"/>
                <a:gd name="connsiteY46" fmla="*/ 56554 h 116657"/>
                <a:gd name="connsiteX47" fmla="*/ 295858 w 317918"/>
                <a:gd name="connsiteY47" fmla="*/ 45810 h 116657"/>
                <a:gd name="connsiteX48" fmla="*/ 307079 w 317918"/>
                <a:gd name="connsiteY48" fmla="*/ 58174 h 116657"/>
                <a:gd name="connsiteX49" fmla="*/ 312327 w 317918"/>
                <a:gd name="connsiteY49" fmla="*/ 61812 h 116657"/>
                <a:gd name="connsiteX50" fmla="*/ 314289 w 317918"/>
                <a:gd name="connsiteY50" fmla="*/ 61460 h 116657"/>
                <a:gd name="connsiteX51" fmla="*/ 317556 w 317918"/>
                <a:gd name="connsiteY51" fmla="*/ 54240 h 11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17918" h="116657">
                  <a:moveTo>
                    <a:pt x="317556" y="54240"/>
                  </a:moveTo>
                  <a:cubicBezTo>
                    <a:pt x="312279" y="40171"/>
                    <a:pt x="299954" y="34380"/>
                    <a:pt x="291562" y="31999"/>
                  </a:cubicBezTo>
                  <a:cubicBezTo>
                    <a:pt x="287933" y="27103"/>
                    <a:pt x="282190" y="22798"/>
                    <a:pt x="274808" y="19054"/>
                  </a:cubicBezTo>
                  <a:cubicBezTo>
                    <a:pt x="281409" y="17045"/>
                    <a:pt x="288057" y="14006"/>
                    <a:pt x="292296" y="9406"/>
                  </a:cubicBezTo>
                  <a:cubicBezTo>
                    <a:pt x="294401" y="7139"/>
                    <a:pt x="294258" y="3586"/>
                    <a:pt x="291981" y="1490"/>
                  </a:cubicBezTo>
                  <a:cubicBezTo>
                    <a:pt x="289724" y="-615"/>
                    <a:pt x="286171" y="-472"/>
                    <a:pt x="284066" y="1805"/>
                  </a:cubicBezTo>
                  <a:cubicBezTo>
                    <a:pt x="278885" y="7424"/>
                    <a:pt x="264702" y="10530"/>
                    <a:pt x="255358" y="11463"/>
                  </a:cubicBezTo>
                  <a:cubicBezTo>
                    <a:pt x="252396" y="10568"/>
                    <a:pt x="249281" y="9739"/>
                    <a:pt x="246109" y="8939"/>
                  </a:cubicBezTo>
                  <a:cubicBezTo>
                    <a:pt x="246023" y="15473"/>
                    <a:pt x="245433" y="21702"/>
                    <a:pt x="244509" y="27732"/>
                  </a:cubicBezTo>
                  <a:cubicBezTo>
                    <a:pt x="266178" y="33456"/>
                    <a:pt x="277284" y="40390"/>
                    <a:pt x="277284" y="44477"/>
                  </a:cubicBezTo>
                  <a:cubicBezTo>
                    <a:pt x="277284" y="51011"/>
                    <a:pt x="249109" y="64794"/>
                    <a:pt x="194379" y="69280"/>
                  </a:cubicBezTo>
                  <a:cubicBezTo>
                    <a:pt x="204628" y="75490"/>
                    <a:pt x="217706" y="81824"/>
                    <a:pt x="228507" y="81824"/>
                  </a:cubicBezTo>
                  <a:cubicBezTo>
                    <a:pt x="231603" y="81824"/>
                    <a:pt x="234108" y="84339"/>
                    <a:pt x="234108" y="87425"/>
                  </a:cubicBezTo>
                  <a:cubicBezTo>
                    <a:pt x="234108" y="90511"/>
                    <a:pt x="231603" y="93026"/>
                    <a:pt x="228507" y="93026"/>
                  </a:cubicBezTo>
                  <a:cubicBezTo>
                    <a:pt x="209324" y="93026"/>
                    <a:pt x="186216" y="77957"/>
                    <a:pt x="175777" y="70366"/>
                  </a:cubicBezTo>
                  <a:cubicBezTo>
                    <a:pt x="170033" y="70585"/>
                    <a:pt x="164137" y="70737"/>
                    <a:pt x="157917" y="70737"/>
                  </a:cubicBezTo>
                  <a:cubicBezTo>
                    <a:pt x="155612" y="70737"/>
                    <a:pt x="153459" y="70670"/>
                    <a:pt x="151221" y="70632"/>
                  </a:cubicBezTo>
                  <a:cubicBezTo>
                    <a:pt x="156584" y="81710"/>
                    <a:pt x="164251" y="93702"/>
                    <a:pt x="171138" y="96036"/>
                  </a:cubicBezTo>
                  <a:cubicBezTo>
                    <a:pt x="174072" y="97026"/>
                    <a:pt x="175643" y="100207"/>
                    <a:pt x="174643" y="103141"/>
                  </a:cubicBezTo>
                  <a:cubicBezTo>
                    <a:pt x="173852" y="105484"/>
                    <a:pt x="171671" y="106951"/>
                    <a:pt x="169328" y="106951"/>
                  </a:cubicBezTo>
                  <a:cubicBezTo>
                    <a:pt x="168728" y="106951"/>
                    <a:pt x="168128" y="106856"/>
                    <a:pt x="167537" y="106656"/>
                  </a:cubicBezTo>
                  <a:cubicBezTo>
                    <a:pt x="154164" y="102122"/>
                    <a:pt x="143544" y="81329"/>
                    <a:pt x="138743" y="70308"/>
                  </a:cubicBezTo>
                  <a:cubicBezTo>
                    <a:pt x="72659" y="67632"/>
                    <a:pt x="38550" y="51659"/>
                    <a:pt x="38550" y="44477"/>
                  </a:cubicBezTo>
                  <a:cubicBezTo>
                    <a:pt x="38550" y="40267"/>
                    <a:pt x="50342" y="33028"/>
                    <a:pt x="73326" y="27217"/>
                  </a:cubicBezTo>
                  <a:cubicBezTo>
                    <a:pt x="72421" y="21179"/>
                    <a:pt x="71830" y="14959"/>
                    <a:pt x="71773" y="8425"/>
                  </a:cubicBezTo>
                  <a:cubicBezTo>
                    <a:pt x="68011" y="9320"/>
                    <a:pt x="64372" y="10282"/>
                    <a:pt x="60905" y="11330"/>
                  </a:cubicBezTo>
                  <a:cubicBezTo>
                    <a:pt x="55657" y="8482"/>
                    <a:pt x="41779" y="1252"/>
                    <a:pt x="33654" y="62"/>
                  </a:cubicBezTo>
                  <a:cubicBezTo>
                    <a:pt x="30596" y="-367"/>
                    <a:pt x="27748" y="1729"/>
                    <a:pt x="27301" y="4796"/>
                  </a:cubicBezTo>
                  <a:cubicBezTo>
                    <a:pt x="26853" y="7863"/>
                    <a:pt x="28968" y="10701"/>
                    <a:pt x="32035" y="11158"/>
                  </a:cubicBezTo>
                  <a:cubicBezTo>
                    <a:pt x="35292" y="11634"/>
                    <a:pt x="40912" y="13949"/>
                    <a:pt x="46389" y="16540"/>
                  </a:cubicBezTo>
                  <a:cubicBezTo>
                    <a:pt x="40750" y="18969"/>
                    <a:pt x="35854" y="21664"/>
                    <a:pt x="31844" y="24636"/>
                  </a:cubicBezTo>
                  <a:cubicBezTo>
                    <a:pt x="23310" y="23484"/>
                    <a:pt x="14499" y="21579"/>
                    <a:pt x="11442" y="19140"/>
                  </a:cubicBezTo>
                  <a:cubicBezTo>
                    <a:pt x="9032" y="17207"/>
                    <a:pt x="5498" y="17607"/>
                    <a:pt x="3564" y="20017"/>
                  </a:cubicBezTo>
                  <a:cubicBezTo>
                    <a:pt x="1631" y="22436"/>
                    <a:pt x="2021" y="25960"/>
                    <a:pt x="4441" y="27894"/>
                  </a:cubicBezTo>
                  <a:cubicBezTo>
                    <a:pt x="8422" y="31075"/>
                    <a:pt x="15566" y="33171"/>
                    <a:pt x="22624" y="34523"/>
                  </a:cubicBezTo>
                  <a:cubicBezTo>
                    <a:pt x="20862" y="37628"/>
                    <a:pt x="19881" y="40943"/>
                    <a:pt x="19881" y="44477"/>
                  </a:cubicBezTo>
                  <a:cubicBezTo>
                    <a:pt x="19881" y="48839"/>
                    <a:pt x="21348" y="52859"/>
                    <a:pt x="23996" y="56564"/>
                  </a:cubicBezTo>
                  <a:cubicBezTo>
                    <a:pt x="24005" y="56907"/>
                    <a:pt x="24034" y="57326"/>
                    <a:pt x="24043" y="57697"/>
                  </a:cubicBezTo>
                  <a:cubicBezTo>
                    <a:pt x="7060" y="61507"/>
                    <a:pt x="1078" y="71499"/>
                    <a:pt x="726" y="72137"/>
                  </a:cubicBezTo>
                  <a:cubicBezTo>
                    <a:pt x="-798" y="74833"/>
                    <a:pt x="155" y="78252"/>
                    <a:pt x="2860" y="79767"/>
                  </a:cubicBezTo>
                  <a:cubicBezTo>
                    <a:pt x="3736" y="80253"/>
                    <a:pt x="4669" y="80491"/>
                    <a:pt x="5603" y="80491"/>
                  </a:cubicBezTo>
                  <a:cubicBezTo>
                    <a:pt x="7565" y="80491"/>
                    <a:pt x="9460" y="79462"/>
                    <a:pt x="10499" y="77633"/>
                  </a:cubicBezTo>
                  <a:cubicBezTo>
                    <a:pt x="10556" y="77538"/>
                    <a:pt x="14271" y="71794"/>
                    <a:pt x="25062" y="68965"/>
                  </a:cubicBezTo>
                  <a:cubicBezTo>
                    <a:pt x="26082" y="76757"/>
                    <a:pt x="27987" y="86358"/>
                    <a:pt x="31482" y="96550"/>
                  </a:cubicBezTo>
                  <a:cubicBezTo>
                    <a:pt x="53695" y="98341"/>
                    <a:pt x="104710" y="103598"/>
                    <a:pt x="152316" y="116657"/>
                  </a:cubicBezTo>
                  <a:cubicBezTo>
                    <a:pt x="190893" y="114762"/>
                    <a:pt x="247538" y="101189"/>
                    <a:pt x="287933" y="84301"/>
                  </a:cubicBezTo>
                  <a:cubicBezTo>
                    <a:pt x="290743" y="72680"/>
                    <a:pt x="291620" y="62689"/>
                    <a:pt x="291858" y="56554"/>
                  </a:cubicBezTo>
                  <a:cubicBezTo>
                    <a:pt x="294229" y="53240"/>
                    <a:pt x="295591" y="49649"/>
                    <a:pt x="295858" y="45810"/>
                  </a:cubicBezTo>
                  <a:cubicBezTo>
                    <a:pt x="300364" y="48268"/>
                    <a:pt x="304802" y="52125"/>
                    <a:pt x="307079" y="58174"/>
                  </a:cubicBezTo>
                  <a:cubicBezTo>
                    <a:pt x="307917" y="60422"/>
                    <a:pt x="310060" y="61812"/>
                    <a:pt x="312327" y="61812"/>
                  </a:cubicBezTo>
                  <a:cubicBezTo>
                    <a:pt x="312975" y="61812"/>
                    <a:pt x="313651" y="61698"/>
                    <a:pt x="314289" y="61460"/>
                  </a:cubicBezTo>
                  <a:cubicBezTo>
                    <a:pt x="317175" y="60364"/>
                    <a:pt x="318651" y="57135"/>
                    <a:pt x="317556" y="54240"/>
                  </a:cubicBezTo>
                  <a:close/>
                </a:path>
              </a:pathLst>
            </a:custGeom>
            <a:grpFill/>
            <a:ln w="9525" cap="flat">
              <a:noFill/>
              <a:prstDash val="solid"/>
              <a:miter/>
            </a:ln>
          </p:spPr>
          <p:txBody>
            <a:bodyPr rtlCol="0" anchor="ctr"/>
            <a:lstStyle/>
            <a:p>
              <a:endParaRPr lang="en-ID"/>
            </a:p>
          </p:txBody>
        </p:sp>
        <p:sp>
          <p:nvSpPr>
            <p:cNvPr id="84" name="Freeform: Shape 83">
              <a:extLst>
                <a:ext uri="{FF2B5EF4-FFF2-40B4-BE49-F238E27FC236}">
                  <a16:creationId xmlns:a16="http://schemas.microsoft.com/office/drawing/2014/main" id="{C0019AE1-BBC4-4CDA-8AB6-A590E7B62B47}"/>
                </a:ext>
              </a:extLst>
            </p:cNvPr>
            <p:cNvSpPr/>
            <p:nvPr/>
          </p:nvSpPr>
          <p:spPr>
            <a:xfrm>
              <a:off x="427720" y="4982605"/>
              <a:ext cx="150818" cy="169868"/>
            </a:xfrm>
            <a:custGeom>
              <a:avLst/>
              <a:gdLst>
                <a:gd name="connsiteX0" fmla="*/ 74371 w 150818"/>
                <a:gd name="connsiteY0" fmla="*/ 169869 h 169868"/>
                <a:gd name="connsiteX1" fmla="*/ 141284 w 150818"/>
                <a:gd name="connsiteY1" fmla="*/ 164592 h 169868"/>
                <a:gd name="connsiteX2" fmla="*/ 150819 w 150818"/>
                <a:gd name="connsiteY2" fmla="*/ 118910 h 169868"/>
                <a:gd name="connsiteX3" fmla="*/ 75409 w 150818"/>
                <a:gd name="connsiteY3" fmla="*/ 0 h 169868"/>
                <a:gd name="connsiteX4" fmla="*/ 0 w 150818"/>
                <a:gd name="connsiteY4" fmla="*/ 118910 h 169868"/>
                <a:gd name="connsiteX5" fmla="*/ 9754 w 150818"/>
                <a:gd name="connsiteY5" fmla="*/ 165002 h 169868"/>
                <a:gd name="connsiteX6" fmla="*/ 74371 w 150818"/>
                <a:gd name="connsiteY6" fmla="*/ 169869 h 169868"/>
                <a:gd name="connsiteX7" fmla="*/ 53007 w 150818"/>
                <a:gd name="connsiteY7" fmla="*/ 68971 h 169868"/>
                <a:gd name="connsiteX8" fmla="*/ 70075 w 150818"/>
                <a:gd name="connsiteY8" fmla="*/ 62903 h 169868"/>
                <a:gd name="connsiteX9" fmla="*/ 70075 w 150818"/>
                <a:gd name="connsiteY9" fmla="*/ 53092 h 169868"/>
                <a:gd name="connsiteX10" fmla="*/ 80410 w 150818"/>
                <a:gd name="connsiteY10" fmla="*/ 53092 h 169868"/>
                <a:gd name="connsiteX11" fmla="*/ 80410 w 150818"/>
                <a:gd name="connsiteY11" fmla="*/ 62903 h 169868"/>
                <a:gd name="connsiteX12" fmla="*/ 95955 w 150818"/>
                <a:gd name="connsiteY12" fmla="*/ 68894 h 169868"/>
                <a:gd name="connsiteX13" fmla="*/ 101117 w 150818"/>
                <a:gd name="connsiteY13" fmla="*/ 82286 h 169868"/>
                <a:gd name="connsiteX14" fmla="*/ 100898 w 150818"/>
                <a:gd name="connsiteY14" fmla="*/ 85916 h 169868"/>
                <a:gd name="connsiteX15" fmla="*/ 78467 w 150818"/>
                <a:gd name="connsiteY15" fmla="*/ 85916 h 169868"/>
                <a:gd name="connsiteX16" fmla="*/ 78467 w 150818"/>
                <a:gd name="connsiteY16" fmla="*/ 82715 h 169868"/>
                <a:gd name="connsiteX17" fmla="*/ 77686 w 150818"/>
                <a:gd name="connsiteY17" fmla="*/ 76038 h 169868"/>
                <a:gd name="connsiteX18" fmla="*/ 74352 w 150818"/>
                <a:gd name="connsiteY18" fmla="*/ 74457 h 169868"/>
                <a:gd name="connsiteX19" fmla="*/ 71266 w 150818"/>
                <a:gd name="connsiteY19" fmla="*/ 75819 h 169868"/>
                <a:gd name="connsiteX20" fmla="*/ 70247 w 150818"/>
                <a:gd name="connsiteY20" fmla="*/ 79905 h 169868"/>
                <a:gd name="connsiteX21" fmla="*/ 72361 w 150818"/>
                <a:gd name="connsiteY21" fmla="*/ 86258 h 169868"/>
                <a:gd name="connsiteX22" fmla="*/ 84468 w 150818"/>
                <a:gd name="connsiteY22" fmla="*/ 93326 h 169868"/>
                <a:gd name="connsiteX23" fmla="*/ 96126 w 150818"/>
                <a:gd name="connsiteY23" fmla="*/ 100127 h 169868"/>
                <a:gd name="connsiteX24" fmla="*/ 101375 w 150818"/>
                <a:gd name="connsiteY24" fmla="*/ 106813 h 169868"/>
                <a:gd name="connsiteX25" fmla="*/ 103518 w 150818"/>
                <a:gd name="connsiteY25" fmla="*/ 117586 h 169868"/>
                <a:gd name="connsiteX26" fmla="*/ 97746 w 150818"/>
                <a:gd name="connsiteY26" fmla="*/ 133769 h 169868"/>
                <a:gd name="connsiteX27" fmla="*/ 80429 w 150818"/>
                <a:gd name="connsiteY27" fmla="*/ 141027 h 169868"/>
                <a:gd name="connsiteX28" fmla="*/ 80429 w 150818"/>
                <a:gd name="connsiteY28" fmla="*/ 151390 h 169868"/>
                <a:gd name="connsiteX29" fmla="*/ 70075 w 150818"/>
                <a:gd name="connsiteY29" fmla="*/ 151390 h 169868"/>
                <a:gd name="connsiteX30" fmla="*/ 70075 w 150818"/>
                <a:gd name="connsiteY30" fmla="*/ 140789 h 169868"/>
                <a:gd name="connsiteX31" fmla="*/ 54369 w 150818"/>
                <a:gd name="connsiteY31" fmla="*/ 134845 h 169868"/>
                <a:gd name="connsiteX32" fmla="*/ 47644 w 150818"/>
                <a:gd name="connsiteY32" fmla="*/ 116777 h 169868"/>
                <a:gd name="connsiteX33" fmla="*/ 47644 w 150818"/>
                <a:gd name="connsiteY33" fmla="*/ 113005 h 169868"/>
                <a:gd name="connsiteX34" fmla="*/ 70075 w 150818"/>
                <a:gd name="connsiteY34" fmla="*/ 113005 h 169868"/>
                <a:gd name="connsiteX35" fmla="*/ 70075 w 150818"/>
                <a:gd name="connsiteY35" fmla="*/ 117729 h 169868"/>
                <a:gd name="connsiteX36" fmla="*/ 70771 w 150818"/>
                <a:gd name="connsiteY36" fmla="*/ 127406 h 169868"/>
                <a:gd name="connsiteX37" fmla="*/ 74133 w 150818"/>
                <a:gd name="connsiteY37" fmla="*/ 129292 h 169868"/>
                <a:gd name="connsiteX38" fmla="*/ 77514 w 150818"/>
                <a:gd name="connsiteY38" fmla="*/ 127987 h 169868"/>
                <a:gd name="connsiteX39" fmla="*/ 78619 w 150818"/>
                <a:gd name="connsiteY39" fmla="*/ 124092 h 169868"/>
                <a:gd name="connsiteX40" fmla="*/ 77572 w 150818"/>
                <a:gd name="connsiteY40" fmla="*/ 114795 h 169868"/>
                <a:gd name="connsiteX41" fmla="*/ 70352 w 150818"/>
                <a:gd name="connsiteY41" fmla="*/ 108709 h 169868"/>
                <a:gd name="connsiteX42" fmla="*/ 56388 w 150818"/>
                <a:gd name="connsiteY42" fmla="*/ 100565 h 169868"/>
                <a:gd name="connsiteX43" fmla="*/ 49997 w 150818"/>
                <a:gd name="connsiteY43" fmla="*/ 93240 h 169868"/>
                <a:gd name="connsiteX44" fmla="*/ 47311 w 150818"/>
                <a:gd name="connsiteY44" fmla="*/ 82544 h 169868"/>
                <a:gd name="connsiteX45" fmla="*/ 53007 w 150818"/>
                <a:gd name="connsiteY45" fmla="*/ 68971 h 169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50818" h="169868">
                  <a:moveTo>
                    <a:pt x="74371" y="169869"/>
                  </a:moveTo>
                  <a:cubicBezTo>
                    <a:pt x="101155" y="169869"/>
                    <a:pt x="123415" y="167716"/>
                    <a:pt x="141284" y="164592"/>
                  </a:cubicBezTo>
                  <a:cubicBezTo>
                    <a:pt x="147342" y="152190"/>
                    <a:pt x="150819" y="136970"/>
                    <a:pt x="150819" y="118910"/>
                  </a:cubicBezTo>
                  <a:cubicBezTo>
                    <a:pt x="150819" y="62436"/>
                    <a:pt x="117062" y="0"/>
                    <a:pt x="75409" y="0"/>
                  </a:cubicBezTo>
                  <a:cubicBezTo>
                    <a:pt x="33766" y="0"/>
                    <a:pt x="0" y="62436"/>
                    <a:pt x="0" y="118910"/>
                  </a:cubicBezTo>
                  <a:cubicBezTo>
                    <a:pt x="0" y="137170"/>
                    <a:pt x="3572" y="152524"/>
                    <a:pt x="9754" y="165002"/>
                  </a:cubicBezTo>
                  <a:cubicBezTo>
                    <a:pt x="27222" y="167907"/>
                    <a:pt x="48739" y="169869"/>
                    <a:pt x="74371" y="169869"/>
                  </a:cubicBezTo>
                  <a:close/>
                  <a:moveTo>
                    <a:pt x="53007" y="68971"/>
                  </a:moveTo>
                  <a:cubicBezTo>
                    <a:pt x="56788" y="65684"/>
                    <a:pt x="62484" y="63665"/>
                    <a:pt x="70075" y="62903"/>
                  </a:cubicBezTo>
                  <a:lnTo>
                    <a:pt x="70075" y="53092"/>
                  </a:lnTo>
                  <a:lnTo>
                    <a:pt x="80410" y="53092"/>
                  </a:lnTo>
                  <a:lnTo>
                    <a:pt x="80410" y="62903"/>
                  </a:lnTo>
                  <a:cubicBezTo>
                    <a:pt x="87335" y="63665"/>
                    <a:pt x="92516" y="65665"/>
                    <a:pt x="95955" y="68894"/>
                  </a:cubicBezTo>
                  <a:cubicBezTo>
                    <a:pt x="99393" y="72123"/>
                    <a:pt x="101117" y="76591"/>
                    <a:pt x="101117" y="82286"/>
                  </a:cubicBezTo>
                  <a:cubicBezTo>
                    <a:pt x="101117" y="83087"/>
                    <a:pt x="101051" y="84296"/>
                    <a:pt x="100898" y="85916"/>
                  </a:cubicBezTo>
                  <a:lnTo>
                    <a:pt x="78467" y="85916"/>
                  </a:lnTo>
                  <a:lnTo>
                    <a:pt x="78467" y="82715"/>
                  </a:lnTo>
                  <a:cubicBezTo>
                    <a:pt x="78467" y="79315"/>
                    <a:pt x="78210" y="77086"/>
                    <a:pt x="77686" y="76038"/>
                  </a:cubicBezTo>
                  <a:cubicBezTo>
                    <a:pt x="77162" y="74981"/>
                    <a:pt x="76057" y="74457"/>
                    <a:pt x="74352" y="74457"/>
                  </a:cubicBezTo>
                  <a:cubicBezTo>
                    <a:pt x="72981" y="74457"/>
                    <a:pt x="71952" y="74905"/>
                    <a:pt x="71266" y="75819"/>
                  </a:cubicBezTo>
                  <a:cubicBezTo>
                    <a:pt x="70590" y="76724"/>
                    <a:pt x="70247" y="78086"/>
                    <a:pt x="70247" y="79905"/>
                  </a:cubicBezTo>
                  <a:cubicBezTo>
                    <a:pt x="70247" y="82925"/>
                    <a:pt x="70942" y="85049"/>
                    <a:pt x="72361" y="86258"/>
                  </a:cubicBezTo>
                  <a:cubicBezTo>
                    <a:pt x="73724" y="87468"/>
                    <a:pt x="77762" y="89830"/>
                    <a:pt x="84468" y="93326"/>
                  </a:cubicBezTo>
                  <a:cubicBezTo>
                    <a:pt x="90173" y="96288"/>
                    <a:pt x="94050" y="98555"/>
                    <a:pt x="96126" y="100127"/>
                  </a:cubicBezTo>
                  <a:cubicBezTo>
                    <a:pt x="98203" y="101698"/>
                    <a:pt x="99955" y="103937"/>
                    <a:pt x="101375" y="106813"/>
                  </a:cubicBezTo>
                  <a:cubicBezTo>
                    <a:pt x="102794" y="109699"/>
                    <a:pt x="103518" y="113290"/>
                    <a:pt x="103518" y="117586"/>
                  </a:cubicBezTo>
                  <a:cubicBezTo>
                    <a:pt x="103518" y="124463"/>
                    <a:pt x="101594" y="129854"/>
                    <a:pt x="97746" y="133769"/>
                  </a:cubicBezTo>
                  <a:cubicBezTo>
                    <a:pt x="93897" y="137684"/>
                    <a:pt x="88116" y="140103"/>
                    <a:pt x="80429" y="141027"/>
                  </a:cubicBezTo>
                  <a:lnTo>
                    <a:pt x="80429" y="151390"/>
                  </a:lnTo>
                  <a:lnTo>
                    <a:pt x="70075" y="151390"/>
                  </a:lnTo>
                  <a:lnTo>
                    <a:pt x="70075" y="140789"/>
                  </a:lnTo>
                  <a:cubicBezTo>
                    <a:pt x="64075" y="140275"/>
                    <a:pt x="58836" y="138293"/>
                    <a:pt x="54369" y="134845"/>
                  </a:cubicBezTo>
                  <a:cubicBezTo>
                    <a:pt x="49882" y="131388"/>
                    <a:pt x="47644" y="125368"/>
                    <a:pt x="47644" y="116777"/>
                  </a:cubicBezTo>
                  <a:lnTo>
                    <a:pt x="47644" y="113005"/>
                  </a:lnTo>
                  <a:lnTo>
                    <a:pt x="70075" y="113005"/>
                  </a:lnTo>
                  <a:lnTo>
                    <a:pt x="70075" y="117729"/>
                  </a:lnTo>
                  <a:cubicBezTo>
                    <a:pt x="70075" y="122920"/>
                    <a:pt x="70304" y="126149"/>
                    <a:pt x="70771" y="127406"/>
                  </a:cubicBezTo>
                  <a:cubicBezTo>
                    <a:pt x="71237" y="128664"/>
                    <a:pt x="72361" y="129292"/>
                    <a:pt x="74133" y="129292"/>
                  </a:cubicBezTo>
                  <a:cubicBezTo>
                    <a:pt x="75648" y="129292"/>
                    <a:pt x="76771" y="128864"/>
                    <a:pt x="77514" y="127987"/>
                  </a:cubicBezTo>
                  <a:cubicBezTo>
                    <a:pt x="78257" y="127102"/>
                    <a:pt x="78619" y="125806"/>
                    <a:pt x="78619" y="124092"/>
                  </a:cubicBezTo>
                  <a:cubicBezTo>
                    <a:pt x="78619" y="119767"/>
                    <a:pt x="78276" y="116662"/>
                    <a:pt x="77572" y="114795"/>
                  </a:cubicBezTo>
                  <a:cubicBezTo>
                    <a:pt x="76867" y="112938"/>
                    <a:pt x="74457" y="110909"/>
                    <a:pt x="70352" y="108709"/>
                  </a:cubicBezTo>
                  <a:cubicBezTo>
                    <a:pt x="63503" y="105013"/>
                    <a:pt x="58845" y="102299"/>
                    <a:pt x="56388" y="100565"/>
                  </a:cubicBezTo>
                  <a:cubicBezTo>
                    <a:pt x="53921" y="98831"/>
                    <a:pt x="51797" y="96393"/>
                    <a:pt x="49997" y="93240"/>
                  </a:cubicBezTo>
                  <a:cubicBezTo>
                    <a:pt x="48206" y="90087"/>
                    <a:pt x="47311" y="86516"/>
                    <a:pt x="47311" y="82544"/>
                  </a:cubicBezTo>
                  <a:cubicBezTo>
                    <a:pt x="47320" y="76772"/>
                    <a:pt x="49206" y="72257"/>
                    <a:pt x="53007" y="68971"/>
                  </a:cubicBezTo>
                  <a:close/>
                </a:path>
              </a:pathLst>
            </a:custGeom>
            <a:grpFill/>
            <a:ln w="9525" cap="flat">
              <a:noFill/>
              <a:prstDash val="solid"/>
              <a:miter/>
            </a:ln>
          </p:spPr>
          <p:txBody>
            <a:bodyPr rtlCol="0" anchor="ctr"/>
            <a:lstStyle/>
            <a:p>
              <a:endParaRPr lang="en-ID"/>
            </a:p>
          </p:txBody>
        </p:sp>
      </p:grpSp>
    </p:spTree>
    <p:extLst>
      <p:ext uri="{BB962C8B-B14F-4D97-AF65-F5344CB8AC3E}">
        <p14:creationId xmlns:p14="http://schemas.microsoft.com/office/powerpoint/2010/main" val="30614358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E1303-368A-452A-A4B9-47D889028733}"/>
              </a:ext>
            </a:extLst>
          </p:cNvPr>
          <p:cNvSpPr>
            <a:spLocks noGrp="1"/>
          </p:cNvSpPr>
          <p:nvPr>
            <p:ph type="title"/>
          </p:nvPr>
        </p:nvSpPr>
        <p:spPr/>
        <p:txBody>
          <a:bodyPr>
            <a:normAutofit/>
          </a:bodyPr>
          <a:lstStyle/>
          <a:p>
            <a:r>
              <a:rPr lang="en-AU" dirty="0"/>
              <a:t>Our sales and marketing plan will drive growth and new business</a:t>
            </a:r>
            <a:endParaRPr lang="en-ID" dirty="0"/>
          </a:p>
        </p:txBody>
      </p:sp>
      <p:sp>
        <p:nvSpPr>
          <p:cNvPr id="3" name="Content Placeholder 2">
            <a:extLst>
              <a:ext uri="{FF2B5EF4-FFF2-40B4-BE49-F238E27FC236}">
                <a16:creationId xmlns:a16="http://schemas.microsoft.com/office/drawing/2014/main" id="{50477780-3794-4CBB-9D57-6D2CB297FC80}"/>
              </a:ext>
            </a:extLst>
          </p:cNvPr>
          <p:cNvSpPr>
            <a:spLocks noGrp="1"/>
          </p:cNvSpPr>
          <p:nvPr>
            <p:ph idx="1"/>
          </p:nvPr>
        </p:nvSpPr>
        <p:spPr/>
        <p:txBody>
          <a:bodyPr>
            <a:normAutofit/>
          </a:bodyPr>
          <a:lstStyle/>
          <a:p>
            <a:pPr>
              <a:buBlip>
                <a:blip r:embed="rId2"/>
              </a:buBlip>
            </a:pPr>
            <a:r>
              <a:rPr lang="en-US" sz="2000" dirty="0">
                <a:solidFill>
                  <a:srgbClr val="1F497D"/>
                </a:solidFill>
              </a:rPr>
              <a:t>In order to acquire new business SDS have allowed for a sales and marketing budget totally $1,092k in year one (FY21)</a:t>
            </a:r>
          </a:p>
          <a:p>
            <a:pPr>
              <a:buBlip>
                <a:blip r:embed="rId2"/>
              </a:buBlip>
            </a:pPr>
            <a:r>
              <a:rPr lang="en-US" sz="2000" dirty="0">
                <a:solidFill>
                  <a:srgbClr val="1F497D"/>
                </a:solidFill>
              </a:rPr>
              <a:t>This budget allows for the hiring of additional PR and salespeople and investment in digital marketing strategies, conferences and industry related advertising</a:t>
            </a:r>
          </a:p>
          <a:p>
            <a:pPr>
              <a:buBlip>
                <a:blip r:embed="rId2"/>
              </a:buBlip>
            </a:pPr>
            <a:endParaRPr lang="en-ID" sz="2000" dirty="0">
              <a:solidFill>
                <a:srgbClr val="1F497D"/>
              </a:solidFill>
            </a:endParaRPr>
          </a:p>
        </p:txBody>
      </p:sp>
      <p:sp>
        <p:nvSpPr>
          <p:cNvPr id="4" name="Slide Number Placeholder 3">
            <a:extLst>
              <a:ext uri="{FF2B5EF4-FFF2-40B4-BE49-F238E27FC236}">
                <a16:creationId xmlns:a16="http://schemas.microsoft.com/office/drawing/2014/main" id="{32F43FC8-B238-4B53-BFAC-AB8A8A225CEF}"/>
              </a:ext>
            </a:extLst>
          </p:cNvPr>
          <p:cNvSpPr>
            <a:spLocks noGrp="1"/>
          </p:cNvSpPr>
          <p:nvPr>
            <p:ph type="sldNum" sz="quarter" idx="4"/>
          </p:nvPr>
        </p:nvSpPr>
        <p:spPr/>
        <p:txBody>
          <a:bodyPr/>
          <a:lstStyle/>
          <a:p>
            <a:fld id="{45B4EEE1-F3A5-4F92-8C13-26FA1C14643B}" type="slidenum">
              <a:rPr lang="en-US" smtClean="0"/>
              <a:pPr/>
              <a:t>26</a:t>
            </a:fld>
            <a:endParaRPr lang="en-US" dirty="0"/>
          </a:p>
        </p:txBody>
      </p:sp>
      <p:sp>
        <p:nvSpPr>
          <p:cNvPr id="5" name="Oval 4">
            <a:extLst>
              <a:ext uri="{FF2B5EF4-FFF2-40B4-BE49-F238E27FC236}">
                <a16:creationId xmlns:a16="http://schemas.microsoft.com/office/drawing/2014/main" id="{10EEC72B-0819-4D74-BEAE-42DE515264D8}"/>
              </a:ext>
            </a:extLst>
          </p:cNvPr>
          <p:cNvSpPr/>
          <p:nvPr/>
        </p:nvSpPr>
        <p:spPr>
          <a:xfrm>
            <a:off x="4159239" y="2949376"/>
            <a:ext cx="3718056" cy="3446235"/>
          </a:xfrm>
          <a:prstGeom prst="ellipse">
            <a:avLst/>
          </a:prstGeom>
          <a:gradFill flip="none" rotWithShape="1">
            <a:gsLst>
              <a:gs pos="0">
                <a:srgbClr val="0070C0">
                  <a:alpha val="0"/>
                </a:srgbClr>
              </a:gs>
              <a:gs pos="63000">
                <a:srgbClr val="B3EBFF"/>
              </a:gs>
              <a:gs pos="43000">
                <a:srgbClr val="00B0F0">
                  <a:lumMod val="41000"/>
                  <a:lumOff val="59000"/>
                  <a:alpha val="4000"/>
                </a:srgbClr>
              </a:gs>
              <a:gs pos="62840">
                <a:srgbClr val="CBF1FF">
                  <a:alpha val="73000"/>
                </a:srgbClr>
              </a:gs>
              <a:gs pos="70000">
                <a:schemeClr val="bg1">
                  <a:alpha val="0"/>
                </a:schemeClr>
              </a:gs>
            </a:gsLst>
            <a:path path="circle">
              <a:fillToRect l="50000" t="50000" r="50000" b="50000"/>
            </a:path>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Gothic" panose="020B0502020202020204" pitchFamily="34" charset="0"/>
              <a:ea typeface="+mn-ea"/>
              <a:cs typeface="+mn-cs"/>
            </a:endParaRPr>
          </a:p>
        </p:txBody>
      </p:sp>
      <p:sp>
        <p:nvSpPr>
          <p:cNvPr id="6" name="TextBox 5">
            <a:extLst>
              <a:ext uri="{FF2B5EF4-FFF2-40B4-BE49-F238E27FC236}">
                <a16:creationId xmlns:a16="http://schemas.microsoft.com/office/drawing/2014/main" id="{F915D35B-8DFB-4521-A3FC-2FF58A858A58}"/>
              </a:ext>
            </a:extLst>
          </p:cNvPr>
          <p:cNvSpPr txBox="1"/>
          <p:nvPr/>
        </p:nvSpPr>
        <p:spPr bwMode="auto">
          <a:xfrm>
            <a:off x="5392570" y="4126492"/>
            <a:ext cx="1428988" cy="1151727"/>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600" b="1" dirty="0">
                <a:solidFill>
                  <a:srgbClr val="0070C0"/>
                </a:solidFill>
              </a:rPr>
              <a:t>Sales and Marketing Plan</a:t>
            </a:r>
          </a:p>
          <a:p>
            <a:pPr algn="ctr">
              <a:spcBef>
                <a:spcPct val="30000"/>
              </a:spcBef>
              <a:buClr>
                <a:srgbClr val="914B05"/>
              </a:buClr>
            </a:pPr>
            <a:r>
              <a:rPr lang="en-AU" sz="1600" b="1" i="1" dirty="0">
                <a:solidFill>
                  <a:srgbClr val="0070C0"/>
                </a:solidFill>
              </a:rPr>
              <a:t>FY21 $1.092</a:t>
            </a:r>
          </a:p>
        </p:txBody>
      </p:sp>
      <p:grpSp>
        <p:nvGrpSpPr>
          <p:cNvPr id="10" name="Group 9">
            <a:extLst>
              <a:ext uri="{FF2B5EF4-FFF2-40B4-BE49-F238E27FC236}">
                <a16:creationId xmlns:a16="http://schemas.microsoft.com/office/drawing/2014/main" id="{B3C73E40-E5D2-4D7B-A041-356693833A83}"/>
              </a:ext>
            </a:extLst>
          </p:cNvPr>
          <p:cNvGrpSpPr/>
          <p:nvPr/>
        </p:nvGrpSpPr>
        <p:grpSpPr>
          <a:xfrm>
            <a:off x="5494233" y="2531509"/>
            <a:ext cx="1201946" cy="1201946"/>
            <a:chOff x="5494233" y="2531509"/>
            <a:chExt cx="1201946" cy="1201946"/>
          </a:xfrm>
        </p:grpSpPr>
        <p:sp>
          <p:nvSpPr>
            <p:cNvPr id="7" name="Oval 6">
              <a:extLst>
                <a:ext uri="{FF2B5EF4-FFF2-40B4-BE49-F238E27FC236}">
                  <a16:creationId xmlns:a16="http://schemas.microsoft.com/office/drawing/2014/main" id="{FC54015A-5074-4435-BE2E-13B5709B664B}"/>
                </a:ext>
              </a:extLst>
            </p:cNvPr>
            <p:cNvSpPr/>
            <p:nvPr/>
          </p:nvSpPr>
          <p:spPr>
            <a:xfrm>
              <a:off x="5494233" y="2531509"/>
              <a:ext cx="1201946" cy="1201946"/>
            </a:xfrm>
            <a:prstGeom prst="ellipse">
              <a:avLst/>
            </a:prstGeom>
            <a:gradFill flip="none" rotWithShape="1">
              <a:gsLst>
                <a:gs pos="77000">
                  <a:srgbClr val="0070C0">
                    <a:shade val="30000"/>
                    <a:satMod val="115000"/>
                  </a:srgbClr>
                </a:gs>
                <a:gs pos="50000">
                  <a:srgbClr val="0070C0">
                    <a:shade val="67500"/>
                    <a:satMod val="115000"/>
                  </a:srgbClr>
                </a:gs>
                <a:gs pos="0">
                  <a:srgbClr val="0070C0">
                    <a:shade val="100000"/>
                    <a:satMod val="115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704E1145-8122-4E8B-8F16-25C98866CD2E}"/>
                </a:ext>
              </a:extLst>
            </p:cNvPr>
            <p:cNvSpPr/>
            <p:nvPr/>
          </p:nvSpPr>
          <p:spPr>
            <a:xfrm>
              <a:off x="5834393" y="2901649"/>
              <a:ext cx="545342" cy="461665"/>
            </a:xfrm>
            <a:prstGeom prst="rect">
              <a:avLst/>
            </a:prstGeom>
          </p:spPr>
          <p:txBody>
            <a:bodyPr wrap="none">
              <a:spAutoFit/>
            </a:bodyPr>
            <a:lstStyle/>
            <a:p>
              <a:pPr lvl="0"/>
              <a:r>
                <a:rPr lang="en-AU" dirty="0">
                  <a:solidFill>
                    <a:schemeClr val="bg1"/>
                  </a:solidFill>
                  <a:effectLst>
                    <a:outerShdw blurRad="38100" dist="38100" dir="2700000" algn="tl">
                      <a:srgbClr val="000000">
                        <a:alpha val="43137"/>
                      </a:srgbClr>
                    </a:outerShdw>
                  </a:effectLst>
                </a:rPr>
                <a:t>PR</a:t>
              </a:r>
              <a:endParaRPr lang="en-ID" dirty="0">
                <a:solidFill>
                  <a:schemeClr val="bg1"/>
                </a:solidFill>
                <a:effectLst>
                  <a:outerShdw blurRad="38100" dist="38100" dir="2700000" algn="tl">
                    <a:srgbClr val="000000">
                      <a:alpha val="43137"/>
                    </a:srgbClr>
                  </a:outerShdw>
                </a:effectLst>
              </a:endParaRPr>
            </a:p>
          </p:txBody>
        </p:sp>
      </p:grpSp>
      <p:grpSp>
        <p:nvGrpSpPr>
          <p:cNvPr id="11" name="Group 10">
            <a:extLst>
              <a:ext uri="{FF2B5EF4-FFF2-40B4-BE49-F238E27FC236}">
                <a16:creationId xmlns:a16="http://schemas.microsoft.com/office/drawing/2014/main" id="{1C64B6C6-DAD9-4AAC-973A-5F312E1754E3}"/>
              </a:ext>
            </a:extLst>
          </p:cNvPr>
          <p:cNvGrpSpPr/>
          <p:nvPr/>
        </p:nvGrpSpPr>
        <p:grpSpPr>
          <a:xfrm>
            <a:off x="6910510" y="3500409"/>
            <a:ext cx="1201946" cy="1201946"/>
            <a:chOff x="5494233" y="2531509"/>
            <a:chExt cx="1201946" cy="1201946"/>
          </a:xfrm>
        </p:grpSpPr>
        <p:sp>
          <p:nvSpPr>
            <p:cNvPr id="12" name="Oval 11">
              <a:extLst>
                <a:ext uri="{FF2B5EF4-FFF2-40B4-BE49-F238E27FC236}">
                  <a16:creationId xmlns:a16="http://schemas.microsoft.com/office/drawing/2014/main" id="{4628BD53-C9A3-43A0-97DF-AFD434A4C685}"/>
                </a:ext>
              </a:extLst>
            </p:cNvPr>
            <p:cNvSpPr/>
            <p:nvPr/>
          </p:nvSpPr>
          <p:spPr>
            <a:xfrm>
              <a:off x="5494233" y="2531509"/>
              <a:ext cx="1201946" cy="1201946"/>
            </a:xfrm>
            <a:prstGeom prst="ellipse">
              <a:avLst/>
            </a:prstGeom>
            <a:gradFill flip="none" rotWithShape="1">
              <a:gsLst>
                <a:gs pos="77000">
                  <a:srgbClr val="0070C0">
                    <a:shade val="30000"/>
                    <a:satMod val="115000"/>
                  </a:srgbClr>
                </a:gs>
                <a:gs pos="50000">
                  <a:srgbClr val="0070C0">
                    <a:shade val="67500"/>
                    <a:satMod val="115000"/>
                  </a:srgbClr>
                </a:gs>
                <a:gs pos="0">
                  <a:srgbClr val="0070C0">
                    <a:shade val="100000"/>
                    <a:satMod val="115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sp>
          <p:nvSpPr>
            <p:cNvPr id="13" name="Rectangle 12">
              <a:extLst>
                <a:ext uri="{FF2B5EF4-FFF2-40B4-BE49-F238E27FC236}">
                  <a16:creationId xmlns:a16="http://schemas.microsoft.com/office/drawing/2014/main" id="{3913FBBA-1915-418C-9F46-19318E33DAD5}"/>
                </a:ext>
              </a:extLst>
            </p:cNvPr>
            <p:cNvSpPr/>
            <p:nvPr/>
          </p:nvSpPr>
          <p:spPr>
            <a:xfrm>
              <a:off x="5786558" y="2955607"/>
              <a:ext cx="659155" cy="338554"/>
            </a:xfrm>
            <a:prstGeom prst="rect">
              <a:avLst/>
            </a:prstGeom>
          </p:spPr>
          <p:txBody>
            <a:bodyPr wrap="none">
              <a:spAutoFit/>
            </a:bodyPr>
            <a:lstStyle/>
            <a:p>
              <a:pPr lvl="0" algn="ctr"/>
              <a:r>
                <a:rPr lang="en-AU" sz="1600" dirty="0">
                  <a:solidFill>
                    <a:schemeClr val="bg1"/>
                  </a:solidFill>
                  <a:effectLst>
                    <a:outerShdw blurRad="38100" dist="38100" dir="2700000" algn="tl">
                      <a:srgbClr val="000000">
                        <a:alpha val="43137"/>
                      </a:srgbClr>
                    </a:outerShdw>
                  </a:effectLst>
                </a:rPr>
                <a:t>Sales</a:t>
              </a:r>
            </a:p>
          </p:txBody>
        </p:sp>
      </p:grpSp>
      <p:grpSp>
        <p:nvGrpSpPr>
          <p:cNvPr id="14" name="Group 13">
            <a:extLst>
              <a:ext uri="{FF2B5EF4-FFF2-40B4-BE49-F238E27FC236}">
                <a16:creationId xmlns:a16="http://schemas.microsoft.com/office/drawing/2014/main" id="{F475B017-0E84-47DD-A0E3-CDC1E56070E0}"/>
              </a:ext>
            </a:extLst>
          </p:cNvPr>
          <p:cNvGrpSpPr/>
          <p:nvPr/>
        </p:nvGrpSpPr>
        <p:grpSpPr>
          <a:xfrm>
            <a:off x="3924078" y="3515714"/>
            <a:ext cx="1201946" cy="1201946"/>
            <a:chOff x="5494233" y="2531509"/>
            <a:chExt cx="1201946" cy="1201946"/>
          </a:xfrm>
        </p:grpSpPr>
        <p:sp>
          <p:nvSpPr>
            <p:cNvPr id="15" name="Oval 14">
              <a:extLst>
                <a:ext uri="{FF2B5EF4-FFF2-40B4-BE49-F238E27FC236}">
                  <a16:creationId xmlns:a16="http://schemas.microsoft.com/office/drawing/2014/main" id="{BF8B0D90-5775-4CBE-87DF-D9480398CF2E}"/>
                </a:ext>
              </a:extLst>
            </p:cNvPr>
            <p:cNvSpPr/>
            <p:nvPr/>
          </p:nvSpPr>
          <p:spPr>
            <a:xfrm>
              <a:off x="5494233" y="2531509"/>
              <a:ext cx="1201946" cy="1201946"/>
            </a:xfrm>
            <a:prstGeom prst="ellipse">
              <a:avLst/>
            </a:prstGeom>
            <a:gradFill flip="none" rotWithShape="1">
              <a:gsLst>
                <a:gs pos="77000">
                  <a:srgbClr val="0070C0">
                    <a:shade val="30000"/>
                    <a:satMod val="115000"/>
                  </a:srgbClr>
                </a:gs>
                <a:gs pos="50000">
                  <a:srgbClr val="0070C0">
                    <a:shade val="67500"/>
                    <a:satMod val="115000"/>
                  </a:srgbClr>
                </a:gs>
                <a:gs pos="0">
                  <a:srgbClr val="0070C0">
                    <a:shade val="100000"/>
                    <a:satMod val="115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dirty="0"/>
            </a:p>
          </p:txBody>
        </p:sp>
        <p:sp>
          <p:nvSpPr>
            <p:cNvPr id="16" name="Rectangle 15">
              <a:extLst>
                <a:ext uri="{FF2B5EF4-FFF2-40B4-BE49-F238E27FC236}">
                  <a16:creationId xmlns:a16="http://schemas.microsoft.com/office/drawing/2014/main" id="{7B50FDE9-0849-4AF5-A5CE-C554580E1ACB}"/>
                </a:ext>
              </a:extLst>
            </p:cNvPr>
            <p:cNvSpPr/>
            <p:nvPr/>
          </p:nvSpPr>
          <p:spPr>
            <a:xfrm>
              <a:off x="5538575" y="2901649"/>
              <a:ext cx="1136978" cy="338554"/>
            </a:xfrm>
            <a:prstGeom prst="rect">
              <a:avLst/>
            </a:prstGeom>
          </p:spPr>
          <p:txBody>
            <a:bodyPr wrap="none">
              <a:spAutoFit/>
            </a:bodyPr>
            <a:lstStyle/>
            <a:p>
              <a:pPr lvl="0" algn="ctr"/>
              <a:r>
                <a:rPr lang="en-AU" sz="1600" dirty="0">
                  <a:solidFill>
                    <a:schemeClr val="bg1"/>
                  </a:solidFill>
                  <a:effectLst>
                    <a:outerShdw blurRad="38100" dist="38100" dir="2700000" algn="tl">
                      <a:srgbClr val="000000">
                        <a:alpha val="43137"/>
                      </a:srgbClr>
                    </a:outerShdw>
                  </a:effectLst>
                </a:rPr>
                <a:t>Advertising</a:t>
              </a:r>
            </a:p>
          </p:txBody>
        </p:sp>
      </p:grpSp>
      <p:grpSp>
        <p:nvGrpSpPr>
          <p:cNvPr id="17" name="Group 16">
            <a:extLst>
              <a:ext uri="{FF2B5EF4-FFF2-40B4-BE49-F238E27FC236}">
                <a16:creationId xmlns:a16="http://schemas.microsoft.com/office/drawing/2014/main" id="{19C51890-D21E-4C51-91A5-ED717BDED663}"/>
              </a:ext>
            </a:extLst>
          </p:cNvPr>
          <p:cNvGrpSpPr/>
          <p:nvPr/>
        </p:nvGrpSpPr>
        <p:grpSpPr>
          <a:xfrm>
            <a:off x="6752288" y="5146906"/>
            <a:ext cx="1201946" cy="1201946"/>
            <a:chOff x="5494233" y="2531509"/>
            <a:chExt cx="1201946" cy="1201946"/>
          </a:xfrm>
        </p:grpSpPr>
        <p:sp>
          <p:nvSpPr>
            <p:cNvPr id="18" name="Oval 17">
              <a:extLst>
                <a:ext uri="{FF2B5EF4-FFF2-40B4-BE49-F238E27FC236}">
                  <a16:creationId xmlns:a16="http://schemas.microsoft.com/office/drawing/2014/main" id="{4C564E31-473D-489E-B10A-05764942D860}"/>
                </a:ext>
              </a:extLst>
            </p:cNvPr>
            <p:cNvSpPr/>
            <p:nvPr/>
          </p:nvSpPr>
          <p:spPr>
            <a:xfrm>
              <a:off x="5494233" y="2531509"/>
              <a:ext cx="1201946" cy="1201946"/>
            </a:xfrm>
            <a:prstGeom prst="ellipse">
              <a:avLst/>
            </a:prstGeom>
            <a:gradFill flip="none" rotWithShape="1">
              <a:gsLst>
                <a:gs pos="77000">
                  <a:srgbClr val="0070C0">
                    <a:shade val="30000"/>
                    <a:satMod val="115000"/>
                  </a:srgbClr>
                </a:gs>
                <a:gs pos="50000">
                  <a:srgbClr val="0070C0">
                    <a:shade val="67500"/>
                    <a:satMod val="115000"/>
                  </a:srgbClr>
                </a:gs>
                <a:gs pos="0">
                  <a:srgbClr val="0070C0">
                    <a:shade val="100000"/>
                    <a:satMod val="115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sp>
          <p:nvSpPr>
            <p:cNvPr id="19" name="Rectangle 18">
              <a:extLst>
                <a:ext uri="{FF2B5EF4-FFF2-40B4-BE49-F238E27FC236}">
                  <a16:creationId xmlns:a16="http://schemas.microsoft.com/office/drawing/2014/main" id="{0671FDF8-7262-44ED-8378-ECFB022FA9A5}"/>
                </a:ext>
              </a:extLst>
            </p:cNvPr>
            <p:cNvSpPr/>
            <p:nvPr/>
          </p:nvSpPr>
          <p:spPr>
            <a:xfrm>
              <a:off x="5569324" y="2784206"/>
              <a:ext cx="1051763" cy="584775"/>
            </a:xfrm>
            <a:prstGeom prst="rect">
              <a:avLst/>
            </a:prstGeom>
          </p:spPr>
          <p:txBody>
            <a:bodyPr wrap="none">
              <a:spAutoFit/>
            </a:bodyPr>
            <a:lstStyle/>
            <a:p>
              <a:pPr lvl="0" algn="ctr"/>
              <a:r>
                <a:rPr lang="en-AU" sz="1600" dirty="0">
                  <a:solidFill>
                    <a:schemeClr val="bg1"/>
                  </a:solidFill>
                  <a:effectLst>
                    <a:outerShdw blurRad="38100" dist="38100" dir="2700000" algn="tl">
                      <a:srgbClr val="000000">
                        <a:alpha val="43137"/>
                      </a:srgbClr>
                    </a:outerShdw>
                  </a:effectLst>
                </a:rPr>
                <a:t>Digital</a:t>
              </a:r>
            </a:p>
            <a:p>
              <a:pPr lvl="0" algn="ctr"/>
              <a:r>
                <a:rPr lang="en-AU" sz="1600" dirty="0">
                  <a:solidFill>
                    <a:schemeClr val="bg1"/>
                  </a:solidFill>
                  <a:effectLst>
                    <a:outerShdw blurRad="38100" dist="38100" dir="2700000" algn="tl">
                      <a:srgbClr val="000000">
                        <a:alpha val="43137"/>
                      </a:srgbClr>
                    </a:outerShdw>
                  </a:effectLst>
                </a:rPr>
                <a:t>Marketing</a:t>
              </a:r>
            </a:p>
          </p:txBody>
        </p:sp>
      </p:grpSp>
      <p:grpSp>
        <p:nvGrpSpPr>
          <p:cNvPr id="20" name="Group 19">
            <a:extLst>
              <a:ext uri="{FF2B5EF4-FFF2-40B4-BE49-F238E27FC236}">
                <a16:creationId xmlns:a16="http://schemas.microsoft.com/office/drawing/2014/main" id="{AECC15F6-4117-43CF-BCC7-F24E9FFFFBF1}"/>
              </a:ext>
            </a:extLst>
          </p:cNvPr>
          <p:cNvGrpSpPr/>
          <p:nvPr/>
        </p:nvGrpSpPr>
        <p:grpSpPr>
          <a:xfrm>
            <a:off x="4292287" y="5193665"/>
            <a:ext cx="1201946" cy="1201946"/>
            <a:chOff x="5494233" y="2531509"/>
            <a:chExt cx="1201946" cy="1201946"/>
          </a:xfrm>
        </p:grpSpPr>
        <p:sp>
          <p:nvSpPr>
            <p:cNvPr id="21" name="Oval 20">
              <a:extLst>
                <a:ext uri="{FF2B5EF4-FFF2-40B4-BE49-F238E27FC236}">
                  <a16:creationId xmlns:a16="http://schemas.microsoft.com/office/drawing/2014/main" id="{7294F2ED-72FD-41DE-ADE9-1D88864D63ED}"/>
                </a:ext>
              </a:extLst>
            </p:cNvPr>
            <p:cNvSpPr/>
            <p:nvPr/>
          </p:nvSpPr>
          <p:spPr>
            <a:xfrm>
              <a:off x="5494233" y="2531509"/>
              <a:ext cx="1201946" cy="1201946"/>
            </a:xfrm>
            <a:prstGeom prst="ellipse">
              <a:avLst/>
            </a:prstGeom>
            <a:gradFill flip="none" rotWithShape="1">
              <a:gsLst>
                <a:gs pos="77000">
                  <a:srgbClr val="0070C0">
                    <a:shade val="30000"/>
                    <a:satMod val="115000"/>
                  </a:srgbClr>
                </a:gs>
                <a:gs pos="50000">
                  <a:srgbClr val="0070C0">
                    <a:shade val="67500"/>
                    <a:satMod val="115000"/>
                  </a:srgbClr>
                </a:gs>
                <a:gs pos="0">
                  <a:srgbClr val="0070C0">
                    <a:shade val="100000"/>
                    <a:satMod val="115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sp>
          <p:nvSpPr>
            <p:cNvPr id="22" name="Rectangle 21">
              <a:extLst>
                <a:ext uri="{FF2B5EF4-FFF2-40B4-BE49-F238E27FC236}">
                  <a16:creationId xmlns:a16="http://schemas.microsoft.com/office/drawing/2014/main" id="{84843786-0D84-4C0F-A23E-F2795F6CCC80}"/>
                </a:ext>
              </a:extLst>
            </p:cNvPr>
            <p:cNvSpPr/>
            <p:nvPr/>
          </p:nvSpPr>
          <p:spPr>
            <a:xfrm>
              <a:off x="5700726" y="2939749"/>
              <a:ext cx="761875" cy="338554"/>
            </a:xfrm>
            <a:prstGeom prst="rect">
              <a:avLst/>
            </a:prstGeom>
          </p:spPr>
          <p:txBody>
            <a:bodyPr wrap="none">
              <a:spAutoFit/>
            </a:bodyPr>
            <a:lstStyle/>
            <a:p>
              <a:pPr lvl="0" algn="ctr"/>
              <a:r>
                <a:rPr lang="en-AU" sz="1600" dirty="0">
                  <a:solidFill>
                    <a:schemeClr val="bg1"/>
                  </a:solidFill>
                  <a:effectLst>
                    <a:outerShdw blurRad="38100" dist="38100" dir="2700000" algn="tl">
                      <a:srgbClr val="000000">
                        <a:alpha val="43137"/>
                      </a:srgbClr>
                    </a:outerShdw>
                  </a:effectLst>
                </a:rPr>
                <a:t>Events</a:t>
              </a:r>
            </a:p>
          </p:txBody>
        </p:sp>
      </p:grpSp>
      <p:sp>
        <p:nvSpPr>
          <p:cNvPr id="23" name="TextBox 22">
            <a:extLst>
              <a:ext uri="{FF2B5EF4-FFF2-40B4-BE49-F238E27FC236}">
                <a16:creationId xmlns:a16="http://schemas.microsoft.com/office/drawing/2014/main" id="{4C2B9B2A-002A-4F6C-AB57-872005C1FEC4}"/>
              </a:ext>
            </a:extLst>
          </p:cNvPr>
          <p:cNvSpPr txBox="1"/>
          <p:nvPr/>
        </p:nvSpPr>
        <p:spPr bwMode="auto">
          <a:xfrm>
            <a:off x="6838222" y="2591618"/>
            <a:ext cx="1539771" cy="523862"/>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spcBef>
                <a:spcPct val="30000"/>
              </a:spcBef>
              <a:buClr>
                <a:srgbClr val="914B05"/>
              </a:buClr>
            </a:pPr>
            <a:r>
              <a:rPr lang="en-AU" sz="1400" i="1" dirty="0">
                <a:solidFill>
                  <a:srgbClr val="1F497D"/>
                </a:solidFill>
              </a:rPr>
              <a:t>Hire a dedicated PR consultant</a:t>
            </a:r>
          </a:p>
        </p:txBody>
      </p:sp>
      <p:sp>
        <p:nvSpPr>
          <p:cNvPr id="24" name="TextBox 23">
            <a:extLst>
              <a:ext uri="{FF2B5EF4-FFF2-40B4-BE49-F238E27FC236}">
                <a16:creationId xmlns:a16="http://schemas.microsoft.com/office/drawing/2014/main" id="{BFDD3525-5D19-4FAA-898C-03A9DA05C81D}"/>
              </a:ext>
            </a:extLst>
          </p:cNvPr>
          <p:cNvSpPr txBox="1"/>
          <p:nvPr/>
        </p:nvSpPr>
        <p:spPr bwMode="auto">
          <a:xfrm>
            <a:off x="8281661" y="3572612"/>
            <a:ext cx="2004218" cy="954750"/>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spcBef>
                <a:spcPct val="30000"/>
              </a:spcBef>
              <a:buClr>
                <a:srgbClr val="914B05"/>
              </a:buClr>
            </a:pPr>
            <a:r>
              <a:rPr lang="en-AU" sz="1400" i="1" dirty="0">
                <a:solidFill>
                  <a:srgbClr val="1F497D"/>
                </a:solidFill>
              </a:rPr>
              <a:t>Hire an additional sales manager and pre-sales manager to drive new business</a:t>
            </a:r>
          </a:p>
        </p:txBody>
      </p:sp>
      <p:sp>
        <p:nvSpPr>
          <p:cNvPr id="25" name="TextBox 24">
            <a:extLst>
              <a:ext uri="{FF2B5EF4-FFF2-40B4-BE49-F238E27FC236}">
                <a16:creationId xmlns:a16="http://schemas.microsoft.com/office/drawing/2014/main" id="{D7564B5B-0E40-427C-882A-CEEA75739F29}"/>
              </a:ext>
            </a:extLst>
          </p:cNvPr>
          <p:cNvSpPr txBox="1"/>
          <p:nvPr/>
        </p:nvSpPr>
        <p:spPr bwMode="auto">
          <a:xfrm>
            <a:off x="8099243" y="5130466"/>
            <a:ext cx="2302776" cy="1234826"/>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spcBef>
                <a:spcPct val="30000"/>
              </a:spcBef>
              <a:buClr>
                <a:srgbClr val="914B05"/>
              </a:buClr>
            </a:pPr>
            <a:r>
              <a:rPr lang="en-AU" sz="1400" i="1" dirty="0">
                <a:solidFill>
                  <a:srgbClr val="1F497D"/>
                </a:solidFill>
              </a:rPr>
              <a:t>Investment in SEO and AdWords to drive new leads</a:t>
            </a:r>
          </a:p>
          <a:p>
            <a:pPr>
              <a:spcBef>
                <a:spcPct val="30000"/>
              </a:spcBef>
              <a:buClr>
                <a:srgbClr val="914B05"/>
              </a:buClr>
            </a:pPr>
            <a:r>
              <a:rPr lang="en-AU" sz="1400" i="1" dirty="0">
                <a:solidFill>
                  <a:srgbClr val="1F497D"/>
                </a:solidFill>
              </a:rPr>
              <a:t>Hire a content writer for LinkedIn, website and blog content to grow brand </a:t>
            </a:r>
          </a:p>
        </p:txBody>
      </p:sp>
      <p:sp>
        <p:nvSpPr>
          <p:cNvPr id="26" name="TextBox 25">
            <a:extLst>
              <a:ext uri="{FF2B5EF4-FFF2-40B4-BE49-F238E27FC236}">
                <a16:creationId xmlns:a16="http://schemas.microsoft.com/office/drawing/2014/main" id="{886AFEB3-28DF-4B81-85BD-D9CAB100E56B}"/>
              </a:ext>
            </a:extLst>
          </p:cNvPr>
          <p:cNvSpPr txBox="1"/>
          <p:nvPr/>
        </p:nvSpPr>
        <p:spPr bwMode="auto">
          <a:xfrm>
            <a:off x="2095882" y="3788056"/>
            <a:ext cx="1562100" cy="523862"/>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r">
              <a:spcBef>
                <a:spcPct val="30000"/>
              </a:spcBef>
              <a:buClr>
                <a:srgbClr val="914B05"/>
              </a:buClr>
            </a:pPr>
            <a:r>
              <a:rPr lang="en-AU" sz="1400" i="1" dirty="0">
                <a:solidFill>
                  <a:srgbClr val="1F497D"/>
                </a:solidFill>
              </a:rPr>
              <a:t>Industry based advertising</a:t>
            </a:r>
          </a:p>
        </p:txBody>
      </p:sp>
      <p:sp>
        <p:nvSpPr>
          <p:cNvPr id="27" name="TextBox 26">
            <a:extLst>
              <a:ext uri="{FF2B5EF4-FFF2-40B4-BE49-F238E27FC236}">
                <a16:creationId xmlns:a16="http://schemas.microsoft.com/office/drawing/2014/main" id="{5B56DA64-8DDD-4247-8789-958D185EB40C}"/>
              </a:ext>
            </a:extLst>
          </p:cNvPr>
          <p:cNvSpPr txBox="1"/>
          <p:nvPr/>
        </p:nvSpPr>
        <p:spPr bwMode="auto">
          <a:xfrm>
            <a:off x="1795874" y="5336066"/>
            <a:ext cx="2284254" cy="954750"/>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r">
              <a:spcBef>
                <a:spcPct val="30000"/>
              </a:spcBef>
              <a:buClr>
                <a:srgbClr val="914B05"/>
              </a:buClr>
            </a:pPr>
            <a:r>
              <a:rPr lang="en-AU" sz="1400" i="1" dirty="0">
                <a:solidFill>
                  <a:srgbClr val="1F497D"/>
                </a:solidFill>
              </a:rPr>
              <a:t>Attendance at industry conferences and events to build relationships and grow the brand</a:t>
            </a:r>
          </a:p>
        </p:txBody>
      </p:sp>
      <p:sp>
        <p:nvSpPr>
          <p:cNvPr id="9" name="TextBox 8">
            <a:extLst>
              <a:ext uri="{FF2B5EF4-FFF2-40B4-BE49-F238E27FC236}">
                <a16:creationId xmlns:a16="http://schemas.microsoft.com/office/drawing/2014/main" id="{CA737BF1-7888-4B39-9139-D3C408AFB4BE}"/>
              </a:ext>
            </a:extLst>
          </p:cNvPr>
          <p:cNvSpPr txBox="1"/>
          <p:nvPr/>
        </p:nvSpPr>
        <p:spPr>
          <a:xfrm>
            <a:off x="5769033" y="3302924"/>
            <a:ext cx="691985" cy="276999"/>
          </a:xfrm>
          <a:prstGeom prst="rect">
            <a:avLst/>
          </a:prstGeom>
          <a:noFill/>
        </p:spPr>
        <p:txBody>
          <a:bodyPr wrap="square" rtlCol="0">
            <a:spAutoFit/>
          </a:bodyPr>
          <a:lstStyle/>
          <a:p>
            <a:r>
              <a:rPr lang="en-AU" sz="1200" dirty="0">
                <a:solidFill>
                  <a:schemeClr val="bg1"/>
                </a:solidFill>
              </a:rPr>
              <a:t>$102K</a:t>
            </a:r>
          </a:p>
        </p:txBody>
      </p:sp>
      <p:sp>
        <p:nvSpPr>
          <p:cNvPr id="28" name="TextBox 27">
            <a:extLst>
              <a:ext uri="{FF2B5EF4-FFF2-40B4-BE49-F238E27FC236}">
                <a16:creationId xmlns:a16="http://schemas.microsoft.com/office/drawing/2014/main" id="{149052CF-0382-4281-94C9-1024E6DFE130}"/>
              </a:ext>
            </a:extLst>
          </p:cNvPr>
          <p:cNvSpPr txBox="1"/>
          <p:nvPr/>
        </p:nvSpPr>
        <p:spPr>
          <a:xfrm>
            <a:off x="4245737" y="4194034"/>
            <a:ext cx="691985" cy="276999"/>
          </a:xfrm>
          <a:prstGeom prst="rect">
            <a:avLst/>
          </a:prstGeom>
          <a:noFill/>
        </p:spPr>
        <p:txBody>
          <a:bodyPr wrap="square" rtlCol="0">
            <a:spAutoFit/>
          </a:bodyPr>
          <a:lstStyle/>
          <a:p>
            <a:r>
              <a:rPr lang="en-AU" sz="1200" dirty="0">
                <a:solidFill>
                  <a:schemeClr val="bg1"/>
                </a:solidFill>
              </a:rPr>
              <a:t>$225K</a:t>
            </a:r>
          </a:p>
        </p:txBody>
      </p:sp>
      <p:sp>
        <p:nvSpPr>
          <p:cNvPr id="29" name="TextBox 28">
            <a:extLst>
              <a:ext uri="{FF2B5EF4-FFF2-40B4-BE49-F238E27FC236}">
                <a16:creationId xmlns:a16="http://schemas.microsoft.com/office/drawing/2014/main" id="{3B97404A-3147-491B-90D6-ED6DEEBD9C31}"/>
              </a:ext>
            </a:extLst>
          </p:cNvPr>
          <p:cNvSpPr txBox="1"/>
          <p:nvPr/>
        </p:nvSpPr>
        <p:spPr>
          <a:xfrm>
            <a:off x="7202835" y="4245945"/>
            <a:ext cx="691985" cy="276999"/>
          </a:xfrm>
          <a:prstGeom prst="rect">
            <a:avLst/>
          </a:prstGeom>
          <a:noFill/>
        </p:spPr>
        <p:txBody>
          <a:bodyPr wrap="square" rtlCol="0">
            <a:spAutoFit/>
          </a:bodyPr>
          <a:lstStyle/>
          <a:p>
            <a:r>
              <a:rPr lang="en-AU" sz="1200" dirty="0">
                <a:solidFill>
                  <a:schemeClr val="bg1"/>
                </a:solidFill>
              </a:rPr>
              <a:t>$554K</a:t>
            </a:r>
          </a:p>
        </p:txBody>
      </p:sp>
      <p:sp>
        <p:nvSpPr>
          <p:cNvPr id="30" name="TextBox 29">
            <a:extLst>
              <a:ext uri="{FF2B5EF4-FFF2-40B4-BE49-F238E27FC236}">
                <a16:creationId xmlns:a16="http://schemas.microsoft.com/office/drawing/2014/main" id="{EE9E0973-6FA3-4C48-9C14-CB64A2E7BED1}"/>
              </a:ext>
            </a:extLst>
          </p:cNvPr>
          <p:cNvSpPr txBox="1"/>
          <p:nvPr/>
        </p:nvSpPr>
        <p:spPr>
          <a:xfrm>
            <a:off x="4577432" y="5864471"/>
            <a:ext cx="691985" cy="276999"/>
          </a:xfrm>
          <a:prstGeom prst="rect">
            <a:avLst/>
          </a:prstGeom>
          <a:noFill/>
        </p:spPr>
        <p:txBody>
          <a:bodyPr wrap="square" rtlCol="0">
            <a:spAutoFit/>
          </a:bodyPr>
          <a:lstStyle/>
          <a:p>
            <a:r>
              <a:rPr lang="en-AU" sz="1200" dirty="0">
                <a:solidFill>
                  <a:schemeClr val="bg1"/>
                </a:solidFill>
              </a:rPr>
              <a:t>$100K</a:t>
            </a:r>
          </a:p>
        </p:txBody>
      </p:sp>
      <p:sp>
        <p:nvSpPr>
          <p:cNvPr id="31" name="TextBox 30">
            <a:extLst>
              <a:ext uri="{FF2B5EF4-FFF2-40B4-BE49-F238E27FC236}">
                <a16:creationId xmlns:a16="http://schemas.microsoft.com/office/drawing/2014/main" id="{4DE96949-5213-4A46-AD53-EC7BADD3338D}"/>
              </a:ext>
            </a:extLst>
          </p:cNvPr>
          <p:cNvSpPr txBox="1"/>
          <p:nvPr/>
        </p:nvSpPr>
        <p:spPr>
          <a:xfrm>
            <a:off x="7089667" y="5942647"/>
            <a:ext cx="691985" cy="276999"/>
          </a:xfrm>
          <a:prstGeom prst="rect">
            <a:avLst/>
          </a:prstGeom>
          <a:noFill/>
        </p:spPr>
        <p:txBody>
          <a:bodyPr wrap="square" rtlCol="0">
            <a:spAutoFit/>
          </a:bodyPr>
          <a:lstStyle/>
          <a:p>
            <a:r>
              <a:rPr lang="en-AU" sz="1200" dirty="0">
                <a:solidFill>
                  <a:schemeClr val="bg1"/>
                </a:solidFill>
              </a:rPr>
              <a:t>$111K</a:t>
            </a:r>
          </a:p>
        </p:txBody>
      </p:sp>
    </p:spTree>
    <p:extLst>
      <p:ext uri="{BB962C8B-B14F-4D97-AF65-F5344CB8AC3E}">
        <p14:creationId xmlns:p14="http://schemas.microsoft.com/office/powerpoint/2010/main" val="40833934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E1303-368A-452A-A4B9-47D889028733}"/>
              </a:ext>
            </a:extLst>
          </p:cNvPr>
          <p:cNvSpPr>
            <a:spLocks noGrp="1"/>
          </p:cNvSpPr>
          <p:nvPr>
            <p:ph type="title"/>
          </p:nvPr>
        </p:nvSpPr>
        <p:spPr/>
        <p:txBody>
          <a:bodyPr>
            <a:normAutofit/>
          </a:bodyPr>
          <a:lstStyle/>
          <a:p>
            <a:r>
              <a:rPr lang="en-AU" dirty="0"/>
              <a:t>Compliance &amp; Accreditation </a:t>
            </a:r>
            <a:endParaRPr lang="en-ID" dirty="0"/>
          </a:p>
        </p:txBody>
      </p:sp>
      <p:sp>
        <p:nvSpPr>
          <p:cNvPr id="4" name="Slide Number Placeholder 3">
            <a:extLst>
              <a:ext uri="{FF2B5EF4-FFF2-40B4-BE49-F238E27FC236}">
                <a16:creationId xmlns:a16="http://schemas.microsoft.com/office/drawing/2014/main" id="{32F43FC8-B238-4B53-BFAC-AB8A8A225CEF}"/>
              </a:ext>
            </a:extLst>
          </p:cNvPr>
          <p:cNvSpPr>
            <a:spLocks noGrp="1"/>
          </p:cNvSpPr>
          <p:nvPr>
            <p:ph type="sldNum" sz="quarter" idx="4"/>
          </p:nvPr>
        </p:nvSpPr>
        <p:spPr/>
        <p:txBody>
          <a:bodyPr/>
          <a:lstStyle/>
          <a:p>
            <a:fld id="{45B4EEE1-F3A5-4F92-8C13-26FA1C14643B}" type="slidenum">
              <a:rPr lang="en-US" smtClean="0"/>
              <a:pPr/>
              <a:t>27</a:t>
            </a:fld>
            <a:endParaRPr lang="en-US" dirty="0"/>
          </a:p>
        </p:txBody>
      </p:sp>
      <p:sp>
        <p:nvSpPr>
          <p:cNvPr id="28" name="Content Placeholder 2">
            <a:extLst>
              <a:ext uri="{FF2B5EF4-FFF2-40B4-BE49-F238E27FC236}">
                <a16:creationId xmlns:a16="http://schemas.microsoft.com/office/drawing/2014/main" id="{397A9462-8805-426B-AF73-DFDAFDF13B15}"/>
              </a:ext>
            </a:extLst>
          </p:cNvPr>
          <p:cNvSpPr txBox="1">
            <a:spLocks/>
          </p:cNvSpPr>
          <p:nvPr/>
        </p:nvSpPr>
        <p:spPr>
          <a:xfrm>
            <a:off x="609521" y="872995"/>
            <a:ext cx="10971372" cy="592390"/>
          </a:xfrm>
          <a:prstGeom prst="rect">
            <a:avLst/>
          </a:prstGeom>
        </p:spPr>
        <p:txBody>
          <a:bodyPr vert="horz" lIns="122950" tIns="61475" rIns="122950" bIns="61475" rtlCol="0">
            <a:normAutofit/>
          </a:bodyPr>
          <a:lstStyle>
            <a:lvl1pPr marL="355600" indent="-355600" algn="l" defTabSz="1229502" rtl="0" eaLnBrk="1" latinLnBrk="0" hangingPunct="1">
              <a:spcBef>
                <a:spcPts val="807"/>
              </a:spcBef>
              <a:buFont typeface="Arial" pitchFamily="34" charset="0"/>
              <a:buChar char="•"/>
              <a:defRPr sz="2000" kern="1200">
                <a:solidFill>
                  <a:schemeClr val="tx1">
                    <a:lumMod val="50000"/>
                    <a:lumOff val="50000"/>
                  </a:schemeClr>
                </a:solidFill>
                <a:latin typeface="Franklin Gothic Book" panose="020B0503020102020204" pitchFamily="34" charset="0"/>
                <a:ea typeface="Roboto" pitchFamily="2" charset="0"/>
                <a:cs typeface="+mn-cs"/>
              </a:defRPr>
            </a:lvl1pPr>
            <a:lvl2pPr marL="900113" indent="-368300" algn="l" defTabSz="1229502" rtl="0" eaLnBrk="1" latinLnBrk="0" hangingPunct="1">
              <a:spcBef>
                <a:spcPts val="0"/>
              </a:spcBef>
              <a:buFont typeface="Arial" pitchFamily="34" charset="0"/>
              <a:buChar char="–"/>
              <a:defRPr sz="2000" kern="1200">
                <a:solidFill>
                  <a:schemeClr val="tx1">
                    <a:lumMod val="50000"/>
                    <a:lumOff val="50000"/>
                  </a:schemeClr>
                </a:solidFill>
                <a:latin typeface="Franklin Gothic Book" panose="020B0503020102020204" pitchFamily="34" charset="0"/>
                <a:ea typeface="Roboto" pitchFamily="2" charset="0"/>
                <a:cs typeface="+mn-cs"/>
              </a:defRPr>
            </a:lvl2pPr>
            <a:lvl3pPr marL="1536878" indent="-307376" algn="l" defTabSz="1229502" rtl="0" eaLnBrk="1" latinLnBrk="0" hangingPunct="1">
              <a:spcBef>
                <a:spcPts val="0"/>
              </a:spcBef>
              <a:buFont typeface="Arial" pitchFamily="34" charset="0"/>
              <a:buChar char="•"/>
              <a:defRPr sz="1800" kern="1200">
                <a:solidFill>
                  <a:schemeClr val="tx1">
                    <a:lumMod val="50000"/>
                    <a:lumOff val="50000"/>
                  </a:schemeClr>
                </a:solidFill>
                <a:latin typeface="Franklin Gothic Book" panose="020B0503020102020204" pitchFamily="34" charset="0"/>
                <a:ea typeface="Roboto" pitchFamily="2" charset="0"/>
                <a:cs typeface="+mn-cs"/>
              </a:defRPr>
            </a:lvl3pPr>
            <a:lvl4pPr marL="2151629" indent="-307376" algn="l" defTabSz="1229502" rtl="0" eaLnBrk="1" latinLnBrk="0" hangingPunct="1">
              <a:spcBef>
                <a:spcPts val="0"/>
              </a:spcBef>
              <a:buFont typeface="Arial" pitchFamily="34" charset="0"/>
              <a:buChar char="–"/>
              <a:defRPr sz="1600" kern="1200">
                <a:solidFill>
                  <a:schemeClr val="tx1">
                    <a:lumMod val="50000"/>
                    <a:lumOff val="50000"/>
                  </a:schemeClr>
                </a:solidFill>
                <a:latin typeface="Franklin Gothic Book" panose="020B0503020102020204" pitchFamily="34" charset="0"/>
                <a:ea typeface="Roboto" pitchFamily="2" charset="0"/>
                <a:cs typeface="+mn-cs"/>
              </a:defRPr>
            </a:lvl4pPr>
            <a:lvl5pPr marL="2766380" indent="-307376" algn="l" defTabSz="1229502" rtl="0" eaLnBrk="1" latinLnBrk="0" hangingPunct="1">
              <a:spcBef>
                <a:spcPts val="0"/>
              </a:spcBef>
              <a:buFont typeface="Arial" pitchFamily="34" charset="0"/>
              <a:buChar char="»"/>
              <a:defRPr sz="1600" kern="1200">
                <a:solidFill>
                  <a:schemeClr val="tx1">
                    <a:lumMod val="50000"/>
                    <a:lumOff val="50000"/>
                  </a:schemeClr>
                </a:solidFill>
                <a:latin typeface="Franklin Gothic Book" panose="020B0503020102020204" pitchFamily="34" charset="0"/>
                <a:ea typeface="Roboto" pitchFamily="2" charset="0"/>
                <a:cs typeface="+mn-cs"/>
              </a:defRPr>
            </a:lvl5pPr>
            <a:lvl6pPr marL="3381131"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95882"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610633"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25385"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Font typeface="Arial" pitchFamily="34" charset="0"/>
              <a:buNone/>
            </a:pPr>
            <a:r>
              <a:rPr lang="en-AU" dirty="0"/>
              <a:t>There are key Accreditation and Compliance requirements that SDS will need to attain:</a:t>
            </a:r>
            <a:endParaRPr lang="en-ID" dirty="0"/>
          </a:p>
        </p:txBody>
      </p:sp>
      <p:grpSp>
        <p:nvGrpSpPr>
          <p:cNvPr id="8" name="Group 7">
            <a:extLst>
              <a:ext uri="{FF2B5EF4-FFF2-40B4-BE49-F238E27FC236}">
                <a16:creationId xmlns:a16="http://schemas.microsoft.com/office/drawing/2014/main" id="{51759DA6-4E76-4187-B37C-326C831BDAFB}"/>
              </a:ext>
            </a:extLst>
          </p:cNvPr>
          <p:cNvGrpSpPr/>
          <p:nvPr/>
        </p:nvGrpSpPr>
        <p:grpSpPr>
          <a:xfrm>
            <a:off x="481282" y="1369131"/>
            <a:ext cx="11469396" cy="4771682"/>
            <a:chOff x="673789" y="1465385"/>
            <a:chExt cx="11469396" cy="4771682"/>
          </a:xfrm>
        </p:grpSpPr>
        <p:pic>
          <p:nvPicPr>
            <p:cNvPr id="1026" name="Picture 2" descr="Image result for iso 27001">
              <a:extLst>
                <a:ext uri="{FF2B5EF4-FFF2-40B4-BE49-F238E27FC236}">
                  <a16:creationId xmlns:a16="http://schemas.microsoft.com/office/drawing/2014/main" id="{CD33B695-75B9-4205-9B1E-0152D473530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7354" y="2056562"/>
              <a:ext cx="799513" cy="80005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a:extLst>
                <a:ext uri="{FF2B5EF4-FFF2-40B4-BE49-F238E27FC236}">
                  <a16:creationId xmlns:a16="http://schemas.microsoft.com/office/drawing/2014/main" id="{D505B012-F4AC-4909-A85F-E543E424FF52}"/>
                </a:ext>
              </a:extLst>
            </p:cNvPr>
            <p:cNvPicPr>
              <a:picLocks noChangeAspect="1"/>
            </p:cNvPicPr>
            <p:nvPr/>
          </p:nvPicPr>
          <p:blipFill>
            <a:blip r:embed="rId3"/>
            <a:stretch>
              <a:fillRect/>
            </a:stretch>
          </p:blipFill>
          <p:spPr>
            <a:xfrm>
              <a:off x="718298" y="3304940"/>
              <a:ext cx="2563019" cy="512604"/>
            </a:xfrm>
            <a:prstGeom prst="rect">
              <a:avLst/>
            </a:prstGeom>
          </p:spPr>
        </p:pic>
        <p:pic>
          <p:nvPicPr>
            <p:cNvPr id="1028" name="Picture 4" descr="Image result for office of the australian information commissioner">
              <a:extLst>
                <a:ext uri="{FF2B5EF4-FFF2-40B4-BE49-F238E27FC236}">
                  <a16:creationId xmlns:a16="http://schemas.microsoft.com/office/drawing/2014/main" id="{133E180A-3454-4950-B5BF-037A12B6FB0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7043" r="8228" b="22946"/>
            <a:stretch/>
          </p:blipFill>
          <p:spPr bwMode="auto">
            <a:xfrm>
              <a:off x="1322865" y="5213814"/>
              <a:ext cx="1300019" cy="85010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a:extLst>
                <a:ext uri="{FF2B5EF4-FFF2-40B4-BE49-F238E27FC236}">
                  <a16:creationId xmlns:a16="http://schemas.microsoft.com/office/drawing/2014/main" id="{B2A53266-3884-435C-8B3A-41CF4C913D91}"/>
                </a:ext>
              </a:extLst>
            </p:cNvPr>
            <p:cNvPicPr>
              <a:picLocks noChangeAspect="1"/>
            </p:cNvPicPr>
            <p:nvPr/>
          </p:nvPicPr>
          <p:blipFill>
            <a:blip r:embed="rId3"/>
            <a:stretch>
              <a:fillRect/>
            </a:stretch>
          </p:blipFill>
          <p:spPr>
            <a:xfrm>
              <a:off x="673789" y="4349614"/>
              <a:ext cx="2563019" cy="512604"/>
            </a:xfrm>
            <a:prstGeom prst="rect">
              <a:avLst/>
            </a:prstGeom>
          </p:spPr>
        </p:pic>
        <p:sp>
          <p:nvSpPr>
            <p:cNvPr id="32" name="TextBox 31">
              <a:extLst>
                <a:ext uri="{FF2B5EF4-FFF2-40B4-BE49-F238E27FC236}">
                  <a16:creationId xmlns:a16="http://schemas.microsoft.com/office/drawing/2014/main" id="{3A068E63-88C0-4E3D-A01F-96EF74E437D9}"/>
                </a:ext>
              </a:extLst>
            </p:cNvPr>
            <p:cNvSpPr txBox="1"/>
            <p:nvPr/>
          </p:nvSpPr>
          <p:spPr>
            <a:xfrm>
              <a:off x="3489960" y="2109224"/>
              <a:ext cx="6339840" cy="707886"/>
            </a:xfrm>
            <a:prstGeom prst="rect">
              <a:avLst/>
            </a:prstGeom>
            <a:noFill/>
          </p:spPr>
          <p:txBody>
            <a:bodyPr wrap="square" rtlCol="0">
              <a:spAutoFit/>
            </a:bodyPr>
            <a:lstStyle/>
            <a:p>
              <a:r>
                <a:rPr lang="en-US" sz="2000" b="1" dirty="0">
                  <a:solidFill>
                    <a:srgbClr val="1F497D"/>
                  </a:solidFill>
                  <a:latin typeface="+mj-lt"/>
                </a:rPr>
                <a:t>ISO 27001</a:t>
              </a:r>
              <a:r>
                <a:rPr lang="en-US" sz="2000" dirty="0">
                  <a:solidFill>
                    <a:srgbClr val="1F497D"/>
                  </a:solidFill>
                </a:rPr>
                <a:t> – Information Security Standards </a:t>
              </a:r>
              <a:br>
                <a:rPr lang="en-US" sz="2000" dirty="0">
                  <a:solidFill>
                    <a:srgbClr val="1F497D"/>
                  </a:solidFill>
                </a:rPr>
              </a:br>
              <a:r>
                <a:rPr lang="en-US" sz="2000" dirty="0">
                  <a:solidFill>
                    <a:srgbClr val="FF0000"/>
                  </a:solidFill>
                </a:rPr>
                <a:t>(in progress)</a:t>
              </a:r>
            </a:p>
          </p:txBody>
        </p:sp>
        <p:sp>
          <p:nvSpPr>
            <p:cNvPr id="37" name="TextBox 36">
              <a:extLst>
                <a:ext uri="{FF2B5EF4-FFF2-40B4-BE49-F238E27FC236}">
                  <a16:creationId xmlns:a16="http://schemas.microsoft.com/office/drawing/2014/main" id="{3FB1BFE9-E0C7-4453-BE83-536A35A0DCD6}"/>
                </a:ext>
              </a:extLst>
            </p:cNvPr>
            <p:cNvSpPr txBox="1"/>
            <p:nvPr/>
          </p:nvSpPr>
          <p:spPr>
            <a:xfrm>
              <a:off x="3489960" y="3276659"/>
              <a:ext cx="6339840" cy="707886"/>
            </a:xfrm>
            <a:prstGeom prst="rect">
              <a:avLst/>
            </a:prstGeom>
            <a:noFill/>
          </p:spPr>
          <p:txBody>
            <a:bodyPr wrap="square" rtlCol="0">
              <a:spAutoFit/>
            </a:bodyPr>
            <a:lstStyle/>
            <a:p>
              <a:r>
                <a:rPr lang="en-US" sz="2000" b="1" dirty="0">
                  <a:solidFill>
                    <a:srgbClr val="1F497D"/>
                  </a:solidFill>
                  <a:latin typeface="+mj-lt"/>
                </a:rPr>
                <a:t>ASAE</a:t>
              </a:r>
              <a:r>
                <a:rPr lang="en-US" sz="2000" dirty="0">
                  <a:solidFill>
                    <a:srgbClr val="1F497D"/>
                  </a:solidFill>
                </a:rPr>
                <a:t> </a:t>
              </a:r>
              <a:r>
                <a:rPr lang="en-US" sz="2000" b="1" dirty="0">
                  <a:solidFill>
                    <a:srgbClr val="1F497D"/>
                  </a:solidFill>
                  <a:latin typeface="+mj-lt"/>
                </a:rPr>
                <a:t>3150</a:t>
              </a:r>
              <a:r>
                <a:rPr lang="en-US" sz="2000" dirty="0">
                  <a:solidFill>
                    <a:srgbClr val="1F497D"/>
                  </a:solidFill>
                </a:rPr>
                <a:t> –  Assurance Engagements on Controls – Mandatory for Open Banking</a:t>
              </a:r>
            </a:p>
          </p:txBody>
        </p:sp>
        <p:sp>
          <p:nvSpPr>
            <p:cNvPr id="38" name="TextBox 37">
              <a:extLst>
                <a:ext uri="{FF2B5EF4-FFF2-40B4-BE49-F238E27FC236}">
                  <a16:creationId xmlns:a16="http://schemas.microsoft.com/office/drawing/2014/main" id="{26796E14-0439-4FA6-B29E-B8659E578EA7}"/>
                </a:ext>
              </a:extLst>
            </p:cNvPr>
            <p:cNvSpPr txBox="1"/>
            <p:nvPr/>
          </p:nvSpPr>
          <p:spPr>
            <a:xfrm>
              <a:off x="3489960" y="4241241"/>
              <a:ext cx="6339840" cy="707886"/>
            </a:xfrm>
            <a:prstGeom prst="rect">
              <a:avLst/>
            </a:prstGeom>
            <a:noFill/>
          </p:spPr>
          <p:txBody>
            <a:bodyPr wrap="square" rtlCol="0">
              <a:spAutoFit/>
            </a:bodyPr>
            <a:lstStyle/>
            <a:p>
              <a:r>
                <a:rPr lang="en-US" sz="2000" b="1" dirty="0">
                  <a:solidFill>
                    <a:srgbClr val="1F497D"/>
                  </a:solidFill>
                  <a:latin typeface="+mj-lt"/>
                </a:rPr>
                <a:t>ASAE</a:t>
              </a:r>
              <a:r>
                <a:rPr lang="en-US" sz="2000" dirty="0">
                  <a:solidFill>
                    <a:srgbClr val="1F497D"/>
                  </a:solidFill>
                </a:rPr>
                <a:t> </a:t>
              </a:r>
              <a:r>
                <a:rPr lang="en-US" sz="2000" b="1" dirty="0">
                  <a:solidFill>
                    <a:srgbClr val="1F497D"/>
                  </a:solidFill>
                  <a:latin typeface="+mj-lt"/>
                </a:rPr>
                <a:t>3402</a:t>
              </a:r>
              <a:r>
                <a:rPr lang="en-US" sz="2000" dirty="0">
                  <a:solidFill>
                    <a:srgbClr val="1F497D"/>
                  </a:solidFill>
                </a:rPr>
                <a:t> –  Assurance Reports on Controls at a Service Organisation</a:t>
              </a:r>
            </a:p>
          </p:txBody>
        </p:sp>
        <p:sp>
          <p:nvSpPr>
            <p:cNvPr id="39" name="TextBox 38">
              <a:extLst>
                <a:ext uri="{FF2B5EF4-FFF2-40B4-BE49-F238E27FC236}">
                  <a16:creationId xmlns:a16="http://schemas.microsoft.com/office/drawing/2014/main" id="{C783EC1D-D408-4511-AA95-E285E273F0C7}"/>
                </a:ext>
              </a:extLst>
            </p:cNvPr>
            <p:cNvSpPr txBox="1"/>
            <p:nvPr/>
          </p:nvSpPr>
          <p:spPr>
            <a:xfrm>
              <a:off x="3489960" y="5451261"/>
              <a:ext cx="6339840" cy="400110"/>
            </a:xfrm>
            <a:prstGeom prst="rect">
              <a:avLst/>
            </a:prstGeom>
            <a:noFill/>
          </p:spPr>
          <p:txBody>
            <a:bodyPr wrap="square" rtlCol="0">
              <a:spAutoFit/>
            </a:bodyPr>
            <a:lstStyle/>
            <a:p>
              <a:r>
                <a:rPr lang="en-US" sz="2000" b="1" dirty="0">
                  <a:solidFill>
                    <a:srgbClr val="1F497D"/>
                  </a:solidFill>
                  <a:latin typeface="+mj-lt"/>
                </a:rPr>
                <a:t>Privacy</a:t>
              </a:r>
              <a:r>
                <a:rPr lang="en-US" sz="2000" dirty="0">
                  <a:solidFill>
                    <a:srgbClr val="1F497D"/>
                  </a:solidFill>
                </a:rPr>
                <a:t> </a:t>
              </a:r>
              <a:r>
                <a:rPr lang="en-US" sz="2000" b="1" dirty="0">
                  <a:solidFill>
                    <a:srgbClr val="1F497D"/>
                  </a:solidFill>
                  <a:latin typeface="+mj-lt"/>
                </a:rPr>
                <a:t>Impact</a:t>
              </a:r>
              <a:r>
                <a:rPr lang="en-US" sz="2000" dirty="0">
                  <a:solidFill>
                    <a:srgbClr val="1F497D"/>
                  </a:solidFill>
                </a:rPr>
                <a:t> </a:t>
              </a:r>
              <a:r>
                <a:rPr lang="en-US" sz="2000" b="1" dirty="0">
                  <a:solidFill>
                    <a:srgbClr val="1F497D"/>
                  </a:solidFill>
                  <a:latin typeface="+mj-lt"/>
                </a:rPr>
                <a:t>Assessment</a:t>
              </a:r>
            </a:p>
          </p:txBody>
        </p:sp>
        <p:sp>
          <p:nvSpPr>
            <p:cNvPr id="34" name="TextBox 33">
              <a:extLst>
                <a:ext uri="{FF2B5EF4-FFF2-40B4-BE49-F238E27FC236}">
                  <a16:creationId xmlns:a16="http://schemas.microsoft.com/office/drawing/2014/main" id="{22DA852F-95F4-49C7-97CE-CCF5B4E77B2B}"/>
                </a:ext>
              </a:extLst>
            </p:cNvPr>
            <p:cNvSpPr txBox="1"/>
            <p:nvPr/>
          </p:nvSpPr>
          <p:spPr>
            <a:xfrm>
              <a:off x="10026412" y="1465385"/>
              <a:ext cx="2116773" cy="400110"/>
            </a:xfrm>
            <a:prstGeom prst="rect">
              <a:avLst/>
            </a:prstGeom>
            <a:noFill/>
          </p:spPr>
          <p:txBody>
            <a:bodyPr wrap="square" rtlCol="0">
              <a:spAutoFit/>
            </a:bodyPr>
            <a:lstStyle/>
            <a:p>
              <a:r>
                <a:rPr lang="en-US" sz="2000" b="1" dirty="0">
                  <a:solidFill>
                    <a:srgbClr val="1F497D"/>
                  </a:solidFill>
                </a:rPr>
                <a:t>Budgeted Cost</a:t>
              </a:r>
            </a:p>
          </p:txBody>
        </p:sp>
        <p:sp>
          <p:nvSpPr>
            <p:cNvPr id="41" name="TextBox 40">
              <a:extLst>
                <a:ext uri="{FF2B5EF4-FFF2-40B4-BE49-F238E27FC236}">
                  <a16:creationId xmlns:a16="http://schemas.microsoft.com/office/drawing/2014/main" id="{0EBD041E-2FDA-4A0D-AB6C-A731DCB7F833}"/>
                </a:ext>
              </a:extLst>
            </p:cNvPr>
            <p:cNvSpPr txBox="1"/>
            <p:nvPr/>
          </p:nvSpPr>
          <p:spPr>
            <a:xfrm>
              <a:off x="9387173" y="2254045"/>
              <a:ext cx="2116773" cy="400110"/>
            </a:xfrm>
            <a:prstGeom prst="rect">
              <a:avLst/>
            </a:prstGeom>
            <a:noFill/>
          </p:spPr>
          <p:txBody>
            <a:bodyPr wrap="square" rtlCol="0">
              <a:spAutoFit/>
            </a:bodyPr>
            <a:lstStyle/>
            <a:p>
              <a:pPr algn="r"/>
              <a:r>
                <a:rPr lang="en-US" sz="2000" dirty="0">
                  <a:solidFill>
                    <a:srgbClr val="0070C0"/>
                  </a:solidFill>
                </a:rPr>
                <a:t>$45,000</a:t>
              </a:r>
            </a:p>
          </p:txBody>
        </p:sp>
        <p:sp>
          <p:nvSpPr>
            <p:cNvPr id="42" name="TextBox 41">
              <a:extLst>
                <a:ext uri="{FF2B5EF4-FFF2-40B4-BE49-F238E27FC236}">
                  <a16:creationId xmlns:a16="http://schemas.microsoft.com/office/drawing/2014/main" id="{DE4B3ADE-00EE-463D-9D9B-CD35E18D1E0D}"/>
                </a:ext>
              </a:extLst>
            </p:cNvPr>
            <p:cNvSpPr txBox="1"/>
            <p:nvPr/>
          </p:nvSpPr>
          <p:spPr>
            <a:xfrm>
              <a:off x="9388729" y="3329760"/>
              <a:ext cx="2116773" cy="400110"/>
            </a:xfrm>
            <a:prstGeom prst="rect">
              <a:avLst/>
            </a:prstGeom>
            <a:noFill/>
          </p:spPr>
          <p:txBody>
            <a:bodyPr wrap="square" rtlCol="0">
              <a:spAutoFit/>
            </a:bodyPr>
            <a:lstStyle/>
            <a:p>
              <a:pPr algn="r"/>
              <a:r>
                <a:rPr lang="en-US" sz="2000" dirty="0">
                  <a:solidFill>
                    <a:srgbClr val="0070C0"/>
                  </a:solidFill>
                </a:rPr>
                <a:t>$125,000</a:t>
              </a:r>
            </a:p>
          </p:txBody>
        </p:sp>
        <p:sp>
          <p:nvSpPr>
            <p:cNvPr id="43" name="TextBox 42">
              <a:extLst>
                <a:ext uri="{FF2B5EF4-FFF2-40B4-BE49-F238E27FC236}">
                  <a16:creationId xmlns:a16="http://schemas.microsoft.com/office/drawing/2014/main" id="{5D747780-5636-40CE-A0A4-11DC037D3AEA}"/>
                </a:ext>
              </a:extLst>
            </p:cNvPr>
            <p:cNvSpPr txBox="1"/>
            <p:nvPr/>
          </p:nvSpPr>
          <p:spPr>
            <a:xfrm>
              <a:off x="9388730" y="4361558"/>
              <a:ext cx="2116773" cy="400110"/>
            </a:xfrm>
            <a:prstGeom prst="rect">
              <a:avLst/>
            </a:prstGeom>
            <a:noFill/>
          </p:spPr>
          <p:txBody>
            <a:bodyPr wrap="square" rtlCol="0">
              <a:spAutoFit/>
            </a:bodyPr>
            <a:lstStyle/>
            <a:p>
              <a:pPr algn="r"/>
              <a:r>
                <a:rPr lang="en-US" sz="2000" dirty="0">
                  <a:solidFill>
                    <a:srgbClr val="0070C0"/>
                  </a:solidFill>
                </a:rPr>
                <a:t>$125,000</a:t>
              </a:r>
            </a:p>
          </p:txBody>
        </p:sp>
        <p:sp>
          <p:nvSpPr>
            <p:cNvPr id="44" name="TextBox 43">
              <a:extLst>
                <a:ext uri="{FF2B5EF4-FFF2-40B4-BE49-F238E27FC236}">
                  <a16:creationId xmlns:a16="http://schemas.microsoft.com/office/drawing/2014/main" id="{1C5B4E3A-8BD7-4E6F-8001-E0C249C0A6A6}"/>
                </a:ext>
              </a:extLst>
            </p:cNvPr>
            <p:cNvSpPr txBox="1"/>
            <p:nvPr/>
          </p:nvSpPr>
          <p:spPr>
            <a:xfrm>
              <a:off x="9400759" y="5469741"/>
              <a:ext cx="2116773" cy="400110"/>
            </a:xfrm>
            <a:prstGeom prst="rect">
              <a:avLst/>
            </a:prstGeom>
            <a:noFill/>
          </p:spPr>
          <p:txBody>
            <a:bodyPr wrap="square" rtlCol="0">
              <a:spAutoFit/>
            </a:bodyPr>
            <a:lstStyle/>
            <a:p>
              <a:pPr algn="r"/>
              <a:r>
                <a:rPr lang="en-US" sz="2000" dirty="0">
                  <a:solidFill>
                    <a:srgbClr val="0070C0"/>
                  </a:solidFill>
                </a:rPr>
                <a:t>$25,000</a:t>
              </a:r>
            </a:p>
          </p:txBody>
        </p:sp>
        <p:cxnSp>
          <p:nvCxnSpPr>
            <p:cNvPr id="6" name="Straight Connector 5">
              <a:extLst>
                <a:ext uri="{FF2B5EF4-FFF2-40B4-BE49-F238E27FC236}">
                  <a16:creationId xmlns:a16="http://schemas.microsoft.com/office/drawing/2014/main" id="{7BD723A3-BC0B-4A1E-9B12-B503CE15BFF5}"/>
                </a:ext>
              </a:extLst>
            </p:cNvPr>
            <p:cNvCxnSpPr>
              <a:cxnSpLocks/>
            </p:cNvCxnSpPr>
            <p:nvPr/>
          </p:nvCxnSpPr>
          <p:spPr>
            <a:xfrm>
              <a:off x="782053" y="3006128"/>
              <a:ext cx="11000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39B7A35-9333-403A-B626-4D574D3B7F9D}"/>
                </a:ext>
              </a:extLst>
            </p:cNvPr>
            <p:cNvCxnSpPr>
              <a:cxnSpLocks/>
            </p:cNvCxnSpPr>
            <p:nvPr/>
          </p:nvCxnSpPr>
          <p:spPr>
            <a:xfrm>
              <a:off x="782053" y="4074963"/>
              <a:ext cx="11000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53835A8-B423-4408-870A-4A206A3BED26}"/>
                </a:ext>
              </a:extLst>
            </p:cNvPr>
            <p:cNvCxnSpPr>
              <a:cxnSpLocks/>
            </p:cNvCxnSpPr>
            <p:nvPr/>
          </p:nvCxnSpPr>
          <p:spPr>
            <a:xfrm>
              <a:off x="782053" y="5173927"/>
              <a:ext cx="11000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69A0702-DEF1-4CC9-B824-7D82397BDA44}"/>
                </a:ext>
              </a:extLst>
            </p:cNvPr>
            <p:cNvCxnSpPr>
              <a:cxnSpLocks/>
            </p:cNvCxnSpPr>
            <p:nvPr/>
          </p:nvCxnSpPr>
          <p:spPr>
            <a:xfrm>
              <a:off x="782053" y="1948471"/>
              <a:ext cx="11000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C3ADA62-709B-4DAF-AE69-DEDF735CC022}"/>
                </a:ext>
              </a:extLst>
            </p:cNvPr>
            <p:cNvCxnSpPr>
              <a:cxnSpLocks/>
            </p:cNvCxnSpPr>
            <p:nvPr/>
          </p:nvCxnSpPr>
          <p:spPr>
            <a:xfrm>
              <a:off x="782053" y="6237067"/>
              <a:ext cx="11000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813277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99688-2FBF-4DEC-A4AE-9CC71E87FA30}"/>
              </a:ext>
            </a:extLst>
          </p:cNvPr>
          <p:cNvSpPr>
            <a:spLocks noGrp="1"/>
          </p:cNvSpPr>
          <p:nvPr>
            <p:ph type="title"/>
          </p:nvPr>
        </p:nvSpPr>
        <p:spPr/>
        <p:txBody>
          <a:bodyPr/>
          <a:lstStyle/>
          <a:p>
            <a:r>
              <a:rPr lang="en-AU" dirty="0"/>
              <a:t>A leadership team with a strong track record</a:t>
            </a:r>
            <a:endParaRPr lang="en-ID" dirty="0"/>
          </a:p>
        </p:txBody>
      </p:sp>
      <p:sp>
        <p:nvSpPr>
          <p:cNvPr id="4" name="Slide Number Placeholder 3">
            <a:extLst>
              <a:ext uri="{FF2B5EF4-FFF2-40B4-BE49-F238E27FC236}">
                <a16:creationId xmlns:a16="http://schemas.microsoft.com/office/drawing/2014/main" id="{3BD06B03-1DA4-4BF6-B905-018267221A67}"/>
              </a:ext>
            </a:extLst>
          </p:cNvPr>
          <p:cNvSpPr>
            <a:spLocks noGrp="1"/>
          </p:cNvSpPr>
          <p:nvPr>
            <p:ph type="sldNum" sz="quarter" idx="4"/>
          </p:nvPr>
        </p:nvSpPr>
        <p:spPr/>
        <p:txBody>
          <a:bodyPr/>
          <a:lstStyle/>
          <a:p>
            <a:fld id="{45B4EEE1-F3A5-4F92-8C13-26FA1C14643B}" type="slidenum">
              <a:rPr lang="en-US" smtClean="0"/>
              <a:pPr/>
              <a:t>28</a:t>
            </a:fld>
            <a:endParaRPr lang="en-US" dirty="0"/>
          </a:p>
        </p:txBody>
      </p:sp>
      <p:sp>
        <p:nvSpPr>
          <p:cNvPr id="3" name="TextBox 2">
            <a:extLst>
              <a:ext uri="{FF2B5EF4-FFF2-40B4-BE49-F238E27FC236}">
                <a16:creationId xmlns:a16="http://schemas.microsoft.com/office/drawing/2014/main" id="{DEBCA1D0-7F9B-48F9-8F75-2D4F650E841E}"/>
              </a:ext>
            </a:extLst>
          </p:cNvPr>
          <p:cNvSpPr txBox="1"/>
          <p:nvPr/>
        </p:nvSpPr>
        <p:spPr>
          <a:xfrm>
            <a:off x="1911927" y="932077"/>
            <a:ext cx="9203376" cy="1231106"/>
          </a:xfrm>
          <a:prstGeom prst="rect">
            <a:avLst/>
          </a:prstGeom>
          <a:noFill/>
        </p:spPr>
        <p:txBody>
          <a:bodyPr wrap="square" rtlCol="0">
            <a:spAutoFit/>
          </a:bodyPr>
          <a:lstStyle/>
          <a:p>
            <a:r>
              <a:rPr lang="en-US" sz="2000" b="1" dirty="0">
                <a:solidFill>
                  <a:srgbClr val="0070C0"/>
                </a:solidFill>
              </a:rPr>
              <a:t>Grant Augustin</a:t>
            </a:r>
          </a:p>
          <a:p>
            <a:pPr marL="355600" lvl="1" indent="-176213">
              <a:buFont typeface="Arial" panose="020B0604020202020204" pitchFamily="34" charset="0"/>
              <a:buChar char="•"/>
            </a:pPr>
            <a:r>
              <a:rPr lang="en-US" sz="1800" dirty="0"/>
              <a:t>Co Founder &amp; Managing Director</a:t>
            </a:r>
          </a:p>
          <a:p>
            <a:pPr marL="355600" lvl="1" indent="-176213">
              <a:buFont typeface="Arial" panose="020B0604020202020204" pitchFamily="34" charset="0"/>
              <a:buChar char="•"/>
            </a:pPr>
            <a:r>
              <a:rPr lang="en-US" sz="1800" dirty="0"/>
              <a:t>Manages Key Relationships e.g. Intuit, CBA, Westpac, ANZ &amp; NAB</a:t>
            </a:r>
          </a:p>
          <a:p>
            <a:pPr marL="355600" lvl="1" indent="-176213">
              <a:buFont typeface="Arial" panose="020B0604020202020204" pitchFamily="34" charset="0"/>
              <a:buChar char="•"/>
            </a:pPr>
            <a:r>
              <a:rPr lang="en-US" sz="1800" dirty="0"/>
              <a:t>Delivers on strategic vision for SISS Data Service. </a:t>
            </a:r>
          </a:p>
        </p:txBody>
      </p:sp>
      <p:sp>
        <p:nvSpPr>
          <p:cNvPr id="5" name="TextBox 4">
            <a:extLst>
              <a:ext uri="{FF2B5EF4-FFF2-40B4-BE49-F238E27FC236}">
                <a16:creationId xmlns:a16="http://schemas.microsoft.com/office/drawing/2014/main" id="{A1E1DD14-CC51-4E4F-8CC7-2BFB3805987E}"/>
              </a:ext>
            </a:extLst>
          </p:cNvPr>
          <p:cNvSpPr txBox="1"/>
          <p:nvPr/>
        </p:nvSpPr>
        <p:spPr>
          <a:xfrm>
            <a:off x="1911927" y="2226494"/>
            <a:ext cx="7067950" cy="1231106"/>
          </a:xfrm>
          <a:prstGeom prst="rect">
            <a:avLst/>
          </a:prstGeom>
          <a:noFill/>
        </p:spPr>
        <p:txBody>
          <a:bodyPr wrap="square" rtlCol="0">
            <a:spAutoFit/>
          </a:bodyPr>
          <a:lstStyle/>
          <a:p>
            <a:r>
              <a:rPr lang="en-US" sz="2000" b="1" dirty="0">
                <a:solidFill>
                  <a:srgbClr val="0070C0"/>
                </a:solidFill>
              </a:rPr>
              <a:t>Peter Speden - CTO</a:t>
            </a:r>
          </a:p>
          <a:p>
            <a:pPr marL="355600" lvl="1" indent="-177800">
              <a:buFont typeface="Arial" panose="020B0604020202020204" pitchFamily="34" charset="0"/>
              <a:buChar char="•"/>
            </a:pPr>
            <a:r>
              <a:rPr lang="en-US" sz="1800" dirty="0"/>
              <a:t>Chief Technology Officer</a:t>
            </a:r>
          </a:p>
          <a:p>
            <a:pPr marL="355600" lvl="1" indent="-177800">
              <a:buFont typeface="Arial" panose="020B0604020202020204" pitchFamily="34" charset="0"/>
              <a:buChar char="•"/>
            </a:pPr>
            <a:r>
              <a:rPr lang="en-US" sz="1800" dirty="0"/>
              <a:t>Ex Banklink, BankStream &amp; Intuit </a:t>
            </a:r>
          </a:p>
          <a:p>
            <a:pPr marL="355600" lvl="1" indent="-177800">
              <a:buFont typeface="Arial" panose="020B0604020202020204" pitchFamily="34" charset="0"/>
              <a:buChar char="•"/>
            </a:pPr>
            <a:r>
              <a:rPr lang="en-US" sz="1800" dirty="0"/>
              <a:t>Designs and Deliver our secure Technology Solution</a:t>
            </a:r>
          </a:p>
        </p:txBody>
      </p:sp>
      <p:sp>
        <p:nvSpPr>
          <p:cNvPr id="6" name="TextBox 5">
            <a:extLst>
              <a:ext uri="{FF2B5EF4-FFF2-40B4-BE49-F238E27FC236}">
                <a16:creationId xmlns:a16="http://schemas.microsoft.com/office/drawing/2014/main" id="{DFBE13B3-3F61-44AA-AFF0-B230AE3F8ACD}"/>
              </a:ext>
            </a:extLst>
          </p:cNvPr>
          <p:cNvSpPr txBox="1"/>
          <p:nvPr/>
        </p:nvSpPr>
        <p:spPr>
          <a:xfrm>
            <a:off x="1911927" y="3513387"/>
            <a:ext cx="7067950" cy="1231106"/>
          </a:xfrm>
          <a:prstGeom prst="rect">
            <a:avLst/>
          </a:prstGeom>
          <a:noFill/>
        </p:spPr>
        <p:txBody>
          <a:bodyPr wrap="square" rtlCol="0">
            <a:spAutoFit/>
          </a:bodyPr>
          <a:lstStyle/>
          <a:p>
            <a:r>
              <a:rPr lang="en-US" sz="2000" b="1" dirty="0">
                <a:solidFill>
                  <a:srgbClr val="0070C0"/>
                </a:solidFill>
              </a:rPr>
              <a:t>Joshua Nicholson – Product </a:t>
            </a:r>
          </a:p>
          <a:p>
            <a:pPr marL="355600" lvl="1" indent="-177800">
              <a:buFont typeface="Arial" panose="020B0604020202020204" pitchFamily="34" charset="0"/>
              <a:buChar char="•"/>
            </a:pPr>
            <a:r>
              <a:rPr lang="en-US" sz="1800" dirty="0"/>
              <a:t>Product Owner Data Feeds</a:t>
            </a:r>
          </a:p>
          <a:p>
            <a:pPr marL="355600" lvl="1" indent="-177800">
              <a:buFont typeface="Arial" panose="020B0604020202020204" pitchFamily="34" charset="0"/>
              <a:buChar char="•"/>
            </a:pPr>
            <a:r>
              <a:rPr lang="en-US" sz="1800" dirty="0"/>
              <a:t>Ex Banklink, Reckon &amp; Super Concepts </a:t>
            </a:r>
          </a:p>
          <a:p>
            <a:pPr marL="355600" lvl="1" indent="-177800">
              <a:buFont typeface="Arial" panose="020B0604020202020204" pitchFamily="34" charset="0"/>
              <a:buChar char="•"/>
            </a:pPr>
            <a:r>
              <a:rPr lang="en-US" sz="1800" dirty="0"/>
              <a:t>Delivery of our Data Holder &amp; Data Recipient service</a:t>
            </a:r>
          </a:p>
        </p:txBody>
      </p:sp>
      <p:sp>
        <p:nvSpPr>
          <p:cNvPr id="7" name="TextBox 6">
            <a:extLst>
              <a:ext uri="{FF2B5EF4-FFF2-40B4-BE49-F238E27FC236}">
                <a16:creationId xmlns:a16="http://schemas.microsoft.com/office/drawing/2014/main" id="{7B1E66D4-1FE6-474F-BD8D-F40F09A70548}"/>
              </a:ext>
            </a:extLst>
          </p:cNvPr>
          <p:cNvSpPr txBox="1"/>
          <p:nvPr/>
        </p:nvSpPr>
        <p:spPr>
          <a:xfrm>
            <a:off x="1911927" y="4799229"/>
            <a:ext cx="7067950" cy="1231106"/>
          </a:xfrm>
          <a:prstGeom prst="rect">
            <a:avLst/>
          </a:prstGeom>
          <a:noFill/>
        </p:spPr>
        <p:txBody>
          <a:bodyPr wrap="square" rtlCol="0">
            <a:spAutoFit/>
          </a:bodyPr>
          <a:lstStyle/>
          <a:p>
            <a:r>
              <a:rPr lang="en-US" sz="2000" b="1" dirty="0">
                <a:solidFill>
                  <a:srgbClr val="0070C0"/>
                </a:solidFill>
              </a:rPr>
              <a:t>Andrew Logan – Senior Developer</a:t>
            </a:r>
          </a:p>
          <a:p>
            <a:pPr marL="355600" lvl="1" indent="-177800">
              <a:buFont typeface="Arial" panose="020B0604020202020204" pitchFamily="34" charset="0"/>
              <a:buChar char="•"/>
            </a:pPr>
            <a:r>
              <a:rPr lang="en-US" sz="1800" dirty="0"/>
              <a:t>Senior Developer	</a:t>
            </a:r>
          </a:p>
          <a:p>
            <a:pPr marL="355600" lvl="1" indent="-177800">
              <a:buFont typeface="Arial" panose="020B0604020202020204" pitchFamily="34" charset="0"/>
              <a:buChar char="•"/>
            </a:pPr>
            <a:r>
              <a:rPr lang="en-US" sz="1800" dirty="0"/>
              <a:t>With SISS since the beginning</a:t>
            </a:r>
          </a:p>
          <a:p>
            <a:pPr marL="355600" lvl="1" indent="-177800">
              <a:buFont typeface="Arial" panose="020B0604020202020204" pitchFamily="34" charset="0"/>
              <a:buChar char="•"/>
            </a:pPr>
            <a:r>
              <a:rPr lang="en-US" sz="1800" dirty="0"/>
              <a:t>Builds our Tech Solution</a:t>
            </a:r>
          </a:p>
        </p:txBody>
      </p:sp>
      <p:pic>
        <p:nvPicPr>
          <p:cNvPr id="9" name="Picture 8">
            <a:extLst>
              <a:ext uri="{FF2B5EF4-FFF2-40B4-BE49-F238E27FC236}">
                <a16:creationId xmlns:a16="http://schemas.microsoft.com/office/drawing/2014/main" id="{E0D5C865-5467-4588-8C8E-C8E47D168A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327" y="932553"/>
            <a:ext cx="874733" cy="1231106"/>
          </a:xfrm>
          <a:prstGeom prst="rect">
            <a:avLst/>
          </a:prstGeom>
          <a:ln>
            <a:no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03134026-FD99-401F-8E1A-4B505F3B2A3D}"/>
              </a:ext>
            </a:extLst>
          </p:cNvPr>
          <p:cNvSpPr/>
          <p:nvPr/>
        </p:nvSpPr>
        <p:spPr>
          <a:xfrm>
            <a:off x="540327" y="2259136"/>
            <a:ext cx="874733" cy="11509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Add</a:t>
            </a:r>
          </a:p>
          <a:p>
            <a:pPr algn="ctr"/>
            <a:r>
              <a:rPr lang="en-US" sz="1600" dirty="0"/>
              <a:t>Picture</a:t>
            </a:r>
          </a:p>
        </p:txBody>
      </p:sp>
      <p:sp>
        <p:nvSpPr>
          <p:cNvPr id="11" name="Rectangle 10">
            <a:extLst>
              <a:ext uri="{FF2B5EF4-FFF2-40B4-BE49-F238E27FC236}">
                <a16:creationId xmlns:a16="http://schemas.microsoft.com/office/drawing/2014/main" id="{3496DA9E-9E98-4CEF-A488-97B90F0C81F4}"/>
              </a:ext>
            </a:extLst>
          </p:cNvPr>
          <p:cNvSpPr/>
          <p:nvPr/>
        </p:nvSpPr>
        <p:spPr>
          <a:xfrm>
            <a:off x="540325" y="3535962"/>
            <a:ext cx="874733" cy="11509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Add</a:t>
            </a:r>
          </a:p>
          <a:p>
            <a:pPr algn="ctr"/>
            <a:r>
              <a:rPr lang="en-US" sz="1600" dirty="0"/>
              <a:t>Picture</a:t>
            </a:r>
          </a:p>
        </p:txBody>
      </p:sp>
      <p:sp>
        <p:nvSpPr>
          <p:cNvPr id="12" name="Rectangle 11">
            <a:extLst>
              <a:ext uri="{FF2B5EF4-FFF2-40B4-BE49-F238E27FC236}">
                <a16:creationId xmlns:a16="http://schemas.microsoft.com/office/drawing/2014/main" id="{7426E23B-6940-4F1B-8493-A0AA6C94CBBA}"/>
              </a:ext>
            </a:extLst>
          </p:cNvPr>
          <p:cNvSpPr/>
          <p:nvPr/>
        </p:nvSpPr>
        <p:spPr>
          <a:xfrm>
            <a:off x="540324" y="4804194"/>
            <a:ext cx="874733" cy="11509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Add</a:t>
            </a:r>
          </a:p>
          <a:p>
            <a:pPr algn="ctr"/>
            <a:r>
              <a:rPr lang="en-US" sz="1600" dirty="0"/>
              <a:t>Picture</a:t>
            </a:r>
          </a:p>
        </p:txBody>
      </p:sp>
      <p:grpSp>
        <p:nvGrpSpPr>
          <p:cNvPr id="16" name="Group 15">
            <a:extLst>
              <a:ext uri="{FF2B5EF4-FFF2-40B4-BE49-F238E27FC236}">
                <a16:creationId xmlns:a16="http://schemas.microsoft.com/office/drawing/2014/main" id="{0785C485-ED53-4E49-84FC-1EDA96762D99}"/>
              </a:ext>
            </a:extLst>
          </p:cNvPr>
          <p:cNvGrpSpPr/>
          <p:nvPr/>
        </p:nvGrpSpPr>
        <p:grpSpPr>
          <a:xfrm>
            <a:off x="1540042" y="2187247"/>
            <a:ext cx="7439835" cy="2594813"/>
            <a:chOff x="1540042" y="2187247"/>
            <a:chExt cx="8879305" cy="2594813"/>
          </a:xfrm>
        </p:grpSpPr>
        <p:cxnSp>
          <p:nvCxnSpPr>
            <p:cNvPr id="13" name="Straight Connector 12">
              <a:extLst>
                <a:ext uri="{FF2B5EF4-FFF2-40B4-BE49-F238E27FC236}">
                  <a16:creationId xmlns:a16="http://schemas.microsoft.com/office/drawing/2014/main" id="{3217AE49-04A3-4730-AF65-41E612EC21D7}"/>
                </a:ext>
              </a:extLst>
            </p:cNvPr>
            <p:cNvCxnSpPr/>
            <p:nvPr/>
          </p:nvCxnSpPr>
          <p:spPr>
            <a:xfrm>
              <a:off x="1540042" y="2187247"/>
              <a:ext cx="8879305"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9A0C3D1-DAB4-4813-8A30-7491BFA04C47}"/>
                </a:ext>
              </a:extLst>
            </p:cNvPr>
            <p:cNvCxnSpPr/>
            <p:nvPr/>
          </p:nvCxnSpPr>
          <p:spPr>
            <a:xfrm>
              <a:off x="1540042" y="3482645"/>
              <a:ext cx="8879305"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53EC894-C937-47FE-B083-5031EAF31EE7}"/>
                </a:ext>
              </a:extLst>
            </p:cNvPr>
            <p:cNvCxnSpPr/>
            <p:nvPr/>
          </p:nvCxnSpPr>
          <p:spPr>
            <a:xfrm>
              <a:off x="1540042" y="4782060"/>
              <a:ext cx="8879305"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388561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99688-2FBF-4DEC-A4AE-9CC71E87FA30}"/>
              </a:ext>
            </a:extLst>
          </p:cNvPr>
          <p:cNvSpPr>
            <a:spLocks noGrp="1"/>
          </p:cNvSpPr>
          <p:nvPr>
            <p:ph type="title"/>
          </p:nvPr>
        </p:nvSpPr>
        <p:spPr/>
        <p:txBody>
          <a:bodyPr/>
          <a:lstStyle/>
          <a:p>
            <a:r>
              <a:rPr lang="en-AU" dirty="0"/>
              <a:t>A Strong team . . . . . Current headcount &amp; Recruitment</a:t>
            </a:r>
            <a:endParaRPr lang="en-ID" dirty="0"/>
          </a:p>
        </p:txBody>
      </p:sp>
      <p:sp>
        <p:nvSpPr>
          <p:cNvPr id="4" name="Slide Number Placeholder 3">
            <a:extLst>
              <a:ext uri="{FF2B5EF4-FFF2-40B4-BE49-F238E27FC236}">
                <a16:creationId xmlns:a16="http://schemas.microsoft.com/office/drawing/2014/main" id="{3BD06B03-1DA4-4BF6-B905-018267221A67}"/>
              </a:ext>
            </a:extLst>
          </p:cNvPr>
          <p:cNvSpPr>
            <a:spLocks noGrp="1"/>
          </p:cNvSpPr>
          <p:nvPr>
            <p:ph type="sldNum" sz="quarter" idx="4"/>
          </p:nvPr>
        </p:nvSpPr>
        <p:spPr/>
        <p:txBody>
          <a:bodyPr/>
          <a:lstStyle/>
          <a:p>
            <a:fld id="{45B4EEE1-F3A5-4F92-8C13-26FA1C14643B}" type="slidenum">
              <a:rPr lang="en-US" smtClean="0"/>
              <a:pPr/>
              <a:t>29</a:t>
            </a:fld>
            <a:endParaRPr lang="en-US" dirty="0"/>
          </a:p>
        </p:txBody>
      </p:sp>
      <p:graphicFrame>
        <p:nvGraphicFramePr>
          <p:cNvPr id="18" name="Table 18">
            <a:extLst>
              <a:ext uri="{FF2B5EF4-FFF2-40B4-BE49-F238E27FC236}">
                <a16:creationId xmlns:a16="http://schemas.microsoft.com/office/drawing/2014/main" id="{CF5C4A50-2FA0-4975-93B8-8593C380025D}"/>
              </a:ext>
            </a:extLst>
          </p:cNvPr>
          <p:cNvGraphicFramePr>
            <a:graphicFrameLocks noGrp="1"/>
          </p:cNvGraphicFramePr>
          <p:nvPr>
            <p:extLst>
              <p:ext uri="{D42A27DB-BD31-4B8C-83A1-F6EECF244321}">
                <p14:modId xmlns:p14="http://schemas.microsoft.com/office/powerpoint/2010/main" val="1131696176"/>
              </p:ext>
            </p:extLst>
          </p:nvPr>
        </p:nvGraphicFramePr>
        <p:xfrm>
          <a:off x="746126" y="1778058"/>
          <a:ext cx="10821988" cy="3465395"/>
        </p:xfrm>
        <a:graphic>
          <a:graphicData uri="http://schemas.openxmlformats.org/drawingml/2006/table">
            <a:tbl>
              <a:tblPr firstRow="1" bandRow="1">
                <a:tableStyleId>{5C22544A-7EE6-4342-B048-85BDC9FD1C3A}</a:tableStyleId>
              </a:tblPr>
              <a:tblGrid>
                <a:gridCol w="3499354">
                  <a:extLst>
                    <a:ext uri="{9D8B030D-6E8A-4147-A177-3AD203B41FA5}">
                      <a16:colId xmlns:a16="http://schemas.microsoft.com/office/drawing/2014/main" val="1813230466"/>
                    </a:ext>
                  </a:extLst>
                </a:gridCol>
                <a:gridCol w="1411250">
                  <a:extLst>
                    <a:ext uri="{9D8B030D-6E8A-4147-A177-3AD203B41FA5}">
                      <a16:colId xmlns:a16="http://schemas.microsoft.com/office/drawing/2014/main" val="1410044846"/>
                    </a:ext>
                  </a:extLst>
                </a:gridCol>
                <a:gridCol w="1600214">
                  <a:extLst>
                    <a:ext uri="{9D8B030D-6E8A-4147-A177-3AD203B41FA5}">
                      <a16:colId xmlns:a16="http://schemas.microsoft.com/office/drawing/2014/main" val="1404083345"/>
                    </a:ext>
                  </a:extLst>
                </a:gridCol>
                <a:gridCol w="1441327">
                  <a:extLst>
                    <a:ext uri="{9D8B030D-6E8A-4147-A177-3AD203B41FA5}">
                      <a16:colId xmlns:a16="http://schemas.microsoft.com/office/drawing/2014/main" val="2234232804"/>
                    </a:ext>
                  </a:extLst>
                </a:gridCol>
                <a:gridCol w="1566166">
                  <a:extLst>
                    <a:ext uri="{9D8B030D-6E8A-4147-A177-3AD203B41FA5}">
                      <a16:colId xmlns:a16="http://schemas.microsoft.com/office/drawing/2014/main" val="4131555671"/>
                    </a:ext>
                  </a:extLst>
                </a:gridCol>
                <a:gridCol w="1303677">
                  <a:extLst>
                    <a:ext uri="{9D8B030D-6E8A-4147-A177-3AD203B41FA5}">
                      <a16:colId xmlns:a16="http://schemas.microsoft.com/office/drawing/2014/main" val="1752415626"/>
                    </a:ext>
                  </a:extLst>
                </a:gridCol>
              </a:tblGrid>
              <a:tr h="565063">
                <a:tc>
                  <a:txBody>
                    <a:bodyPr/>
                    <a:lstStyle/>
                    <a:p>
                      <a:endParaRPr lang="en-US" sz="20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US" sz="2000" dirty="0"/>
                        <a:t>Current</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US" sz="2000" dirty="0"/>
                        <a:t>2021</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US" sz="2000" dirty="0"/>
                        <a:t>2022</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US" sz="2000" dirty="0"/>
                        <a:t>2023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US" sz="2000" dirty="0"/>
                        <a:t>2024</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1F497D"/>
                    </a:solidFill>
                  </a:tcPr>
                </a:tc>
                <a:extLst>
                  <a:ext uri="{0D108BD9-81ED-4DB2-BD59-A6C34878D82A}">
                    <a16:rowId xmlns:a16="http://schemas.microsoft.com/office/drawing/2014/main" val="3705394037"/>
                  </a:ext>
                </a:extLst>
              </a:tr>
              <a:tr h="565063">
                <a:tc>
                  <a:txBody>
                    <a:bodyPr/>
                    <a:lstStyle/>
                    <a:p>
                      <a:r>
                        <a:rPr lang="en-US" sz="1800" dirty="0"/>
                        <a:t>Board &amp; Senior Management</a:t>
                      </a:r>
                    </a:p>
                  </a:txBody>
                  <a:tcPr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dirty="0"/>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dirty="0"/>
                        <a:t>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dirty="0"/>
                        <a:t>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dirty="0"/>
                        <a:t>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dirty="0"/>
                        <a:t>4</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413540657"/>
                  </a:ext>
                </a:extLst>
              </a:tr>
              <a:tr h="565063">
                <a:tc>
                  <a:txBody>
                    <a:bodyPr/>
                    <a:lstStyle/>
                    <a:p>
                      <a:r>
                        <a:rPr lang="en-US" sz="1800" dirty="0"/>
                        <a:t>Sales &amp; Account Management, Product &amp; Support</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US" sz="1800" dirty="0"/>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US" sz="1800" dirty="0"/>
                        <a:t>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US" sz="1800" dirty="0"/>
                        <a:t>5</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US" sz="1800" dirty="0"/>
                        <a:t>7</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US" sz="1800" dirty="0"/>
                        <a:t>8</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1742831138"/>
                  </a:ext>
                </a:extLst>
              </a:tr>
              <a:tr h="565063">
                <a:tc>
                  <a:txBody>
                    <a:bodyPr/>
                    <a:lstStyle/>
                    <a:p>
                      <a:r>
                        <a:rPr lang="en-US" sz="1800" dirty="0"/>
                        <a:t>Technical &amp; Development</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dirty="0"/>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dirty="0"/>
                        <a:t>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dirty="0"/>
                        <a:t>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dirty="0"/>
                        <a:t>5</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dirty="0"/>
                        <a:t>6</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2797973402"/>
                  </a:ext>
                </a:extLst>
              </a:tr>
              <a:tr h="565063">
                <a:tc>
                  <a:txBody>
                    <a:bodyPr/>
                    <a:lstStyle/>
                    <a:p>
                      <a:r>
                        <a:rPr lang="en-US" sz="1800" dirty="0"/>
                        <a:t>Data Processing &amp; Admin</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US" sz="1800" dirty="0"/>
                        <a:t>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US" sz="1800" dirty="0"/>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US" sz="1800" dirty="0"/>
                        <a:t>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US" sz="1800" dirty="0"/>
                        <a:t>5</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US" sz="1800" dirty="0"/>
                        <a:t>6</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1093886782"/>
                  </a:ext>
                </a:extLst>
              </a:tr>
              <a:tr h="565063">
                <a:tc>
                  <a:txBody>
                    <a:bodyPr/>
                    <a:lstStyle/>
                    <a:p>
                      <a:r>
                        <a:rPr lang="en-US" sz="1800" b="1" dirty="0">
                          <a:solidFill>
                            <a:srgbClr val="0070C0"/>
                          </a:solidFill>
                        </a:rPr>
                        <a:t>Total</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b="1" dirty="0">
                          <a:solidFill>
                            <a:srgbClr val="0070C0"/>
                          </a:solidFill>
                        </a:rPr>
                        <a:t>8</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b="1" dirty="0">
                          <a:solidFill>
                            <a:srgbClr val="0070C0"/>
                          </a:solidFill>
                        </a:rPr>
                        <a:t>14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b="1" dirty="0">
                          <a:solidFill>
                            <a:srgbClr val="0070C0"/>
                          </a:solidFill>
                        </a:rPr>
                        <a:t>17</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b="1" dirty="0">
                          <a:solidFill>
                            <a:srgbClr val="0070C0"/>
                          </a:solidFill>
                        </a:rPr>
                        <a:t>21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US" sz="1800" b="1" dirty="0">
                          <a:solidFill>
                            <a:srgbClr val="0070C0"/>
                          </a:solidFill>
                        </a:rPr>
                        <a:t>24</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4084298600"/>
                  </a:ext>
                </a:extLst>
              </a:tr>
            </a:tbl>
          </a:graphicData>
        </a:graphic>
      </p:graphicFrame>
      <p:sp>
        <p:nvSpPr>
          <p:cNvPr id="5" name="Content Placeholder 2">
            <a:extLst>
              <a:ext uri="{FF2B5EF4-FFF2-40B4-BE49-F238E27FC236}">
                <a16:creationId xmlns:a16="http://schemas.microsoft.com/office/drawing/2014/main" id="{1F7E268B-7856-4DE7-9880-3EA909194908}"/>
              </a:ext>
            </a:extLst>
          </p:cNvPr>
          <p:cNvSpPr txBox="1">
            <a:spLocks/>
          </p:cNvSpPr>
          <p:nvPr/>
        </p:nvSpPr>
        <p:spPr>
          <a:xfrm>
            <a:off x="609521" y="872995"/>
            <a:ext cx="10971372" cy="592390"/>
          </a:xfrm>
          <a:prstGeom prst="rect">
            <a:avLst/>
          </a:prstGeom>
        </p:spPr>
        <p:txBody>
          <a:bodyPr vert="horz" lIns="122950" tIns="61475" rIns="122950" bIns="61475" rtlCol="0">
            <a:normAutofit fontScale="92500" lnSpcReduction="20000"/>
          </a:bodyPr>
          <a:lstStyle>
            <a:lvl1pPr marL="355600" indent="-355600" algn="l" defTabSz="1229502" rtl="0" eaLnBrk="1" latinLnBrk="0" hangingPunct="1">
              <a:spcBef>
                <a:spcPts val="807"/>
              </a:spcBef>
              <a:buFont typeface="Arial" pitchFamily="34" charset="0"/>
              <a:buChar char="•"/>
              <a:defRPr sz="2000" kern="1200">
                <a:solidFill>
                  <a:schemeClr val="tx1">
                    <a:lumMod val="50000"/>
                    <a:lumOff val="50000"/>
                  </a:schemeClr>
                </a:solidFill>
                <a:latin typeface="Franklin Gothic Book" panose="020B0503020102020204" pitchFamily="34" charset="0"/>
                <a:ea typeface="Roboto" pitchFamily="2" charset="0"/>
                <a:cs typeface="+mn-cs"/>
              </a:defRPr>
            </a:lvl1pPr>
            <a:lvl2pPr marL="900113" indent="-368300" algn="l" defTabSz="1229502" rtl="0" eaLnBrk="1" latinLnBrk="0" hangingPunct="1">
              <a:spcBef>
                <a:spcPts val="0"/>
              </a:spcBef>
              <a:buFont typeface="Arial" pitchFamily="34" charset="0"/>
              <a:buChar char="–"/>
              <a:defRPr sz="2000" kern="1200">
                <a:solidFill>
                  <a:schemeClr val="tx1">
                    <a:lumMod val="50000"/>
                    <a:lumOff val="50000"/>
                  </a:schemeClr>
                </a:solidFill>
                <a:latin typeface="Franklin Gothic Book" panose="020B0503020102020204" pitchFamily="34" charset="0"/>
                <a:ea typeface="Roboto" pitchFamily="2" charset="0"/>
                <a:cs typeface="+mn-cs"/>
              </a:defRPr>
            </a:lvl2pPr>
            <a:lvl3pPr marL="1536878" indent="-307376" algn="l" defTabSz="1229502" rtl="0" eaLnBrk="1" latinLnBrk="0" hangingPunct="1">
              <a:spcBef>
                <a:spcPts val="0"/>
              </a:spcBef>
              <a:buFont typeface="Arial" pitchFamily="34" charset="0"/>
              <a:buChar char="•"/>
              <a:defRPr sz="1800" kern="1200">
                <a:solidFill>
                  <a:schemeClr val="tx1">
                    <a:lumMod val="50000"/>
                    <a:lumOff val="50000"/>
                  </a:schemeClr>
                </a:solidFill>
                <a:latin typeface="Franklin Gothic Book" panose="020B0503020102020204" pitchFamily="34" charset="0"/>
                <a:ea typeface="Roboto" pitchFamily="2" charset="0"/>
                <a:cs typeface="+mn-cs"/>
              </a:defRPr>
            </a:lvl3pPr>
            <a:lvl4pPr marL="2151629" indent="-307376" algn="l" defTabSz="1229502" rtl="0" eaLnBrk="1" latinLnBrk="0" hangingPunct="1">
              <a:spcBef>
                <a:spcPts val="0"/>
              </a:spcBef>
              <a:buFont typeface="Arial" pitchFamily="34" charset="0"/>
              <a:buChar char="–"/>
              <a:defRPr sz="1600" kern="1200">
                <a:solidFill>
                  <a:schemeClr val="tx1">
                    <a:lumMod val="50000"/>
                    <a:lumOff val="50000"/>
                  </a:schemeClr>
                </a:solidFill>
                <a:latin typeface="Franklin Gothic Book" panose="020B0503020102020204" pitchFamily="34" charset="0"/>
                <a:ea typeface="Roboto" pitchFamily="2" charset="0"/>
                <a:cs typeface="+mn-cs"/>
              </a:defRPr>
            </a:lvl4pPr>
            <a:lvl5pPr marL="2766380" indent="-307376" algn="l" defTabSz="1229502" rtl="0" eaLnBrk="1" latinLnBrk="0" hangingPunct="1">
              <a:spcBef>
                <a:spcPts val="0"/>
              </a:spcBef>
              <a:buFont typeface="Arial" pitchFamily="34" charset="0"/>
              <a:buChar char="»"/>
              <a:defRPr sz="1600" kern="1200">
                <a:solidFill>
                  <a:schemeClr val="tx1">
                    <a:lumMod val="50000"/>
                    <a:lumOff val="50000"/>
                  </a:schemeClr>
                </a:solidFill>
                <a:latin typeface="Franklin Gothic Book" panose="020B0503020102020204" pitchFamily="34" charset="0"/>
                <a:ea typeface="Roboto" pitchFamily="2" charset="0"/>
                <a:cs typeface="+mn-cs"/>
              </a:defRPr>
            </a:lvl5pPr>
            <a:lvl6pPr marL="3381131"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95882"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610633"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25385"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Font typeface="Arial" pitchFamily="34" charset="0"/>
              <a:buNone/>
            </a:pPr>
            <a:r>
              <a:rPr lang="en-AU" dirty="0"/>
              <a:t>The capital raise includes key appointments within our organisation such as </a:t>
            </a:r>
            <a:r>
              <a:rPr lang="en-AU" dirty="0">
                <a:latin typeface="+mj-lt"/>
              </a:rPr>
              <a:t>Sales Manager</a:t>
            </a:r>
            <a:r>
              <a:rPr lang="en-AU" dirty="0"/>
              <a:t>, </a:t>
            </a:r>
            <a:r>
              <a:rPr lang="en-AU" dirty="0">
                <a:latin typeface="+mj-lt"/>
              </a:rPr>
              <a:t>Account Manager</a:t>
            </a:r>
            <a:r>
              <a:rPr lang="en-AU" dirty="0"/>
              <a:t>, </a:t>
            </a:r>
            <a:r>
              <a:rPr lang="en-AU" dirty="0">
                <a:latin typeface="+mj-lt"/>
              </a:rPr>
              <a:t>IT &amp; Security Officer</a:t>
            </a:r>
            <a:r>
              <a:rPr lang="en-AU" dirty="0"/>
              <a:t> and </a:t>
            </a:r>
            <a:r>
              <a:rPr lang="en-AU" dirty="0">
                <a:latin typeface="+mj-lt"/>
              </a:rPr>
              <a:t>Product Manager.</a:t>
            </a:r>
            <a:endParaRPr lang="en-ID" dirty="0">
              <a:latin typeface="+mj-lt"/>
            </a:endParaRPr>
          </a:p>
        </p:txBody>
      </p:sp>
    </p:spTree>
    <p:extLst>
      <p:ext uri="{BB962C8B-B14F-4D97-AF65-F5344CB8AC3E}">
        <p14:creationId xmlns:p14="http://schemas.microsoft.com/office/powerpoint/2010/main" val="3674078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CBF0BC4-6AFE-4F5A-88C6-E428CEFA5899}"/>
              </a:ext>
            </a:extLst>
          </p:cNvPr>
          <p:cNvSpPr/>
          <p:nvPr/>
        </p:nvSpPr>
        <p:spPr>
          <a:xfrm>
            <a:off x="6095206" y="0"/>
            <a:ext cx="6095207" cy="7021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2" name="Title 1">
            <a:extLst>
              <a:ext uri="{FF2B5EF4-FFF2-40B4-BE49-F238E27FC236}">
                <a16:creationId xmlns:a16="http://schemas.microsoft.com/office/drawing/2014/main" id="{D2B0F983-858B-445E-A270-76B0B7C33C7C}"/>
              </a:ext>
            </a:extLst>
          </p:cNvPr>
          <p:cNvSpPr>
            <a:spLocks noGrp="1"/>
          </p:cNvSpPr>
          <p:nvPr>
            <p:ph type="title"/>
          </p:nvPr>
        </p:nvSpPr>
        <p:spPr/>
        <p:txBody>
          <a:bodyPr/>
          <a:lstStyle/>
          <a:p>
            <a:r>
              <a:rPr lang="en-AU" dirty="0">
                <a:solidFill>
                  <a:schemeClr val="bg1"/>
                </a:solidFill>
              </a:rPr>
              <a:t>Key Investment Highlights</a:t>
            </a:r>
            <a:endParaRPr lang="en-ID" dirty="0">
              <a:solidFill>
                <a:schemeClr val="bg1"/>
              </a:solidFill>
            </a:endParaRPr>
          </a:p>
        </p:txBody>
      </p:sp>
      <p:sp>
        <p:nvSpPr>
          <p:cNvPr id="3" name="Content Placeholder 2">
            <a:extLst>
              <a:ext uri="{FF2B5EF4-FFF2-40B4-BE49-F238E27FC236}">
                <a16:creationId xmlns:a16="http://schemas.microsoft.com/office/drawing/2014/main" id="{2089E2F4-1C4F-4163-9495-FC8EADA3F925}"/>
              </a:ext>
            </a:extLst>
          </p:cNvPr>
          <p:cNvSpPr>
            <a:spLocks noGrp="1"/>
          </p:cNvSpPr>
          <p:nvPr>
            <p:ph idx="1"/>
          </p:nvPr>
        </p:nvSpPr>
        <p:spPr>
          <a:xfrm>
            <a:off x="6344004" y="198575"/>
            <a:ext cx="5597609" cy="5399234"/>
          </a:xfrm>
        </p:spPr>
        <p:txBody>
          <a:bodyPr>
            <a:noAutofit/>
          </a:bodyPr>
          <a:lstStyle/>
          <a:p>
            <a:pPr marL="0" indent="0" algn="ctr">
              <a:spcBef>
                <a:spcPts val="600"/>
              </a:spcBef>
              <a:spcAft>
                <a:spcPts val="600"/>
              </a:spcAft>
              <a:buNone/>
            </a:pPr>
            <a:r>
              <a:rPr lang="en-AU" sz="2800" b="1" dirty="0">
                <a:solidFill>
                  <a:srgbClr val="0070C0"/>
                </a:solidFill>
              </a:rPr>
              <a:t>Key Investment Highlights</a:t>
            </a:r>
          </a:p>
          <a:p>
            <a:pPr>
              <a:spcBef>
                <a:spcPts val="600"/>
              </a:spcBef>
            </a:pPr>
            <a:r>
              <a:rPr lang="en-AU" sz="1600" dirty="0">
                <a:solidFill>
                  <a:srgbClr val="1F497D"/>
                </a:solidFill>
              </a:rPr>
              <a:t>Australia largest banks CBA, Westpac, ANZ, NAB + others share customer data for 350,000 + Australians</a:t>
            </a:r>
          </a:p>
          <a:p>
            <a:pPr>
              <a:spcBef>
                <a:spcPts val="600"/>
              </a:spcBef>
            </a:pPr>
            <a:r>
              <a:rPr lang="en-AU" sz="1600" dirty="0">
                <a:solidFill>
                  <a:srgbClr val="1F497D"/>
                </a:solidFill>
              </a:rPr>
              <a:t>Used by local and global </a:t>
            </a:r>
            <a:r>
              <a:rPr lang="en-AU" sz="1600" dirty="0" err="1">
                <a:solidFill>
                  <a:srgbClr val="1F497D"/>
                </a:solidFill>
              </a:rPr>
              <a:t>FinTechs</a:t>
            </a:r>
            <a:r>
              <a:rPr lang="en-AU" sz="1600" dirty="0">
                <a:solidFill>
                  <a:srgbClr val="1F497D"/>
                </a:solidFill>
              </a:rPr>
              <a:t> to access customer data including Intuit (QuickBooks) Online, Sage, </a:t>
            </a:r>
            <a:r>
              <a:rPr lang="en-AU" sz="1600" dirty="0" err="1">
                <a:solidFill>
                  <a:srgbClr val="1F497D"/>
                </a:solidFill>
              </a:rPr>
              <a:t>Wiise</a:t>
            </a:r>
            <a:endParaRPr lang="en-AU" sz="1600" dirty="0">
              <a:solidFill>
                <a:srgbClr val="1F497D"/>
              </a:solidFill>
            </a:endParaRPr>
          </a:p>
          <a:p>
            <a:pPr>
              <a:spcBef>
                <a:spcPts val="600"/>
              </a:spcBef>
            </a:pPr>
            <a:r>
              <a:rPr lang="en-AU" sz="1600" dirty="0">
                <a:solidFill>
                  <a:srgbClr val="1F497D"/>
                </a:solidFill>
              </a:rPr>
              <a:t>Due to recent regulatory changes, the market is facing a widespread issue that our company has the solution to</a:t>
            </a:r>
          </a:p>
          <a:p>
            <a:pPr>
              <a:spcBef>
                <a:spcPts val="600"/>
              </a:spcBef>
            </a:pPr>
            <a:r>
              <a:rPr lang="en-AU" sz="1600" dirty="0">
                <a:solidFill>
                  <a:srgbClr val="1F497D"/>
                </a:solidFill>
              </a:rPr>
              <a:t>Contract with Intuit to provide Open Banking solution &amp; tenders with Police Bank Newcastle Permanent, </a:t>
            </a:r>
            <a:r>
              <a:rPr lang="en-AU" sz="1600" dirty="0" err="1">
                <a:solidFill>
                  <a:srgbClr val="1F497D"/>
                </a:solidFill>
              </a:rPr>
              <a:t>Xinja</a:t>
            </a:r>
            <a:r>
              <a:rPr lang="en-AU" sz="1600" dirty="0">
                <a:solidFill>
                  <a:srgbClr val="1F497D"/>
                </a:solidFill>
              </a:rPr>
              <a:t> &amp; others.</a:t>
            </a:r>
          </a:p>
          <a:p>
            <a:pPr>
              <a:spcBef>
                <a:spcPts val="600"/>
              </a:spcBef>
            </a:pPr>
            <a:r>
              <a:rPr lang="en-AU" sz="1600" dirty="0">
                <a:solidFill>
                  <a:srgbClr val="1F497D"/>
                </a:solidFill>
              </a:rPr>
              <a:t>Forecast Revenue and Profit</a:t>
            </a:r>
          </a:p>
          <a:p>
            <a:pPr marL="0" indent="0">
              <a:spcBef>
                <a:spcPts val="600"/>
              </a:spcBef>
              <a:buNone/>
            </a:pPr>
            <a:endParaRPr lang="en-AU" sz="1600" dirty="0">
              <a:solidFill>
                <a:srgbClr val="1F497D"/>
              </a:solidFill>
            </a:endParaRPr>
          </a:p>
          <a:p>
            <a:pPr marL="0" indent="0">
              <a:spcBef>
                <a:spcPts val="600"/>
              </a:spcBef>
              <a:buNone/>
            </a:pPr>
            <a:endParaRPr lang="en-AU" sz="1600" dirty="0">
              <a:solidFill>
                <a:srgbClr val="1F497D"/>
              </a:solidFill>
            </a:endParaRPr>
          </a:p>
          <a:p>
            <a:pPr marL="0" indent="0">
              <a:spcBef>
                <a:spcPts val="600"/>
              </a:spcBef>
              <a:buNone/>
            </a:pPr>
            <a:endParaRPr lang="en-AU" sz="1600" dirty="0">
              <a:solidFill>
                <a:srgbClr val="1F497D"/>
              </a:solidFill>
            </a:endParaRPr>
          </a:p>
          <a:p>
            <a:pPr marL="0" indent="0">
              <a:spcBef>
                <a:spcPts val="600"/>
              </a:spcBef>
              <a:buNone/>
            </a:pPr>
            <a:endParaRPr lang="en-AU" sz="1600" dirty="0">
              <a:solidFill>
                <a:srgbClr val="1F497D"/>
              </a:solidFill>
            </a:endParaRPr>
          </a:p>
          <a:p>
            <a:pPr marL="0" indent="0">
              <a:spcBef>
                <a:spcPts val="600"/>
              </a:spcBef>
              <a:buNone/>
            </a:pPr>
            <a:endParaRPr lang="en-AU" sz="1600" dirty="0">
              <a:solidFill>
                <a:srgbClr val="1F497D"/>
              </a:solidFill>
            </a:endParaRPr>
          </a:p>
          <a:p>
            <a:pPr marL="0" indent="0">
              <a:spcBef>
                <a:spcPts val="600"/>
              </a:spcBef>
              <a:buNone/>
            </a:pPr>
            <a:endParaRPr lang="en-AU" sz="1600" dirty="0">
              <a:solidFill>
                <a:srgbClr val="1F497D"/>
              </a:solidFill>
            </a:endParaRPr>
          </a:p>
          <a:p>
            <a:pPr>
              <a:spcBef>
                <a:spcPts val="600"/>
              </a:spcBef>
            </a:pPr>
            <a:r>
              <a:rPr lang="en-AU" sz="1600" dirty="0">
                <a:solidFill>
                  <a:srgbClr val="1F497D"/>
                </a:solidFill>
              </a:rPr>
              <a:t>Seeking equity investment of $3.5m (25% of issued shares) in order to expand into the CDR market</a:t>
            </a:r>
          </a:p>
        </p:txBody>
      </p:sp>
      <p:sp>
        <p:nvSpPr>
          <p:cNvPr id="4" name="Slide Number Placeholder 3">
            <a:extLst>
              <a:ext uri="{FF2B5EF4-FFF2-40B4-BE49-F238E27FC236}">
                <a16:creationId xmlns:a16="http://schemas.microsoft.com/office/drawing/2014/main" id="{C29B14F2-8DC1-45AA-9100-49C10E4408A0}"/>
              </a:ext>
            </a:extLst>
          </p:cNvPr>
          <p:cNvSpPr>
            <a:spLocks noGrp="1"/>
          </p:cNvSpPr>
          <p:nvPr>
            <p:ph type="sldNum" sz="quarter" idx="4"/>
          </p:nvPr>
        </p:nvSpPr>
        <p:spPr/>
        <p:txBody>
          <a:bodyPr/>
          <a:lstStyle/>
          <a:p>
            <a:pPr marL="0" marR="0" lvl="0" indent="0" algn="ctr" defTabSz="1229502" rtl="0" eaLnBrk="1" fontAlgn="auto" latinLnBrk="0" hangingPunct="1">
              <a:lnSpc>
                <a:spcPct val="100000"/>
              </a:lnSpc>
              <a:spcBef>
                <a:spcPts val="0"/>
              </a:spcBef>
              <a:spcAft>
                <a:spcPts val="0"/>
              </a:spcAft>
              <a:buClrTx/>
              <a:buSzTx/>
              <a:buFontTx/>
              <a:buNone/>
              <a:tabLst/>
              <a:defRPr/>
            </a:pPr>
            <a:fld id="{45B4EEE1-F3A5-4F92-8C13-26FA1C14643B}" type="slidenum">
              <a:rPr kumimoji="0" lang="en-US" sz="1600" b="0" i="0" u="none" strike="noStrike" kern="1200" cap="none" spc="0" normalizeH="0" baseline="0" noProof="0" smtClean="0">
                <a:ln>
                  <a:noFill/>
                </a:ln>
                <a:solidFill>
                  <a:srgbClr val="0070C0"/>
                </a:solidFill>
                <a:effectLst/>
                <a:uLnTx/>
                <a:uFillTx/>
                <a:latin typeface="Franklin Gothic Book" panose="020B0503020102020204" pitchFamily="34" charset="0"/>
                <a:ea typeface="Roboto" pitchFamily="2" charset="0"/>
                <a:cs typeface="+mn-cs"/>
              </a:rPr>
              <a:pPr marL="0" marR="0" lvl="0" indent="0" algn="ctr" defTabSz="1229502" rtl="0" eaLnBrk="1" fontAlgn="auto" latinLnBrk="0" hangingPunct="1">
                <a:lnSpc>
                  <a:spcPct val="100000"/>
                </a:lnSpc>
                <a:spcBef>
                  <a:spcPts val="0"/>
                </a:spcBef>
                <a:spcAft>
                  <a:spcPts val="0"/>
                </a:spcAft>
                <a:buClrTx/>
                <a:buSzTx/>
                <a:buFontTx/>
                <a:buNone/>
                <a:tabLst/>
                <a:defRPr/>
              </a:pPr>
              <a:t>3</a:t>
            </a:fld>
            <a:endParaRPr kumimoji="0" lang="en-US" sz="1600" b="0" i="0" u="none" strike="noStrike" kern="1200" cap="none" spc="0" normalizeH="0" baseline="0" noProof="0" dirty="0">
              <a:ln>
                <a:noFill/>
              </a:ln>
              <a:solidFill>
                <a:srgbClr val="0070C0"/>
              </a:solidFill>
              <a:effectLst/>
              <a:uLnTx/>
              <a:uFillTx/>
              <a:latin typeface="Franklin Gothic Book" panose="020B0503020102020204" pitchFamily="34" charset="0"/>
              <a:ea typeface="Roboto" pitchFamily="2" charset="0"/>
              <a:cs typeface="+mn-cs"/>
            </a:endParaRPr>
          </a:p>
        </p:txBody>
      </p:sp>
      <p:grpSp>
        <p:nvGrpSpPr>
          <p:cNvPr id="11" name="Group 10">
            <a:extLst>
              <a:ext uri="{FF2B5EF4-FFF2-40B4-BE49-F238E27FC236}">
                <a16:creationId xmlns:a16="http://schemas.microsoft.com/office/drawing/2014/main" id="{077BED33-7B7F-417F-94E0-D37950E69471}"/>
              </a:ext>
            </a:extLst>
          </p:cNvPr>
          <p:cNvGrpSpPr/>
          <p:nvPr/>
        </p:nvGrpSpPr>
        <p:grpSpPr>
          <a:xfrm>
            <a:off x="750544" y="1005058"/>
            <a:ext cx="4968087" cy="1450597"/>
            <a:chOff x="750544" y="1176508"/>
            <a:chExt cx="4968087" cy="1450597"/>
          </a:xfrm>
        </p:grpSpPr>
        <p:sp>
          <p:nvSpPr>
            <p:cNvPr id="8" name="Rectangle 7">
              <a:extLst>
                <a:ext uri="{FF2B5EF4-FFF2-40B4-BE49-F238E27FC236}">
                  <a16:creationId xmlns:a16="http://schemas.microsoft.com/office/drawing/2014/main" id="{D717193B-32B4-4374-B32D-AF4FFDAD8FBE}"/>
                </a:ext>
              </a:extLst>
            </p:cNvPr>
            <p:cNvSpPr/>
            <p:nvPr/>
          </p:nvSpPr>
          <p:spPr>
            <a:xfrm>
              <a:off x="943896" y="1297966"/>
              <a:ext cx="4774735" cy="1200329"/>
            </a:xfrm>
            <a:prstGeom prst="rect">
              <a:avLst/>
            </a:prstGeom>
          </p:spPr>
          <p:txBody>
            <a:bodyPr wrap="square">
              <a:spAutoFit/>
            </a:bodyPr>
            <a:lstStyle/>
            <a:p>
              <a:pPr marL="0" marR="0" lvl="0" indent="0" algn="l" defTabSz="1229502"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Franklin Gothic Book" panose="020B0503020102020204" pitchFamily="34" charset="0"/>
                  <a:ea typeface="+mn-ea"/>
                  <a:cs typeface="+mn-cs"/>
                </a:rPr>
                <a:t>A unique opportunity to investment in Australia’s largest independent open banking platform</a:t>
              </a:r>
            </a:p>
          </p:txBody>
        </p:sp>
        <p:sp>
          <p:nvSpPr>
            <p:cNvPr id="9" name="Half Frame 8">
              <a:extLst>
                <a:ext uri="{FF2B5EF4-FFF2-40B4-BE49-F238E27FC236}">
                  <a16:creationId xmlns:a16="http://schemas.microsoft.com/office/drawing/2014/main" id="{3248D497-0516-43E1-800C-2B436158E6CC}"/>
                </a:ext>
              </a:extLst>
            </p:cNvPr>
            <p:cNvSpPr/>
            <p:nvPr/>
          </p:nvSpPr>
          <p:spPr>
            <a:xfrm>
              <a:off x="750544" y="1176508"/>
              <a:ext cx="324803" cy="324803"/>
            </a:xfrm>
            <a:prstGeom prst="halfFrame">
              <a:avLst>
                <a:gd name="adj1" fmla="val 14446"/>
                <a:gd name="adj2" fmla="val 1444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10" name="Half Frame 9">
              <a:extLst>
                <a:ext uri="{FF2B5EF4-FFF2-40B4-BE49-F238E27FC236}">
                  <a16:creationId xmlns:a16="http://schemas.microsoft.com/office/drawing/2014/main" id="{82D284E4-004C-49A4-A54E-1AA4FDC5A5AE}"/>
                </a:ext>
              </a:extLst>
            </p:cNvPr>
            <p:cNvSpPr/>
            <p:nvPr/>
          </p:nvSpPr>
          <p:spPr>
            <a:xfrm rot="10800000">
              <a:off x="5393828" y="2302302"/>
              <a:ext cx="324803" cy="324803"/>
            </a:xfrm>
            <a:prstGeom prst="halfFrame">
              <a:avLst>
                <a:gd name="adj1" fmla="val 14446"/>
                <a:gd name="adj2" fmla="val 1444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grpSp>
      <p:pic>
        <p:nvPicPr>
          <p:cNvPr id="13" name="Picture 3">
            <a:extLst>
              <a:ext uri="{FF2B5EF4-FFF2-40B4-BE49-F238E27FC236}">
                <a16:creationId xmlns:a16="http://schemas.microsoft.com/office/drawing/2014/main" id="{3A80531F-9A0B-4E9E-9FF8-896B48D7B720}"/>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contrast="40000"/>
                    </a14:imgEffect>
                  </a14:imgLayer>
                </a14:imgProps>
              </a:ext>
              <a:ext uri="{28A0092B-C50C-407E-A947-70E740481C1C}">
                <a14:useLocalDpi xmlns:a14="http://schemas.microsoft.com/office/drawing/2010/main" val="0"/>
              </a:ext>
            </a:extLst>
          </a:blip>
          <a:stretch>
            <a:fillRect/>
          </a:stretch>
        </p:blipFill>
        <p:spPr bwMode="auto">
          <a:xfrm>
            <a:off x="250177" y="6363150"/>
            <a:ext cx="1346612" cy="473534"/>
          </a:xfrm>
          <a:prstGeom prst="rect">
            <a:avLst/>
          </a:prstGeom>
          <a:extLst>
            <a:ext uri="{909E8E84-426E-40DD-AFC4-6F175D3DCCD1}">
              <a14:hiddenFill xmlns:a14="http://schemas.microsoft.com/office/drawing/2010/main">
                <a:solidFill>
                  <a:srgbClr val="FFFFFF"/>
                </a:solidFill>
              </a14:hiddenFill>
            </a:ext>
          </a:extLst>
        </p:spPr>
      </p:pic>
      <p:graphicFrame>
        <p:nvGraphicFramePr>
          <p:cNvPr id="14" name="Table 5">
            <a:extLst>
              <a:ext uri="{FF2B5EF4-FFF2-40B4-BE49-F238E27FC236}">
                <a16:creationId xmlns:a16="http://schemas.microsoft.com/office/drawing/2014/main" id="{D24FEB13-414C-4177-BB33-1B67CEF55D2E}"/>
              </a:ext>
            </a:extLst>
          </p:cNvPr>
          <p:cNvGraphicFramePr>
            <a:graphicFrameLocks noGrp="1"/>
          </p:cNvGraphicFramePr>
          <p:nvPr>
            <p:extLst>
              <p:ext uri="{D42A27DB-BD31-4B8C-83A1-F6EECF244321}">
                <p14:modId xmlns:p14="http://schemas.microsoft.com/office/powerpoint/2010/main" val="2507213060"/>
              </p:ext>
            </p:extLst>
          </p:nvPr>
        </p:nvGraphicFramePr>
        <p:xfrm>
          <a:off x="6842305" y="3780766"/>
          <a:ext cx="4924578" cy="1524000"/>
        </p:xfrm>
        <a:graphic>
          <a:graphicData uri="http://schemas.openxmlformats.org/drawingml/2006/table">
            <a:tbl>
              <a:tblPr firstRow="1" bandRow="1">
                <a:tableStyleId>{5C22544A-7EE6-4342-B048-85BDC9FD1C3A}</a:tableStyleId>
              </a:tblPr>
              <a:tblGrid>
                <a:gridCol w="1122600">
                  <a:extLst>
                    <a:ext uri="{9D8B030D-6E8A-4147-A177-3AD203B41FA5}">
                      <a16:colId xmlns:a16="http://schemas.microsoft.com/office/drawing/2014/main" val="3574366931"/>
                    </a:ext>
                  </a:extLst>
                </a:gridCol>
                <a:gridCol w="1913021">
                  <a:extLst>
                    <a:ext uri="{9D8B030D-6E8A-4147-A177-3AD203B41FA5}">
                      <a16:colId xmlns:a16="http://schemas.microsoft.com/office/drawing/2014/main" val="144354260"/>
                    </a:ext>
                  </a:extLst>
                </a:gridCol>
                <a:gridCol w="1888957">
                  <a:extLst>
                    <a:ext uri="{9D8B030D-6E8A-4147-A177-3AD203B41FA5}">
                      <a16:colId xmlns:a16="http://schemas.microsoft.com/office/drawing/2014/main" val="10364907"/>
                    </a:ext>
                  </a:extLst>
                </a:gridCol>
              </a:tblGrid>
              <a:tr h="281172">
                <a:tc>
                  <a:txBody>
                    <a:bodyPr/>
                    <a:lstStyle/>
                    <a:p>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US" sz="1400" dirty="0"/>
                        <a:t>Revenue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US" sz="1400" dirty="0"/>
                        <a:t>NPBT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extLst>
                  <a:ext uri="{0D108BD9-81ED-4DB2-BD59-A6C34878D82A}">
                    <a16:rowId xmlns:a16="http://schemas.microsoft.com/office/drawing/2014/main" val="1929201255"/>
                  </a:ext>
                </a:extLst>
              </a:tr>
              <a:tr h="281172">
                <a:tc>
                  <a:txBody>
                    <a:bodyPr/>
                    <a:lstStyle/>
                    <a:p>
                      <a:pPr algn="ctr"/>
                      <a:r>
                        <a:rPr lang="en-US" sz="1400" dirty="0"/>
                        <a:t>2021</a:t>
                      </a:r>
                    </a:p>
                  </a:txBody>
                  <a:tcP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tcPr>
                </a:tc>
                <a:tc>
                  <a:txBody>
                    <a:bodyPr/>
                    <a:lstStyle/>
                    <a:p>
                      <a:pPr algn="ctr"/>
                      <a:r>
                        <a:rPr lang="en-US" sz="1400" dirty="0"/>
                        <a:t> $5,075,984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tcPr>
                </a:tc>
                <a:tc>
                  <a:txBody>
                    <a:bodyPr/>
                    <a:lstStyle/>
                    <a:p>
                      <a:pPr algn="ctr"/>
                      <a:r>
                        <a:rPr lang="en-US" sz="1400" dirty="0"/>
                        <a:t>19%</a:t>
                      </a:r>
                    </a:p>
                  </a:txBody>
                  <a:tcPr>
                    <a:lnL w="127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68046828"/>
                  </a:ext>
                </a:extLst>
              </a:tr>
              <a:tr h="281172">
                <a:tc>
                  <a:txBody>
                    <a:bodyPr/>
                    <a:lstStyle/>
                    <a:p>
                      <a:pPr algn="ctr"/>
                      <a:r>
                        <a:rPr lang="en-US" sz="1400" dirty="0"/>
                        <a:t>2022</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400" dirty="0"/>
                        <a:t> $9,805,500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400" dirty="0"/>
                        <a:t>55%</a:t>
                      </a:r>
                    </a:p>
                  </a:txBody>
                  <a:tcP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00108794"/>
                  </a:ext>
                </a:extLst>
              </a:tr>
              <a:tr h="281172">
                <a:tc>
                  <a:txBody>
                    <a:bodyPr/>
                    <a:lstStyle/>
                    <a:p>
                      <a:pPr algn="ctr"/>
                      <a:r>
                        <a:rPr lang="en-US" sz="1400" dirty="0"/>
                        <a:t>2023</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400" dirty="0"/>
                        <a:t> $15,262,500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400" dirty="0"/>
                        <a:t>65%</a:t>
                      </a:r>
                    </a:p>
                  </a:txBody>
                  <a:tcP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26642966"/>
                  </a:ext>
                </a:extLst>
              </a:tr>
              <a:tr h="281172">
                <a:tc>
                  <a:txBody>
                    <a:bodyPr/>
                    <a:lstStyle/>
                    <a:p>
                      <a:pPr algn="ctr"/>
                      <a:r>
                        <a:rPr lang="en-US" sz="1400" dirty="0"/>
                        <a:t>2024</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400" dirty="0"/>
                        <a:t> $20,533,500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400" dirty="0"/>
                        <a:t>71%</a:t>
                      </a:r>
                    </a:p>
                  </a:txBody>
                  <a:tcP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09584052"/>
                  </a:ext>
                </a:extLst>
              </a:tr>
            </a:tbl>
          </a:graphicData>
        </a:graphic>
      </p:graphicFrame>
    </p:spTree>
    <p:extLst>
      <p:ext uri="{BB962C8B-B14F-4D97-AF65-F5344CB8AC3E}">
        <p14:creationId xmlns:p14="http://schemas.microsoft.com/office/powerpoint/2010/main" val="16405441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DCFB1-BCAC-4C13-AFCA-82F38F222781}"/>
              </a:ext>
            </a:extLst>
          </p:cNvPr>
          <p:cNvSpPr>
            <a:spLocks noGrp="1"/>
          </p:cNvSpPr>
          <p:nvPr>
            <p:ph type="title"/>
          </p:nvPr>
        </p:nvSpPr>
        <p:spPr/>
        <p:txBody>
          <a:bodyPr>
            <a:normAutofit/>
          </a:bodyPr>
          <a:lstStyle/>
          <a:p>
            <a:r>
              <a:rPr lang="en-AU" dirty="0"/>
              <a:t>Summary SWOT Analysis</a:t>
            </a:r>
            <a:endParaRPr lang="en-ID" dirty="0"/>
          </a:p>
        </p:txBody>
      </p:sp>
      <p:sp>
        <p:nvSpPr>
          <p:cNvPr id="4" name="Slide Number Placeholder 3">
            <a:extLst>
              <a:ext uri="{FF2B5EF4-FFF2-40B4-BE49-F238E27FC236}">
                <a16:creationId xmlns:a16="http://schemas.microsoft.com/office/drawing/2014/main" id="{B7F6DAFF-587C-41F5-B2C6-01B3045EADCC}"/>
              </a:ext>
            </a:extLst>
          </p:cNvPr>
          <p:cNvSpPr>
            <a:spLocks noGrp="1"/>
          </p:cNvSpPr>
          <p:nvPr>
            <p:ph type="sldNum" sz="quarter" idx="4"/>
          </p:nvPr>
        </p:nvSpPr>
        <p:spPr/>
        <p:txBody>
          <a:bodyPr/>
          <a:lstStyle/>
          <a:p>
            <a:fld id="{45B4EEE1-F3A5-4F92-8C13-26FA1C14643B}" type="slidenum">
              <a:rPr lang="en-US" smtClean="0"/>
              <a:pPr/>
              <a:t>30</a:t>
            </a:fld>
            <a:endParaRPr lang="en-US" dirty="0"/>
          </a:p>
        </p:txBody>
      </p:sp>
      <p:grpSp>
        <p:nvGrpSpPr>
          <p:cNvPr id="60" name="Group 59">
            <a:extLst>
              <a:ext uri="{FF2B5EF4-FFF2-40B4-BE49-F238E27FC236}">
                <a16:creationId xmlns:a16="http://schemas.microsoft.com/office/drawing/2014/main" id="{3D602845-F4BD-4B17-AC0E-DD4A3D3E3E30}"/>
              </a:ext>
            </a:extLst>
          </p:cNvPr>
          <p:cNvGrpSpPr/>
          <p:nvPr/>
        </p:nvGrpSpPr>
        <p:grpSpPr>
          <a:xfrm>
            <a:off x="468438" y="1197001"/>
            <a:ext cx="11285039" cy="4531100"/>
            <a:chOff x="521951" y="1105117"/>
            <a:chExt cx="11713052" cy="4702954"/>
          </a:xfrm>
        </p:grpSpPr>
        <p:grpSp>
          <p:nvGrpSpPr>
            <p:cNvPr id="24" name="Group 23">
              <a:extLst>
                <a:ext uri="{FF2B5EF4-FFF2-40B4-BE49-F238E27FC236}">
                  <a16:creationId xmlns:a16="http://schemas.microsoft.com/office/drawing/2014/main" id="{0A264B08-D4D2-44B0-8473-32CD0E13DC85}"/>
                </a:ext>
              </a:extLst>
            </p:cNvPr>
            <p:cNvGrpSpPr/>
            <p:nvPr/>
          </p:nvGrpSpPr>
          <p:grpSpPr>
            <a:xfrm>
              <a:off x="521951" y="1126129"/>
              <a:ext cx="2771775" cy="4681942"/>
              <a:chOff x="577495" y="854493"/>
              <a:chExt cx="3044010" cy="5141787"/>
            </a:xfrm>
          </p:grpSpPr>
          <p:grpSp>
            <p:nvGrpSpPr>
              <p:cNvPr id="10" name="Group 9">
                <a:extLst>
                  <a:ext uri="{FF2B5EF4-FFF2-40B4-BE49-F238E27FC236}">
                    <a16:creationId xmlns:a16="http://schemas.microsoft.com/office/drawing/2014/main" id="{08F69140-918B-421C-B6DE-1B67EF0A5DF3}"/>
                  </a:ext>
                </a:extLst>
              </p:cNvPr>
              <p:cNvGrpSpPr/>
              <p:nvPr/>
            </p:nvGrpSpPr>
            <p:grpSpPr>
              <a:xfrm>
                <a:off x="577495" y="1025233"/>
                <a:ext cx="3044010" cy="4971047"/>
                <a:chOff x="577495" y="1335505"/>
                <a:chExt cx="3284642" cy="4660775"/>
              </a:xfrm>
            </p:grpSpPr>
            <p:sp>
              <p:nvSpPr>
                <p:cNvPr id="7" name="Rectangle: Rounded Corners 6">
                  <a:extLst>
                    <a:ext uri="{FF2B5EF4-FFF2-40B4-BE49-F238E27FC236}">
                      <a16:creationId xmlns:a16="http://schemas.microsoft.com/office/drawing/2014/main" id="{DB457E40-118E-46AE-9E09-BB6C1A7D2270}"/>
                    </a:ext>
                  </a:extLst>
                </p:cNvPr>
                <p:cNvSpPr/>
                <p:nvPr/>
              </p:nvSpPr>
              <p:spPr>
                <a:xfrm>
                  <a:off x="577495" y="1335505"/>
                  <a:ext cx="3284642" cy="4660775"/>
                </a:xfrm>
                <a:prstGeom prst="roundRect">
                  <a:avLst>
                    <a:gd name="adj" fmla="val 10440"/>
                  </a:avLst>
                </a:prstGeom>
                <a:solidFill>
                  <a:schemeClr val="bg1">
                    <a:lumMod val="95000"/>
                  </a:schemeClr>
                </a:solidFill>
                <a:ln>
                  <a:noFill/>
                </a:ln>
                <a:effectLst>
                  <a:outerShdw blurRad="2413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 name="Rectangle 8">
                  <a:extLst>
                    <a:ext uri="{FF2B5EF4-FFF2-40B4-BE49-F238E27FC236}">
                      <a16:creationId xmlns:a16="http://schemas.microsoft.com/office/drawing/2014/main" id="{EC38E3AE-8C9F-46E7-9BF9-F3C39AB7B4F4}"/>
                    </a:ext>
                  </a:extLst>
                </p:cNvPr>
                <p:cNvSpPr/>
                <p:nvPr/>
              </p:nvSpPr>
              <p:spPr>
                <a:xfrm>
                  <a:off x="577495" y="2218314"/>
                  <a:ext cx="3284642" cy="998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14" name="TextBox 13">
                <a:extLst>
                  <a:ext uri="{FF2B5EF4-FFF2-40B4-BE49-F238E27FC236}">
                    <a16:creationId xmlns:a16="http://schemas.microsoft.com/office/drawing/2014/main" id="{0E4E9490-73E7-4AB1-9DEB-A92528BD19F9}"/>
                  </a:ext>
                </a:extLst>
              </p:cNvPr>
              <p:cNvSpPr txBox="1"/>
              <p:nvPr/>
            </p:nvSpPr>
            <p:spPr>
              <a:xfrm>
                <a:off x="1741305" y="854493"/>
                <a:ext cx="767906" cy="1216820"/>
              </a:xfrm>
              <a:prstGeom prst="rect">
                <a:avLst/>
              </a:prstGeom>
              <a:noFill/>
            </p:spPr>
            <p:txBody>
              <a:bodyPr wrap="none" rtlCol="0" anchor="ctr">
                <a:spAutoFit/>
              </a:bodyPr>
              <a:lstStyle/>
              <a:p>
                <a:pPr algn="ctr"/>
                <a:r>
                  <a:rPr lang="en-US" sz="6600" dirty="0">
                    <a:solidFill>
                      <a:srgbClr val="00B0F0"/>
                    </a:solidFill>
                    <a:latin typeface="Franklin Gothic Heavy" panose="020B0903020102020204" pitchFamily="34" charset="0"/>
                  </a:rPr>
                  <a:t>S</a:t>
                </a:r>
                <a:endParaRPr lang="en-ID" sz="6600" dirty="0">
                  <a:solidFill>
                    <a:srgbClr val="00B0F0"/>
                  </a:solidFill>
                  <a:latin typeface="Franklin Gothic Heavy" panose="020B0903020102020204" pitchFamily="34" charset="0"/>
                </a:endParaRPr>
              </a:p>
            </p:txBody>
          </p:sp>
          <p:sp>
            <p:nvSpPr>
              <p:cNvPr id="15" name="TextBox 14">
                <a:extLst>
                  <a:ext uri="{FF2B5EF4-FFF2-40B4-BE49-F238E27FC236}">
                    <a16:creationId xmlns:a16="http://schemas.microsoft.com/office/drawing/2014/main" id="{E97D26EF-8446-487E-BC80-A312A65DD74E}"/>
                  </a:ext>
                </a:extLst>
              </p:cNvPr>
              <p:cNvSpPr txBox="1"/>
              <p:nvPr/>
            </p:nvSpPr>
            <p:spPr bwMode="auto">
              <a:xfrm>
                <a:off x="686777" y="3114798"/>
                <a:ext cx="2873729" cy="2596838"/>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Aft>
                    <a:spcPts val="1200"/>
                  </a:spcAft>
                </a:pPr>
                <a:r>
                  <a:rPr lang="en-AU" sz="1200" b="1" spc="300" dirty="0">
                    <a:solidFill>
                      <a:srgbClr val="00B0F0"/>
                    </a:solidFill>
                  </a:rPr>
                  <a:t>STRENGTHS</a:t>
                </a:r>
                <a:endParaRPr lang="en-AU" sz="1200" spc="300" dirty="0">
                  <a:solidFill>
                    <a:srgbClr val="00B0F0"/>
                  </a:solidFill>
                </a:endParaRPr>
              </a:p>
              <a:p>
                <a:pPr marL="180975" indent="-180975">
                  <a:buFontTx/>
                  <a:buChar char="-"/>
                </a:pPr>
                <a:r>
                  <a:rPr lang="en-AU" sz="1200" dirty="0">
                    <a:solidFill>
                      <a:srgbClr val="00B0F0"/>
                    </a:solidFill>
                  </a:rPr>
                  <a:t>Established business operating for over 9 years</a:t>
                </a:r>
              </a:p>
              <a:p>
                <a:pPr marL="180975" indent="-180975">
                  <a:buFontTx/>
                  <a:buChar char="-"/>
                </a:pPr>
                <a:r>
                  <a:rPr lang="en-AU" sz="1200" dirty="0">
                    <a:solidFill>
                      <a:srgbClr val="00B0F0"/>
                    </a:solidFill>
                  </a:rPr>
                  <a:t>Strong reputation with clients, high referral rate</a:t>
                </a:r>
              </a:p>
              <a:p>
                <a:pPr marL="180975" indent="-180975">
                  <a:buFontTx/>
                  <a:buChar char="-"/>
                </a:pPr>
                <a:r>
                  <a:rPr lang="en-AU" sz="1200" dirty="0">
                    <a:solidFill>
                      <a:srgbClr val="00B0F0"/>
                    </a:solidFill>
                  </a:rPr>
                  <a:t>Strong relationship with many Australian banks</a:t>
                </a:r>
              </a:p>
              <a:p>
                <a:pPr marL="180975" indent="-180975">
                  <a:buFontTx/>
                  <a:buChar char="-"/>
                </a:pPr>
                <a:r>
                  <a:rPr lang="en-AU" sz="1200" dirty="0">
                    <a:solidFill>
                      <a:srgbClr val="00B0F0"/>
                    </a:solidFill>
                  </a:rPr>
                  <a:t>Expertise and strong technical capabilities of the team</a:t>
                </a:r>
              </a:p>
              <a:p>
                <a:pPr marL="180975" indent="-180975">
                  <a:buFontTx/>
                  <a:buChar char="-"/>
                </a:pPr>
                <a:r>
                  <a:rPr lang="en-AU" sz="1200" dirty="0">
                    <a:solidFill>
                      <a:srgbClr val="00B0F0"/>
                    </a:solidFill>
                  </a:rPr>
                  <a:t>Staff with extensive experience in data sharing</a:t>
                </a:r>
              </a:p>
            </p:txBody>
          </p:sp>
          <p:pic>
            <p:nvPicPr>
              <p:cNvPr id="23" name="Graphic 22">
                <a:extLst>
                  <a:ext uri="{FF2B5EF4-FFF2-40B4-BE49-F238E27FC236}">
                    <a16:creationId xmlns:a16="http://schemas.microsoft.com/office/drawing/2014/main" id="{9061E9A3-5EC9-4ECE-9C06-D64FE626949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8039" y="2135506"/>
                <a:ext cx="767907" cy="959884"/>
              </a:xfrm>
              <a:prstGeom prst="rect">
                <a:avLst/>
              </a:prstGeom>
            </p:spPr>
          </p:pic>
        </p:grpSp>
        <p:grpSp>
          <p:nvGrpSpPr>
            <p:cNvPr id="39" name="Group 38">
              <a:extLst>
                <a:ext uri="{FF2B5EF4-FFF2-40B4-BE49-F238E27FC236}">
                  <a16:creationId xmlns:a16="http://schemas.microsoft.com/office/drawing/2014/main" id="{A7E0E0A2-4ABD-4FAC-BD41-13DF4ACA0C6B}"/>
                </a:ext>
              </a:extLst>
            </p:cNvPr>
            <p:cNvGrpSpPr/>
            <p:nvPr/>
          </p:nvGrpSpPr>
          <p:grpSpPr>
            <a:xfrm>
              <a:off x="3517805" y="1126132"/>
              <a:ext cx="2771775" cy="4681939"/>
              <a:chOff x="577495" y="854496"/>
              <a:chExt cx="3044010" cy="5141784"/>
            </a:xfrm>
          </p:grpSpPr>
          <p:grpSp>
            <p:nvGrpSpPr>
              <p:cNvPr id="40" name="Group 39">
                <a:extLst>
                  <a:ext uri="{FF2B5EF4-FFF2-40B4-BE49-F238E27FC236}">
                    <a16:creationId xmlns:a16="http://schemas.microsoft.com/office/drawing/2014/main" id="{807F156C-9646-48E7-B0E5-14440EFA94C9}"/>
                  </a:ext>
                </a:extLst>
              </p:cNvPr>
              <p:cNvGrpSpPr/>
              <p:nvPr/>
            </p:nvGrpSpPr>
            <p:grpSpPr>
              <a:xfrm>
                <a:off x="577495" y="1025233"/>
                <a:ext cx="3044010" cy="4971047"/>
                <a:chOff x="577495" y="1335505"/>
                <a:chExt cx="3284642" cy="4660775"/>
              </a:xfrm>
            </p:grpSpPr>
            <p:sp>
              <p:nvSpPr>
                <p:cNvPr id="44" name="Rectangle: Rounded Corners 43">
                  <a:extLst>
                    <a:ext uri="{FF2B5EF4-FFF2-40B4-BE49-F238E27FC236}">
                      <a16:creationId xmlns:a16="http://schemas.microsoft.com/office/drawing/2014/main" id="{DD40A8D1-911C-4489-88A6-7DC900605859}"/>
                    </a:ext>
                  </a:extLst>
                </p:cNvPr>
                <p:cNvSpPr/>
                <p:nvPr/>
              </p:nvSpPr>
              <p:spPr>
                <a:xfrm>
                  <a:off x="577495" y="1335505"/>
                  <a:ext cx="3284642" cy="4660775"/>
                </a:xfrm>
                <a:prstGeom prst="roundRect">
                  <a:avLst>
                    <a:gd name="adj" fmla="val 10440"/>
                  </a:avLst>
                </a:prstGeom>
                <a:solidFill>
                  <a:schemeClr val="bg1">
                    <a:lumMod val="95000"/>
                  </a:schemeClr>
                </a:solidFill>
                <a:ln>
                  <a:noFill/>
                </a:ln>
                <a:effectLst>
                  <a:outerShdw blurRad="2413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 name="Rectangle 44">
                  <a:extLst>
                    <a:ext uri="{FF2B5EF4-FFF2-40B4-BE49-F238E27FC236}">
                      <a16:creationId xmlns:a16="http://schemas.microsoft.com/office/drawing/2014/main" id="{A3FEAC75-429A-456A-8D4F-DEDF9ED2A040}"/>
                    </a:ext>
                  </a:extLst>
                </p:cNvPr>
                <p:cNvSpPr/>
                <p:nvPr/>
              </p:nvSpPr>
              <p:spPr>
                <a:xfrm>
                  <a:off x="577495" y="2218314"/>
                  <a:ext cx="3284642" cy="998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41" name="TextBox 40">
                <a:extLst>
                  <a:ext uri="{FF2B5EF4-FFF2-40B4-BE49-F238E27FC236}">
                    <a16:creationId xmlns:a16="http://schemas.microsoft.com/office/drawing/2014/main" id="{1F6E954F-BC79-4878-9722-7098990C183A}"/>
                  </a:ext>
                </a:extLst>
              </p:cNvPr>
              <p:cNvSpPr txBox="1"/>
              <p:nvPr/>
            </p:nvSpPr>
            <p:spPr>
              <a:xfrm>
                <a:off x="1554579" y="854496"/>
                <a:ext cx="1039015" cy="1216820"/>
              </a:xfrm>
              <a:prstGeom prst="rect">
                <a:avLst/>
              </a:prstGeom>
              <a:noFill/>
            </p:spPr>
            <p:txBody>
              <a:bodyPr wrap="none" rtlCol="0" anchor="ctr">
                <a:spAutoFit/>
              </a:bodyPr>
              <a:lstStyle/>
              <a:p>
                <a:pPr algn="ctr"/>
                <a:r>
                  <a:rPr lang="en-US" sz="6600" dirty="0">
                    <a:solidFill>
                      <a:srgbClr val="0070C0"/>
                    </a:solidFill>
                    <a:latin typeface="Franklin Gothic Heavy" panose="020B0903020102020204" pitchFamily="34" charset="0"/>
                  </a:rPr>
                  <a:t>W</a:t>
                </a:r>
                <a:endParaRPr lang="en-ID" sz="6600" dirty="0">
                  <a:solidFill>
                    <a:srgbClr val="0070C0"/>
                  </a:solidFill>
                  <a:latin typeface="Franklin Gothic Heavy" panose="020B0903020102020204" pitchFamily="34" charset="0"/>
                </a:endParaRPr>
              </a:p>
            </p:txBody>
          </p:sp>
          <p:sp>
            <p:nvSpPr>
              <p:cNvPr id="42" name="TextBox 41">
                <a:extLst>
                  <a:ext uri="{FF2B5EF4-FFF2-40B4-BE49-F238E27FC236}">
                    <a16:creationId xmlns:a16="http://schemas.microsoft.com/office/drawing/2014/main" id="{E426538A-D2E3-4E91-986D-078614054190}"/>
                  </a:ext>
                </a:extLst>
              </p:cNvPr>
              <p:cNvSpPr txBox="1"/>
              <p:nvPr/>
            </p:nvSpPr>
            <p:spPr bwMode="auto">
              <a:xfrm>
                <a:off x="686777" y="3114798"/>
                <a:ext cx="2873729" cy="2386343"/>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Aft>
                    <a:spcPts val="1200"/>
                  </a:spcAft>
                </a:pPr>
                <a:r>
                  <a:rPr lang="en-AU" sz="1200" b="1" spc="300" dirty="0">
                    <a:solidFill>
                      <a:srgbClr val="0070C0"/>
                    </a:solidFill>
                  </a:rPr>
                  <a:t>WEAKNESSES</a:t>
                </a:r>
                <a:endParaRPr lang="en-AU" sz="1200" spc="300" dirty="0">
                  <a:solidFill>
                    <a:srgbClr val="0070C0"/>
                  </a:solidFill>
                </a:endParaRPr>
              </a:p>
              <a:p>
                <a:pPr marL="180975" indent="-180975">
                  <a:buFontTx/>
                  <a:buChar char="-"/>
                </a:pPr>
                <a:r>
                  <a:rPr lang="en-US" sz="1200" dirty="0">
                    <a:solidFill>
                      <a:srgbClr val="0070C0"/>
                    </a:solidFill>
                  </a:rPr>
                  <a:t>Lack of customer diversification </a:t>
                </a:r>
              </a:p>
              <a:p>
                <a:pPr marL="180975" indent="-180975">
                  <a:buFontTx/>
                  <a:buChar char="-"/>
                </a:pPr>
                <a:r>
                  <a:rPr lang="en-US" sz="1200" dirty="0">
                    <a:solidFill>
                      <a:srgbClr val="0070C0"/>
                    </a:solidFill>
                  </a:rPr>
                  <a:t>Limited internal resources for development, support &amp; sales</a:t>
                </a:r>
              </a:p>
              <a:p>
                <a:pPr marL="180975" indent="-180975">
                  <a:buFontTx/>
                  <a:buChar char="-"/>
                </a:pPr>
                <a:r>
                  <a:rPr lang="en-US" sz="1200" dirty="0">
                    <a:solidFill>
                      <a:srgbClr val="0070C0"/>
                    </a:solidFill>
                  </a:rPr>
                  <a:t>Like everyone else SDS is learning and adapting to the new CDR regime</a:t>
                </a:r>
              </a:p>
              <a:p>
                <a:pPr marL="180975" indent="-180975">
                  <a:buFontTx/>
                  <a:buChar char="-"/>
                </a:pPr>
                <a:r>
                  <a:rPr lang="en-US" sz="1200" dirty="0">
                    <a:solidFill>
                      <a:srgbClr val="0070C0"/>
                    </a:solidFill>
                  </a:rPr>
                  <a:t>Existing technology solutions needs to be uplifted for CDR compliance</a:t>
                </a:r>
              </a:p>
            </p:txBody>
          </p:sp>
        </p:grpSp>
        <p:sp>
          <p:nvSpPr>
            <p:cNvPr id="46" name="Graphic 18">
              <a:extLst>
                <a:ext uri="{FF2B5EF4-FFF2-40B4-BE49-F238E27FC236}">
                  <a16:creationId xmlns:a16="http://schemas.microsoft.com/office/drawing/2014/main" id="{78510F21-ADD7-4032-A6E1-448A9ABAEF62}"/>
                </a:ext>
              </a:extLst>
            </p:cNvPr>
            <p:cNvSpPr/>
            <p:nvPr/>
          </p:nvSpPr>
          <p:spPr>
            <a:xfrm flipH="1">
              <a:off x="4623624" y="2280560"/>
              <a:ext cx="721254" cy="721254"/>
            </a:xfrm>
            <a:custGeom>
              <a:avLst/>
              <a:gdLst>
                <a:gd name="connsiteX0" fmla="*/ 278606 w 2774236"/>
                <a:gd name="connsiteY0" fmla="*/ 278606 h 2774236"/>
                <a:gd name="connsiteX1" fmla="*/ 1612106 w 2774236"/>
                <a:gd name="connsiteY1" fmla="*/ 278606 h 2774236"/>
                <a:gd name="connsiteX2" fmla="*/ 1688306 w 2774236"/>
                <a:gd name="connsiteY2" fmla="*/ 1526381 h 2774236"/>
                <a:gd name="connsiteX3" fmla="*/ 1897856 w 2774236"/>
                <a:gd name="connsiteY3" fmla="*/ 1726406 h 2774236"/>
                <a:gd name="connsiteX4" fmla="*/ 2088356 w 2774236"/>
                <a:gd name="connsiteY4" fmla="*/ 1745456 h 2774236"/>
                <a:gd name="connsiteX5" fmla="*/ 2736056 w 2774236"/>
                <a:gd name="connsiteY5" fmla="*/ 2393156 h 2774236"/>
                <a:gd name="connsiteX6" fmla="*/ 2393156 w 2774236"/>
                <a:gd name="connsiteY6" fmla="*/ 2736056 h 2774236"/>
                <a:gd name="connsiteX7" fmla="*/ 1745456 w 2774236"/>
                <a:gd name="connsiteY7" fmla="*/ 2088356 h 2774236"/>
                <a:gd name="connsiteX8" fmla="*/ 1726406 w 2774236"/>
                <a:gd name="connsiteY8" fmla="*/ 1897856 h 2774236"/>
                <a:gd name="connsiteX9" fmla="*/ 1526381 w 2774236"/>
                <a:gd name="connsiteY9" fmla="*/ 1688306 h 2774236"/>
                <a:gd name="connsiteX10" fmla="*/ 278606 w 2774236"/>
                <a:gd name="connsiteY10" fmla="*/ 1612106 h 2774236"/>
                <a:gd name="connsiteX11" fmla="*/ 278606 w 2774236"/>
                <a:gd name="connsiteY11" fmla="*/ 278606 h 2774236"/>
                <a:gd name="connsiteX12" fmla="*/ 478631 w 2774236"/>
                <a:gd name="connsiteY12" fmla="*/ 1221581 h 2774236"/>
                <a:gd name="connsiteX13" fmla="*/ 364331 w 2774236"/>
                <a:gd name="connsiteY13" fmla="*/ 1278731 h 2774236"/>
                <a:gd name="connsiteX14" fmla="*/ 945356 w 2774236"/>
                <a:gd name="connsiteY14" fmla="*/ 269081 h 2774236"/>
                <a:gd name="connsiteX15" fmla="*/ 945356 w 2774236"/>
                <a:gd name="connsiteY15" fmla="*/ 402431 h 2774236"/>
                <a:gd name="connsiteX16" fmla="*/ 907256 w 2774236"/>
                <a:gd name="connsiteY16" fmla="*/ 402431 h 2774236"/>
                <a:gd name="connsiteX17" fmla="*/ 478631 w 2774236"/>
                <a:gd name="connsiteY17" fmla="*/ 1221581 h 2774236"/>
                <a:gd name="connsiteX18" fmla="*/ 478631 w 2774236"/>
                <a:gd name="connsiteY18" fmla="*/ 1221581 h 2774236"/>
                <a:gd name="connsiteX19" fmla="*/ 402431 w 2774236"/>
                <a:gd name="connsiteY19" fmla="*/ 402431 h 2774236"/>
                <a:gd name="connsiteX20" fmla="*/ 1488281 w 2774236"/>
                <a:gd name="connsiteY20" fmla="*/ 402431 h 2774236"/>
                <a:gd name="connsiteX21" fmla="*/ 1488281 w 2774236"/>
                <a:gd name="connsiteY21" fmla="*/ 1488281 h 2774236"/>
                <a:gd name="connsiteX22" fmla="*/ 402431 w 2774236"/>
                <a:gd name="connsiteY22" fmla="*/ 1488281 h 2774236"/>
                <a:gd name="connsiteX23" fmla="*/ 402431 w 2774236"/>
                <a:gd name="connsiteY23" fmla="*/ 402431 h 2774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74236" h="2774236">
                  <a:moveTo>
                    <a:pt x="278606" y="278606"/>
                  </a:moveTo>
                  <a:cubicBezTo>
                    <a:pt x="650081" y="-92869"/>
                    <a:pt x="1250156" y="-92869"/>
                    <a:pt x="1612106" y="278606"/>
                  </a:cubicBezTo>
                  <a:cubicBezTo>
                    <a:pt x="1955006" y="621506"/>
                    <a:pt x="1983581" y="1154906"/>
                    <a:pt x="1688306" y="1526381"/>
                  </a:cubicBezTo>
                  <a:lnTo>
                    <a:pt x="1897856" y="1726406"/>
                  </a:lnTo>
                  <a:cubicBezTo>
                    <a:pt x="1955006" y="1688306"/>
                    <a:pt x="2040731" y="1697831"/>
                    <a:pt x="2088356" y="1745456"/>
                  </a:cubicBezTo>
                  <a:lnTo>
                    <a:pt x="2736056" y="2393156"/>
                  </a:lnTo>
                  <a:cubicBezTo>
                    <a:pt x="2888456" y="2545556"/>
                    <a:pt x="2545556" y="2888456"/>
                    <a:pt x="2393156" y="2736056"/>
                  </a:cubicBezTo>
                  <a:lnTo>
                    <a:pt x="1745456" y="2088356"/>
                  </a:lnTo>
                  <a:cubicBezTo>
                    <a:pt x="1697831" y="2040731"/>
                    <a:pt x="1688306" y="1955006"/>
                    <a:pt x="1726406" y="1897856"/>
                  </a:cubicBezTo>
                  <a:lnTo>
                    <a:pt x="1526381" y="1688306"/>
                  </a:lnTo>
                  <a:cubicBezTo>
                    <a:pt x="1154906" y="1983581"/>
                    <a:pt x="621506" y="1955006"/>
                    <a:pt x="278606" y="1612106"/>
                  </a:cubicBezTo>
                  <a:cubicBezTo>
                    <a:pt x="-92869" y="1250156"/>
                    <a:pt x="-92869" y="650081"/>
                    <a:pt x="278606" y="278606"/>
                  </a:cubicBezTo>
                  <a:close/>
                  <a:moveTo>
                    <a:pt x="478631" y="1221581"/>
                  </a:moveTo>
                  <a:cubicBezTo>
                    <a:pt x="516731" y="1288256"/>
                    <a:pt x="402431" y="1354931"/>
                    <a:pt x="364331" y="1278731"/>
                  </a:cubicBezTo>
                  <a:cubicBezTo>
                    <a:pt x="97631" y="831056"/>
                    <a:pt x="440531" y="269081"/>
                    <a:pt x="945356" y="269081"/>
                  </a:cubicBezTo>
                  <a:cubicBezTo>
                    <a:pt x="1031081" y="269081"/>
                    <a:pt x="1031081" y="402431"/>
                    <a:pt x="945356" y="402431"/>
                  </a:cubicBezTo>
                  <a:cubicBezTo>
                    <a:pt x="935831" y="402431"/>
                    <a:pt x="926306" y="402431"/>
                    <a:pt x="907256" y="402431"/>
                  </a:cubicBezTo>
                  <a:cubicBezTo>
                    <a:pt x="516731" y="431006"/>
                    <a:pt x="278606" y="859631"/>
                    <a:pt x="478631" y="1221581"/>
                  </a:cubicBezTo>
                  <a:lnTo>
                    <a:pt x="478631" y="1221581"/>
                  </a:lnTo>
                  <a:close/>
                  <a:moveTo>
                    <a:pt x="402431" y="402431"/>
                  </a:moveTo>
                  <a:cubicBezTo>
                    <a:pt x="707231" y="107156"/>
                    <a:pt x="1193006" y="107156"/>
                    <a:pt x="1488281" y="402431"/>
                  </a:cubicBezTo>
                  <a:cubicBezTo>
                    <a:pt x="1783556" y="707231"/>
                    <a:pt x="1783556" y="1193006"/>
                    <a:pt x="1488281" y="1488281"/>
                  </a:cubicBezTo>
                  <a:cubicBezTo>
                    <a:pt x="1193006" y="1783556"/>
                    <a:pt x="707231" y="1783556"/>
                    <a:pt x="402431" y="1488281"/>
                  </a:cubicBezTo>
                  <a:cubicBezTo>
                    <a:pt x="107156" y="1193006"/>
                    <a:pt x="107156" y="707231"/>
                    <a:pt x="402431" y="402431"/>
                  </a:cubicBezTo>
                  <a:close/>
                </a:path>
              </a:pathLst>
            </a:custGeom>
            <a:solidFill>
              <a:srgbClr val="0070C0"/>
            </a:solidFill>
            <a:ln w="9525" cap="flat">
              <a:noFill/>
              <a:prstDash val="solid"/>
              <a:miter/>
            </a:ln>
          </p:spPr>
          <p:txBody>
            <a:bodyPr rtlCol="0" anchor="ctr"/>
            <a:lstStyle/>
            <a:p>
              <a:endParaRPr lang="en-ID"/>
            </a:p>
          </p:txBody>
        </p:sp>
        <p:grpSp>
          <p:nvGrpSpPr>
            <p:cNvPr id="47" name="Group 46">
              <a:extLst>
                <a:ext uri="{FF2B5EF4-FFF2-40B4-BE49-F238E27FC236}">
                  <a16:creationId xmlns:a16="http://schemas.microsoft.com/office/drawing/2014/main" id="{7872B9BA-8C2A-4F65-8F42-B876399DE39A}"/>
                </a:ext>
              </a:extLst>
            </p:cNvPr>
            <p:cNvGrpSpPr/>
            <p:nvPr/>
          </p:nvGrpSpPr>
          <p:grpSpPr>
            <a:xfrm>
              <a:off x="6513658" y="1126132"/>
              <a:ext cx="2771775" cy="4681939"/>
              <a:chOff x="577495" y="854496"/>
              <a:chExt cx="3044010" cy="5141784"/>
            </a:xfrm>
          </p:grpSpPr>
          <p:grpSp>
            <p:nvGrpSpPr>
              <p:cNvPr id="48" name="Group 47">
                <a:extLst>
                  <a:ext uri="{FF2B5EF4-FFF2-40B4-BE49-F238E27FC236}">
                    <a16:creationId xmlns:a16="http://schemas.microsoft.com/office/drawing/2014/main" id="{284BBEA3-545D-426D-8757-B0237253CD37}"/>
                  </a:ext>
                </a:extLst>
              </p:cNvPr>
              <p:cNvGrpSpPr/>
              <p:nvPr/>
            </p:nvGrpSpPr>
            <p:grpSpPr>
              <a:xfrm>
                <a:off x="577495" y="1025233"/>
                <a:ext cx="3044010" cy="4971047"/>
                <a:chOff x="577495" y="1335505"/>
                <a:chExt cx="3284642" cy="4660775"/>
              </a:xfrm>
            </p:grpSpPr>
            <p:sp>
              <p:nvSpPr>
                <p:cNvPr id="51" name="Rectangle: Rounded Corners 50">
                  <a:extLst>
                    <a:ext uri="{FF2B5EF4-FFF2-40B4-BE49-F238E27FC236}">
                      <a16:creationId xmlns:a16="http://schemas.microsoft.com/office/drawing/2014/main" id="{A5C9F501-A708-4199-82E1-2B49E1EE681A}"/>
                    </a:ext>
                  </a:extLst>
                </p:cNvPr>
                <p:cNvSpPr/>
                <p:nvPr/>
              </p:nvSpPr>
              <p:spPr>
                <a:xfrm>
                  <a:off x="577495" y="1335505"/>
                  <a:ext cx="3284642" cy="4660775"/>
                </a:xfrm>
                <a:prstGeom prst="roundRect">
                  <a:avLst>
                    <a:gd name="adj" fmla="val 10440"/>
                  </a:avLst>
                </a:prstGeom>
                <a:solidFill>
                  <a:schemeClr val="bg1">
                    <a:lumMod val="95000"/>
                  </a:schemeClr>
                </a:solidFill>
                <a:ln>
                  <a:noFill/>
                </a:ln>
                <a:effectLst>
                  <a:outerShdw blurRad="2413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2" name="Rectangle 51">
                  <a:extLst>
                    <a:ext uri="{FF2B5EF4-FFF2-40B4-BE49-F238E27FC236}">
                      <a16:creationId xmlns:a16="http://schemas.microsoft.com/office/drawing/2014/main" id="{BBF04CD5-345E-4C84-B4F4-F02D3B099FEB}"/>
                    </a:ext>
                  </a:extLst>
                </p:cNvPr>
                <p:cNvSpPr/>
                <p:nvPr/>
              </p:nvSpPr>
              <p:spPr>
                <a:xfrm>
                  <a:off x="577495" y="2218314"/>
                  <a:ext cx="3284642" cy="998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49" name="TextBox 48">
                <a:extLst>
                  <a:ext uri="{FF2B5EF4-FFF2-40B4-BE49-F238E27FC236}">
                    <a16:creationId xmlns:a16="http://schemas.microsoft.com/office/drawing/2014/main" id="{38DA875E-2324-4ED0-BDF7-5E7455D7D5F1}"/>
                  </a:ext>
                </a:extLst>
              </p:cNvPr>
              <p:cNvSpPr txBox="1"/>
              <p:nvPr/>
            </p:nvSpPr>
            <p:spPr>
              <a:xfrm>
                <a:off x="1651403" y="854496"/>
                <a:ext cx="845366" cy="1216820"/>
              </a:xfrm>
              <a:prstGeom prst="rect">
                <a:avLst/>
              </a:prstGeom>
              <a:noFill/>
            </p:spPr>
            <p:txBody>
              <a:bodyPr wrap="none" rtlCol="0" anchor="ctr">
                <a:spAutoFit/>
              </a:bodyPr>
              <a:lstStyle/>
              <a:p>
                <a:pPr algn="ctr"/>
                <a:r>
                  <a:rPr lang="en-US" sz="6600" dirty="0">
                    <a:solidFill>
                      <a:srgbClr val="4646F8"/>
                    </a:solidFill>
                    <a:latin typeface="Franklin Gothic Heavy" panose="020B0903020102020204" pitchFamily="34" charset="0"/>
                  </a:rPr>
                  <a:t>O</a:t>
                </a:r>
                <a:endParaRPr lang="en-ID" sz="6600" dirty="0">
                  <a:solidFill>
                    <a:srgbClr val="4646F8"/>
                  </a:solidFill>
                  <a:latin typeface="Franklin Gothic Heavy" panose="020B0903020102020204" pitchFamily="34" charset="0"/>
                </a:endParaRPr>
              </a:p>
            </p:txBody>
          </p:sp>
          <p:sp>
            <p:nvSpPr>
              <p:cNvPr id="50" name="TextBox 49">
                <a:extLst>
                  <a:ext uri="{FF2B5EF4-FFF2-40B4-BE49-F238E27FC236}">
                    <a16:creationId xmlns:a16="http://schemas.microsoft.com/office/drawing/2014/main" id="{ED0067CB-C4B6-4020-8B91-502B950F0487}"/>
                  </a:ext>
                </a:extLst>
              </p:cNvPr>
              <p:cNvSpPr txBox="1"/>
              <p:nvPr/>
            </p:nvSpPr>
            <p:spPr bwMode="auto">
              <a:xfrm>
                <a:off x="686777" y="3114798"/>
                <a:ext cx="2873729" cy="2175848"/>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Aft>
                    <a:spcPts val="1200"/>
                  </a:spcAft>
                </a:pPr>
                <a:r>
                  <a:rPr lang="en-AU" sz="1200" b="1" spc="300" dirty="0">
                    <a:solidFill>
                      <a:srgbClr val="4646F8"/>
                    </a:solidFill>
                  </a:rPr>
                  <a:t>OPPORTUNITIES</a:t>
                </a:r>
                <a:endParaRPr lang="en-AU" sz="1200" spc="300" dirty="0">
                  <a:solidFill>
                    <a:srgbClr val="4646F8"/>
                  </a:solidFill>
                </a:endParaRPr>
              </a:p>
              <a:p>
                <a:pPr marL="180975" indent="-180975">
                  <a:buFontTx/>
                  <a:buChar char="-"/>
                </a:pPr>
                <a:r>
                  <a:rPr lang="en-US" sz="1200" dirty="0">
                    <a:solidFill>
                      <a:srgbClr val="4646F8"/>
                    </a:solidFill>
                  </a:rPr>
                  <a:t>Consumer Data Rights implementation </a:t>
                </a:r>
              </a:p>
              <a:p>
                <a:pPr marL="180975" indent="-180975">
                  <a:buFontTx/>
                  <a:buChar char="-"/>
                </a:pPr>
                <a:r>
                  <a:rPr lang="en-US" sz="1200" dirty="0">
                    <a:solidFill>
                      <a:srgbClr val="4646F8"/>
                    </a:solidFill>
                  </a:rPr>
                  <a:t>Continued expansion into new industries such as insurance, superannuation</a:t>
                </a:r>
              </a:p>
              <a:p>
                <a:pPr marL="180975" indent="-180975">
                  <a:buFontTx/>
                  <a:buChar char="-"/>
                </a:pPr>
                <a:r>
                  <a:rPr lang="en-US" sz="1200" dirty="0">
                    <a:solidFill>
                      <a:srgbClr val="4646F8"/>
                    </a:solidFill>
                  </a:rPr>
                  <a:t>Exposure into new data economy </a:t>
                </a:r>
              </a:p>
              <a:p>
                <a:pPr marL="180975" indent="-180975">
                  <a:buFontTx/>
                  <a:buChar char="-"/>
                </a:pPr>
                <a:r>
                  <a:rPr lang="en-US" sz="1200" dirty="0">
                    <a:solidFill>
                      <a:srgbClr val="4646F8"/>
                    </a:solidFill>
                  </a:rPr>
                  <a:t>Data sharing outside of CDR regime</a:t>
                </a:r>
              </a:p>
            </p:txBody>
          </p:sp>
        </p:grpSp>
        <p:sp>
          <p:nvSpPr>
            <p:cNvPr id="53" name="Graphic 16">
              <a:extLst>
                <a:ext uri="{FF2B5EF4-FFF2-40B4-BE49-F238E27FC236}">
                  <a16:creationId xmlns:a16="http://schemas.microsoft.com/office/drawing/2014/main" id="{D861CD86-B622-4457-BB81-EDA105339E69}"/>
                </a:ext>
              </a:extLst>
            </p:cNvPr>
            <p:cNvSpPr/>
            <p:nvPr/>
          </p:nvSpPr>
          <p:spPr>
            <a:xfrm>
              <a:off x="7514663" y="2239018"/>
              <a:ext cx="769762" cy="769745"/>
            </a:xfrm>
            <a:custGeom>
              <a:avLst/>
              <a:gdLst>
                <a:gd name="connsiteX0" fmla="*/ 714375 w 838200"/>
                <a:gd name="connsiteY0" fmla="*/ 1 h 838182"/>
                <a:gd name="connsiteX1" fmla="*/ 700981 w 838200"/>
                <a:gd name="connsiteY1" fmla="*/ 5659 h 838182"/>
                <a:gd name="connsiteX2" fmla="*/ 609005 w 838200"/>
                <a:gd name="connsiteY2" fmla="*/ 97633 h 838182"/>
                <a:gd name="connsiteX3" fmla="*/ 399753 w 838200"/>
                <a:gd name="connsiteY3" fmla="*/ 38101 h 838182"/>
                <a:gd name="connsiteX4" fmla="*/ 117277 w 838200"/>
                <a:gd name="connsiteY4" fmla="*/ 155383 h 838182"/>
                <a:gd name="connsiteX5" fmla="*/ 0 w 838200"/>
                <a:gd name="connsiteY5" fmla="*/ 438132 h 838182"/>
                <a:gd name="connsiteX6" fmla="*/ 400050 w 838200"/>
                <a:gd name="connsiteY6" fmla="*/ 838182 h 838182"/>
                <a:gd name="connsiteX7" fmla="*/ 800100 w 838200"/>
                <a:gd name="connsiteY7" fmla="*/ 438132 h 838182"/>
                <a:gd name="connsiteX8" fmla="*/ 740569 w 838200"/>
                <a:gd name="connsiteY8" fmla="*/ 229201 h 838182"/>
                <a:gd name="connsiteX9" fmla="*/ 832545 w 838200"/>
                <a:gd name="connsiteY9" fmla="*/ 137219 h 838182"/>
                <a:gd name="connsiteX10" fmla="*/ 838200 w 838200"/>
                <a:gd name="connsiteY10" fmla="*/ 123826 h 838182"/>
                <a:gd name="connsiteX11" fmla="*/ 819150 w 838200"/>
                <a:gd name="connsiteY11" fmla="*/ 104776 h 838182"/>
                <a:gd name="connsiteX12" fmla="*/ 733425 w 838200"/>
                <a:gd name="connsiteY12" fmla="*/ 104776 h 838182"/>
                <a:gd name="connsiteX13" fmla="*/ 733425 w 838200"/>
                <a:gd name="connsiteY13" fmla="*/ 19051 h 838182"/>
                <a:gd name="connsiteX14" fmla="*/ 714375 w 838200"/>
                <a:gd name="connsiteY14" fmla="*/ 1 h 838182"/>
                <a:gd name="connsiteX15" fmla="*/ 695325 w 838200"/>
                <a:gd name="connsiteY15" fmla="*/ 65191 h 838182"/>
                <a:gd name="connsiteX16" fmla="*/ 695325 w 838200"/>
                <a:gd name="connsiteY16" fmla="*/ 116092 h 838182"/>
                <a:gd name="connsiteX17" fmla="*/ 638175 w 838200"/>
                <a:gd name="connsiteY17" fmla="*/ 173242 h 838182"/>
                <a:gd name="connsiteX18" fmla="*/ 638175 w 838200"/>
                <a:gd name="connsiteY18" fmla="*/ 122341 h 838182"/>
                <a:gd name="connsiteX19" fmla="*/ 400050 w 838200"/>
                <a:gd name="connsiteY19" fmla="*/ 76201 h 838182"/>
                <a:gd name="connsiteX20" fmla="*/ 600075 w 838200"/>
                <a:gd name="connsiteY20" fmla="*/ 136628 h 838182"/>
                <a:gd name="connsiteX21" fmla="*/ 600075 w 838200"/>
                <a:gd name="connsiteY21" fmla="*/ 208656 h 838182"/>
                <a:gd name="connsiteX22" fmla="*/ 400050 w 838200"/>
                <a:gd name="connsiteY22" fmla="*/ 133351 h 838182"/>
                <a:gd name="connsiteX23" fmla="*/ 184547 w 838200"/>
                <a:gd name="connsiteY23" fmla="*/ 222648 h 838182"/>
                <a:gd name="connsiteX24" fmla="*/ 95250 w 838200"/>
                <a:gd name="connsiteY24" fmla="*/ 438132 h 838182"/>
                <a:gd name="connsiteX25" fmla="*/ 400050 w 838200"/>
                <a:gd name="connsiteY25" fmla="*/ 742932 h 838182"/>
                <a:gd name="connsiteX26" fmla="*/ 704850 w 838200"/>
                <a:gd name="connsiteY26" fmla="*/ 438132 h 838182"/>
                <a:gd name="connsiteX27" fmla="*/ 629841 w 838200"/>
                <a:gd name="connsiteY27" fmla="*/ 238126 h 838182"/>
                <a:gd name="connsiteX28" fmla="*/ 701576 w 838200"/>
                <a:gd name="connsiteY28" fmla="*/ 238126 h 838182"/>
                <a:gd name="connsiteX29" fmla="*/ 762000 w 838200"/>
                <a:gd name="connsiteY29" fmla="*/ 437847 h 838182"/>
                <a:gd name="connsiteX30" fmla="*/ 399753 w 838200"/>
                <a:gd name="connsiteY30" fmla="*/ 800082 h 838182"/>
                <a:gd name="connsiteX31" fmla="*/ 38100 w 838200"/>
                <a:gd name="connsiteY31" fmla="*/ 438132 h 838182"/>
                <a:gd name="connsiteX32" fmla="*/ 143768 w 838200"/>
                <a:gd name="connsiteY32" fmla="*/ 181872 h 838182"/>
                <a:gd name="connsiteX33" fmla="*/ 400050 w 838200"/>
                <a:gd name="connsiteY33" fmla="*/ 76201 h 838182"/>
                <a:gd name="connsiteX34" fmla="*/ 722412 w 838200"/>
                <a:gd name="connsiteY34" fmla="*/ 142876 h 838182"/>
                <a:gd name="connsiteX35" fmla="*/ 773014 w 838200"/>
                <a:gd name="connsiteY35" fmla="*/ 142876 h 838182"/>
                <a:gd name="connsiteX36" fmla="*/ 715864 w 838200"/>
                <a:gd name="connsiteY36" fmla="*/ 200026 h 838182"/>
                <a:gd name="connsiteX37" fmla="*/ 665262 w 838200"/>
                <a:gd name="connsiteY37" fmla="*/ 200026 h 838182"/>
                <a:gd name="connsiteX38" fmla="*/ 400050 w 838200"/>
                <a:gd name="connsiteY38" fmla="*/ 171451 h 838182"/>
                <a:gd name="connsiteX39" fmla="*/ 574775 w 838200"/>
                <a:gd name="connsiteY39" fmla="*/ 236345 h 838182"/>
                <a:gd name="connsiteX40" fmla="*/ 533995 w 838200"/>
                <a:gd name="connsiteY40" fmla="*/ 277122 h 838182"/>
                <a:gd name="connsiteX41" fmla="*/ 400050 w 838200"/>
                <a:gd name="connsiteY41" fmla="*/ 228601 h 838182"/>
                <a:gd name="connsiteX42" fmla="*/ 251817 w 838200"/>
                <a:gd name="connsiteY42" fmla="*/ 289923 h 838182"/>
                <a:gd name="connsiteX43" fmla="*/ 190500 w 838200"/>
                <a:gd name="connsiteY43" fmla="*/ 438132 h 838182"/>
                <a:gd name="connsiteX44" fmla="*/ 400050 w 838200"/>
                <a:gd name="connsiteY44" fmla="*/ 647682 h 838182"/>
                <a:gd name="connsiteX45" fmla="*/ 609600 w 838200"/>
                <a:gd name="connsiteY45" fmla="*/ 438132 h 838182"/>
                <a:gd name="connsiteX46" fmla="*/ 561083 w 838200"/>
                <a:gd name="connsiteY46" fmla="*/ 304211 h 838182"/>
                <a:gd name="connsiteX47" fmla="*/ 601861 w 838200"/>
                <a:gd name="connsiteY47" fmla="*/ 263425 h 838182"/>
                <a:gd name="connsiteX48" fmla="*/ 666750 w 838200"/>
                <a:gd name="connsiteY48" fmla="*/ 438132 h 838182"/>
                <a:gd name="connsiteX49" fmla="*/ 400050 w 838200"/>
                <a:gd name="connsiteY49" fmla="*/ 704832 h 838182"/>
                <a:gd name="connsiteX50" fmla="*/ 133350 w 838200"/>
                <a:gd name="connsiteY50" fmla="*/ 438132 h 838182"/>
                <a:gd name="connsiteX51" fmla="*/ 211336 w 838200"/>
                <a:gd name="connsiteY51" fmla="*/ 249442 h 838182"/>
                <a:gd name="connsiteX52" fmla="*/ 400050 w 838200"/>
                <a:gd name="connsiteY52" fmla="*/ 171451 h 838182"/>
                <a:gd name="connsiteX53" fmla="*/ 400050 w 838200"/>
                <a:gd name="connsiteY53" fmla="*/ 266701 h 838182"/>
                <a:gd name="connsiteX54" fmla="*/ 506909 w 838200"/>
                <a:gd name="connsiteY54" fmla="*/ 304211 h 838182"/>
                <a:gd name="connsiteX55" fmla="*/ 431602 w 838200"/>
                <a:gd name="connsiteY55" fmla="*/ 379516 h 838182"/>
                <a:gd name="connsiteX56" fmla="*/ 400050 w 838200"/>
                <a:gd name="connsiteY56" fmla="*/ 371476 h 838182"/>
                <a:gd name="connsiteX57" fmla="*/ 353020 w 838200"/>
                <a:gd name="connsiteY57" fmla="*/ 391126 h 838182"/>
                <a:gd name="connsiteX58" fmla="*/ 333375 w 838200"/>
                <a:gd name="connsiteY58" fmla="*/ 438132 h 838182"/>
                <a:gd name="connsiteX59" fmla="*/ 400050 w 838200"/>
                <a:gd name="connsiteY59" fmla="*/ 504807 h 838182"/>
                <a:gd name="connsiteX60" fmla="*/ 466725 w 838200"/>
                <a:gd name="connsiteY60" fmla="*/ 438132 h 838182"/>
                <a:gd name="connsiteX61" fmla="*/ 458689 w 838200"/>
                <a:gd name="connsiteY61" fmla="*/ 406319 h 838182"/>
                <a:gd name="connsiteX62" fmla="*/ 533995 w 838200"/>
                <a:gd name="connsiteY62" fmla="*/ 331291 h 838182"/>
                <a:gd name="connsiteX63" fmla="*/ 571500 w 838200"/>
                <a:gd name="connsiteY63" fmla="*/ 438132 h 838182"/>
                <a:gd name="connsiteX64" fmla="*/ 400050 w 838200"/>
                <a:gd name="connsiteY64" fmla="*/ 609582 h 838182"/>
                <a:gd name="connsiteX65" fmla="*/ 228600 w 838200"/>
                <a:gd name="connsiteY65" fmla="*/ 438132 h 838182"/>
                <a:gd name="connsiteX66" fmla="*/ 278606 w 838200"/>
                <a:gd name="connsiteY66" fmla="*/ 316708 h 838182"/>
                <a:gd name="connsiteX67" fmla="*/ 400050 w 838200"/>
                <a:gd name="connsiteY67" fmla="*/ 266701 h 838182"/>
                <a:gd name="connsiteX68" fmla="*/ 400050 w 838200"/>
                <a:gd name="connsiteY68" fmla="*/ 409557 h 838182"/>
                <a:gd name="connsiteX69" fmla="*/ 428625 w 838200"/>
                <a:gd name="connsiteY69" fmla="*/ 438132 h 838182"/>
                <a:gd name="connsiteX70" fmla="*/ 400050 w 838200"/>
                <a:gd name="connsiteY70" fmla="*/ 466707 h 838182"/>
                <a:gd name="connsiteX71" fmla="*/ 371475 w 838200"/>
                <a:gd name="connsiteY71" fmla="*/ 438132 h 838182"/>
                <a:gd name="connsiteX72" fmla="*/ 379809 w 838200"/>
                <a:gd name="connsiteY72" fmla="*/ 417939 h 838182"/>
                <a:gd name="connsiteX73" fmla="*/ 400050 w 838200"/>
                <a:gd name="connsiteY73" fmla="*/ 409557 h 838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838200" h="838182">
                  <a:moveTo>
                    <a:pt x="714375" y="1"/>
                  </a:moveTo>
                  <a:cubicBezTo>
                    <a:pt x="709599" y="97"/>
                    <a:pt x="704358" y="2278"/>
                    <a:pt x="700981" y="5659"/>
                  </a:cubicBezTo>
                  <a:lnTo>
                    <a:pt x="609005" y="97633"/>
                  </a:lnTo>
                  <a:cubicBezTo>
                    <a:pt x="548090" y="60076"/>
                    <a:pt x="476434" y="38101"/>
                    <a:pt x="399753" y="38101"/>
                  </a:cubicBezTo>
                  <a:cubicBezTo>
                    <a:pt x="289394" y="38101"/>
                    <a:pt x="189700" y="82955"/>
                    <a:pt x="117277" y="155383"/>
                  </a:cubicBezTo>
                  <a:cubicBezTo>
                    <a:pt x="44853" y="227802"/>
                    <a:pt x="0" y="327795"/>
                    <a:pt x="0" y="438132"/>
                  </a:cubicBezTo>
                  <a:cubicBezTo>
                    <a:pt x="0" y="658827"/>
                    <a:pt x="179334" y="838182"/>
                    <a:pt x="400050" y="838182"/>
                  </a:cubicBezTo>
                  <a:cubicBezTo>
                    <a:pt x="620765" y="838182"/>
                    <a:pt x="800100" y="658827"/>
                    <a:pt x="800100" y="438132"/>
                  </a:cubicBezTo>
                  <a:cubicBezTo>
                    <a:pt x="800100" y="361475"/>
                    <a:pt x="778090" y="290076"/>
                    <a:pt x="740569" y="229201"/>
                  </a:cubicBezTo>
                  <a:lnTo>
                    <a:pt x="832545" y="137219"/>
                  </a:lnTo>
                  <a:cubicBezTo>
                    <a:pt x="836073" y="133694"/>
                    <a:pt x="838200" y="129017"/>
                    <a:pt x="838200" y="123826"/>
                  </a:cubicBezTo>
                  <a:cubicBezTo>
                    <a:pt x="838200" y="112235"/>
                    <a:pt x="827688" y="104776"/>
                    <a:pt x="819150" y="104776"/>
                  </a:cubicBezTo>
                  <a:lnTo>
                    <a:pt x="733425" y="104776"/>
                  </a:lnTo>
                  <a:lnTo>
                    <a:pt x="733425" y="19051"/>
                  </a:lnTo>
                  <a:cubicBezTo>
                    <a:pt x="733425" y="8879"/>
                    <a:pt x="724661" y="-132"/>
                    <a:pt x="714375" y="1"/>
                  </a:cubicBezTo>
                  <a:close/>
                  <a:moveTo>
                    <a:pt x="695325" y="65191"/>
                  </a:moveTo>
                  <a:lnTo>
                    <a:pt x="695325" y="116092"/>
                  </a:lnTo>
                  <a:lnTo>
                    <a:pt x="638175" y="173242"/>
                  </a:lnTo>
                  <a:lnTo>
                    <a:pt x="638175" y="122341"/>
                  </a:lnTo>
                  <a:close/>
                  <a:moveTo>
                    <a:pt x="400050" y="76201"/>
                  </a:moveTo>
                  <a:cubicBezTo>
                    <a:pt x="474037" y="76201"/>
                    <a:pt x="542825" y="98643"/>
                    <a:pt x="600075" y="136628"/>
                  </a:cubicBezTo>
                  <a:lnTo>
                    <a:pt x="600075" y="208656"/>
                  </a:lnTo>
                  <a:cubicBezTo>
                    <a:pt x="546502" y="161926"/>
                    <a:pt x="476600" y="133351"/>
                    <a:pt x="400050" y="133351"/>
                  </a:cubicBezTo>
                  <a:cubicBezTo>
                    <a:pt x="315995" y="133351"/>
                    <a:pt x="239733" y="167460"/>
                    <a:pt x="184547" y="222648"/>
                  </a:cubicBezTo>
                  <a:cubicBezTo>
                    <a:pt x="129361" y="277836"/>
                    <a:pt x="95250" y="354103"/>
                    <a:pt x="95250" y="438132"/>
                  </a:cubicBezTo>
                  <a:cubicBezTo>
                    <a:pt x="95250" y="606249"/>
                    <a:pt x="231939" y="742932"/>
                    <a:pt x="400050" y="742932"/>
                  </a:cubicBezTo>
                  <a:cubicBezTo>
                    <a:pt x="568161" y="742932"/>
                    <a:pt x="704851" y="606249"/>
                    <a:pt x="704850" y="438132"/>
                  </a:cubicBezTo>
                  <a:cubicBezTo>
                    <a:pt x="704850" y="361637"/>
                    <a:pt x="676545" y="291695"/>
                    <a:pt x="629841" y="238126"/>
                  </a:cubicBezTo>
                  <a:lnTo>
                    <a:pt x="701576" y="238126"/>
                  </a:lnTo>
                  <a:cubicBezTo>
                    <a:pt x="739551" y="295372"/>
                    <a:pt x="762000" y="363866"/>
                    <a:pt x="762000" y="437847"/>
                  </a:cubicBezTo>
                  <a:cubicBezTo>
                    <a:pt x="761999" y="637967"/>
                    <a:pt x="599877" y="800082"/>
                    <a:pt x="399753" y="800082"/>
                  </a:cubicBezTo>
                  <a:cubicBezTo>
                    <a:pt x="199628" y="800082"/>
                    <a:pt x="38100" y="638253"/>
                    <a:pt x="38100" y="438132"/>
                  </a:cubicBezTo>
                  <a:cubicBezTo>
                    <a:pt x="38100" y="338091"/>
                    <a:pt x="78296" y="247347"/>
                    <a:pt x="143768" y="181872"/>
                  </a:cubicBezTo>
                  <a:cubicBezTo>
                    <a:pt x="209239" y="116397"/>
                    <a:pt x="299988" y="76201"/>
                    <a:pt x="400050" y="76201"/>
                  </a:cubicBezTo>
                  <a:close/>
                  <a:moveTo>
                    <a:pt x="722412" y="142876"/>
                  </a:moveTo>
                  <a:lnTo>
                    <a:pt x="773014" y="142876"/>
                  </a:lnTo>
                  <a:lnTo>
                    <a:pt x="715864" y="200026"/>
                  </a:lnTo>
                  <a:lnTo>
                    <a:pt x="665262" y="200026"/>
                  </a:lnTo>
                  <a:close/>
                  <a:moveTo>
                    <a:pt x="400050" y="171451"/>
                  </a:moveTo>
                  <a:cubicBezTo>
                    <a:pt x="466895" y="171451"/>
                    <a:pt x="528025" y="195864"/>
                    <a:pt x="574775" y="236345"/>
                  </a:cubicBezTo>
                  <a:lnTo>
                    <a:pt x="533995" y="277122"/>
                  </a:lnTo>
                  <a:cubicBezTo>
                    <a:pt x="497688" y="246899"/>
                    <a:pt x="450890" y="228601"/>
                    <a:pt x="400050" y="228601"/>
                  </a:cubicBezTo>
                  <a:cubicBezTo>
                    <a:pt x="342297" y="228601"/>
                    <a:pt x="289767" y="251976"/>
                    <a:pt x="251817" y="289923"/>
                  </a:cubicBezTo>
                  <a:cubicBezTo>
                    <a:pt x="213868" y="327871"/>
                    <a:pt x="190500" y="380402"/>
                    <a:pt x="190500" y="438132"/>
                  </a:cubicBezTo>
                  <a:cubicBezTo>
                    <a:pt x="190500" y="553671"/>
                    <a:pt x="284545" y="647682"/>
                    <a:pt x="400050" y="647682"/>
                  </a:cubicBezTo>
                  <a:cubicBezTo>
                    <a:pt x="515557" y="647682"/>
                    <a:pt x="609601" y="553671"/>
                    <a:pt x="609600" y="438132"/>
                  </a:cubicBezTo>
                  <a:cubicBezTo>
                    <a:pt x="609600" y="387317"/>
                    <a:pt x="591303" y="340520"/>
                    <a:pt x="561083" y="304211"/>
                  </a:cubicBezTo>
                  <a:lnTo>
                    <a:pt x="601861" y="263425"/>
                  </a:lnTo>
                  <a:cubicBezTo>
                    <a:pt x="642344" y="310183"/>
                    <a:pt x="666750" y="371305"/>
                    <a:pt x="666750" y="438132"/>
                  </a:cubicBezTo>
                  <a:cubicBezTo>
                    <a:pt x="666750" y="585674"/>
                    <a:pt x="547570" y="704832"/>
                    <a:pt x="400050" y="704832"/>
                  </a:cubicBezTo>
                  <a:cubicBezTo>
                    <a:pt x="252531" y="704832"/>
                    <a:pt x="133350" y="585674"/>
                    <a:pt x="133350" y="438132"/>
                  </a:cubicBezTo>
                  <a:cubicBezTo>
                    <a:pt x="133350" y="364390"/>
                    <a:pt x="163101" y="297677"/>
                    <a:pt x="211336" y="249442"/>
                  </a:cubicBezTo>
                  <a:cubicBezTo>
                    <a:pt x="259571" y="201208"/>
                    <a:pt x="326290" y="171451"/>
                    <a:pt x="400050" y="171451"/>
                  </a:cubicBezTo>
                  <a:close/>
                  <a:moveTo>
                    <a:pt x="400050" y="266701"/>
                  </a:moveTo>
                  <a:cubicBezTo>
                    <a:pt x="440647" y="266701"/>
                    <a:pt x="477569" y="280741"/>
                    <a:pt x="506909" y="304211"/>
                  </a:cubicBezTo>
                  <a:lnTo>
                    <a:pt x="431602" y="379516"/>
                  </a:lnTo>
                  <a:cubicBezTo>
                    <a:pt x="422151" y="374353"/>
                    <a:pt x="411487" y="371476"/>
                    <a:pt x="400050" y="371476"/>
                  </a:cubicBezTo>
                  <a:cubicBezTo>
                    <a:pt x="381751" y="371476"/>
                    <a:pt x="365114" y="379030"/>
                    <a:pt x="353020" y="391126"/>
                  </a:cubicBezTo>
                  <a:cubicBezTo>
                    <a:pt x="340926" y="403176"/>
                    <a:pt x="333375" y="419844"/>
                    <a:pt x="333375" y="438132"/>
                  </a:cubicBezTo>
                  <a:cubicBezTo>
                    <a:pt x="333374" y="474709"/>
                    <a:pt x="363452" y="504807"/>
                    <a:pt x="400050" y="504807"/>
                  </a:cubicBezTo>
                  <a:cubicBezTo>
                    <a:pt x="436648" y="504807"/>
                    <a:pt x="466725" y="474709"/>
                    <a:pt x="466725" y="438132"/>
                  </a:cubicBezTo>
                  <a:cubicBezTo>
                    <a:pt x="466725" y="426607"/>
                    <a:pt x="463923" y="415844"/>
                    <a:pt x="458689" y="406319"/>
                  </a:cubicBezTo>
                  <a:lnTo>
                    <a:pt x="533995" y="331291"/>
                  </a:lnTo>
                  <a:cubicBezTo>
                    <a:pt x="557337" y="360589"/>
                    <a:pt x="571500" y="397651"/>
                    <a:pt x="571500" y="438132"/>
                  </a:cubicBezTo>
                  <a:cubicBezTo>
                    <a:pt x="571500" y="533097"/>
                    <a:pt x="494965" y="609582"/>
                    <a:pt x="400050" y="609582"/>
                  </a:cubicBezTo>
                  <a:cubicBezTo>
                    <a:pt x="305136" y="609582"/>
                    <a:pt x="228600" y="533097"/>
                    <a:pt x="228600" y="438132"/>
                  </a:cubicBezTo>
                  <a:cubicBezTo>
                    <a:pt x="228600" y="390698"/>
                    <a:pt x="247608" y="347712"/>
                    <a:pt x="278606" y="316708"/>
                  </a:cubicBezTo>
                  <a:cubicBezTo>
                    <a:pt x="309604" y="285713"/>
                    <a:pt x="352593" y="266701"/>
                    <a:pt x="400050" y="266701"/>
                  </a:cubicBezTo>
                  <a:close/>
                  <a:moveTo>
                    <a:pt x="400050" y="409557"/>
                  </a:moveTo>
                  <a:cubicBezTo>
                    <a:pt x="416057" y="409557"/>
                    <a:pt x="428626" y="422130"/>
                    <a:pt x="428625" y="438132"/>
                  </a:cubicBezTo>
                  <a:cubicBezTo>
                    <a:pt x="428625" y="454134"/>
                    <a:pt x="416058" y="466707"/>
                    <a:pt x="400050" y="466707"/>
                  </a:cubicBezTo>
                  <a:cubicBezTo>
                    <a:pt x="384043" y="466707"/>
                    <a:pt x="371475" y="454134"/>
                    <a:pt x="371475" y="438132"/>
                  </a:cubicBezTo>
                  <a:cubicBezTo>
                    <a:pt x="371474" y="430132"/>
                    <a:pt x="374667" y="423083"/>
                    <a:pt x="379809" y="417939"/>
                  </a:cubicBezTo>
                  <a:cubicBezTo>
                    <a:pt x="384952" y="412796"/>
                    <a:pt x="392045" y="409557"/>
                    <a:pt x="400050" y="409557"/>
                  </a:cubicBezTo>
                  <a:close/>
                </a:path>
              </a:pathLst>
            </a:custGeom>
            <a:solidFill>
              <a:srgbClr val="4646F8"/>
            </a:solidFill>
            <a:ln w="9525" cap="flat">
              <a:noFill/>
              <a:prstDash val="solid"/>
              <a:miter/>
            </a:ln>
          </p:spPr>
          <p:txBody>
            <a:bodyPr rtlCol="0" anchor="ctr"/>
            <a:lstStyle/>
            <a:p>
              <a:endParaRPr lang="en-ID"/>
            </a:p>
          </p:txBody>
        </p:sp>
        <p:grpSp>
          <p:nvGrpSpPr>
            <p:cNvPr id="54" name="Group 53">
              <a:extLst>
                <a:ext uri="{FF2B5EF4-FFF2-40B4-BE49-F238E27FC236}">
                  <a16:creationId xmlns:a16="http://schemas.microsoft.com/office/drawing/2014/main" id="{7CFCA7CF-60CC-4C4D-8A55-3E6E01CFA2F1}"/>
                </a:ext>
              </a:extLst>
            </p:cNvPr>
            <p:cNvGrpSpPr/>
            <p:nvPr/>
          </p:nvGrpSpPr>
          <p:grpSpPr>
            <a:xfrm>
              <a:off x="9463228" y="1105117"/>
              <a:ext cx="2771775" cy="4702951"/>
              <a:chOff x="577495" y="831420"/>
              <a:chExt cx="3044010" cy="5164860"/>
            </a:xfrm>
          </p:grpSpPr>
          <p:grpSp>
            <p:nvGrpSpPr>
              <p:cNvPr id="55" name="Group 54">
                <a:extLst>
                  <a:ext uri="{FF2B5EF4-FFF2-40B4-BE49-F238E27FC236}">
                    <a16:creationId xmlns:a16="http://schemas.microsoft.com/office/drawing/2014/main" id="{48CE213C-2CC2-4F87-8EFD-88E4D8DAA92C}"/>
                  </a:ext>
                </a:extLst>
              </p:cNvPr>
              <p:cNvGrpSpPr/>
              <p:nvPr/>
            </p:nvGrpSpPr>
            <p:grpSpPr>
              <a:xfrm>
                <a:off x="577495" y="1025233"/>
                <a:ext cx="3044010" cy="4971047"/>
                <a:chOff x="577495" y="1335505"/>
                <a:chExt cx="3284642" cy="4660775"/>
              </a:xfrm>
            </p:grpSpPr>
            <p:sp>
              <p:nvSpPr>
                <p:cNvPr id="58" name="Rectangle: Rounded Corners 57">
                  <a:extLst>
                    <a:ext uri="{FF2B5EF4-FFF2-40B4-BE49-F238E27FC236}">
                      <a16:creationId xmlns:a16="http://schemas.microsoft.com/office/drawing/2014/main" id="{115E3FF7-9DF7-47C0-BADC-4FF2A25EF2D7}"/>
                    </a:ext>
                  </a:extLst>
                </p:cNvPr>
                <p:cNvSpPr/>
                <p:nvPr/>
              </p:nvSpPr>
              <p:spPr>
                <a:xfrm>
                  <a:off x="577495" y="1335505"/>
                  <a:ext cx="3284642" cy="4660775"/>
                </a:xfrm>
                <a:prstGeom prst="roundRect">
                  <a:avLst>
                    <a:gd name="adj" fmla="val 10440"/>
                  </a:avLst>
                </a:prstGeom>
                <a:solidFill>
                  <a:schemeClr val="bg1">
                    <a:lumMod val="95000"/>
                  </a:schemeClr>
                </a:solidFill>
                <a:ln>
                  <a:noFill/>
                </a:ln>
                <a:effectLst>
                  <a:outerShdw blurRad="2413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9" name="Rectangle 58">
                  <a:extLst>
                    <a:ext uri="{FF2B5EF4-FFF2-40B4-BE49-F238E27FC236}">
                      <a16:creationId xmlns:a16="http://schemas.microsoft.com/office/drawing/2014/main" id="{C0B4FA55-4AD4-4676-B4E8-98390955F3AB}"/>
                    </a:ext>
                  </a:extLst>
                </p:cNvPr>
                <p:cNvSpPr/>
                <p:nvPr/>
              </p:nvSpPr>
              <p:spPr>
                <a:xfrm>
                  <a:off x="577495" y="2218314"/>
                  <a:ext cx="3284642" cy="998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56" name="TextBox 55">
                <a:extLst>
                  <a:ext uri="{FF2B5EF4-FFF2-40B4-BE49-F238E27FC236}">
                    <a16:creationId xmlns:a16="http://schemas.microsoft.com/office/drawing/2014/main" id="{3596DDBE-813C-4D77-85AC-046ECE44218E}"/>
                  </a:ext>
                </a:extLst>
              </p:cNvPr>
              <p:cNvSpPr txBox="1"/>
              <p:nvPr/>
            </p:nvSpPr>
            <p:spPr>
              <a:xfrm>
                <a:off x="1742263" y="831420"/>
                <a:ext cx="663645" cy="1262971"/>
              </a:xfrm>
              <a:prstGeom prst="rect">
                <a:avLst/>
              </a:prstGeom>
              <a:noFill/>
            </p:spPr>
            <p:txBody>
              <a:bodyPr wrap="none" rtlCol="0" anchor="ctr">
                <a:spAutoFit/>
              </a:bodyPr>
              <a:lstStyle/>
              <a:p>
                <a:pPr algn="ctr"/>
                <a:r>
                  <a:rPr lang="en-US" sz="6600" dirty="0">
                    <a:solidFill>
                      <a:srgbClr val="8043FB"/>
                    </a:solidFill>
                    <a:latin typeface="Franklin Gothic Heavy" panose="020B0903020102020204" pitchFamily="34" charset="0"/>
                  </a:rPr>
                  <a:t>T</a:t>
                </a:r>
                <a:endParaRPr lang="en-ID" sz="6600" dirty="0">
                  <a:solidFill>
                    <a:srgbClr val="8043FB"/>
                  </a:solidFill>
                  <a:latin typeface="Franklin Gothic Heavy" panose="020B0903020102020204" pitchFamily="34" charset="0"/>
                </a:endParaRPr>
              </a:p>
            </p:txBody>
          </p:sp>
          <p:sp>
            <p:nvSpPr>
              <p:cNvPr id="57" name="TextBox 56">
                <a:extLst>
                  <a:ext uri="{FF2B5EF4-FFF2-40B4-BE49-F238E27FC236}">
                    <a16:creationId xmlns:a16="http://schemas.microsoft.com/office/drawing/2014/main" id="{3359680F-434C-4141-B9B0-E8606CD00F51}"/>
                  </a:ext>
                </a:extLst>
              </p:cNvPr>
              <p:cNvSpPr txBox="1"/>
              <p:nvPr/>
            </p:nvSpPr>
            <p:spPr bwMode="auto">
              <a:xfrm>
                <a:off x="686777" y="3114798"/>
                <a:ext cx="2873729" cy="2175848"/>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Aft>
                    <a:spcPts val="1200"/>
                  </a:spcAft>
                </a:pPr>
                <a:r>
                  <a:rPr lang="en-AU" sz="1200" b="1" spc="300" dirty="0">
                    <a:solidFill>
                      <a:srgbClr val="8043FB"/>
                    </a:solidFill>
                  </a:rPr>
                  <a:t>THREAT</a:t>
                </a:r>
                <a:endParaRPr lang="en-AU" sz="1200" spc="300" dirty="0">
                  <a:solidFill>
                    <a:srgbClr val="8043FB"/>
                  </a:solidFill>
                </a:endParaRPr>
              </a:p>
              <a:p>
                <a:pPr marL="180975" indent="-180975">
                  <a:buFontTx/>
                  <a:buChar char="-"/>
                </a:pPr>
                <a:r>
                  <a:rPr lang="en-US" sz="1200" dirty="0">
                    <a:solidFill>
                      <a:srgbClr val="8043FB"/>
                    </a:solidFill>
                  </a:rPr>
                  <a:t>High competition in the market,  a number of global players</a:t>
                </a:r>
              </a:p>
              <a:p>
                <a:pPr marL="180975" indent="-180975">
                  <a:buFontTx/>
                  <a:buChar char="-"/>
                </a:pPr>
                <a:r>
                  <a:rPr lang="en-US" sz="1200" dirty="0">
                    <a:solidFill>
                      <a:srgbClr val="8043FB"/>
                    </a:solidFill>
                  </a:rPr>
                  <a:t>Threat of banks or FinTechs establishing their own sharing platforms</a:t>
                </a:r>
              </a:p>
              <a:p>
                <a:pPr marL="180975" indent="-180975">
                  <a:buFontTx/>
                  <a:buChar char="-"/>
                </a:pPr>
                <a:r>
                  <a:rPr lang="en-US" sz="1200" dirty="0">
                    <a:solidFill>
                      <a:srgbClr val="8043FB"/>
                    </a:solidFill>
                  </a:rPr>
                  <a:t>Poor adoption of CDR by FinTech</a:t>
                </a:r>
              </a:p>
              <a:p>
                <a:pPr marL="180975" indent="-180975">
                  <a:buFontTx/>
                  <a:buChar char="-"/>
                </a:pPr>
                <a:r>
                  <a:rPr lang="en-US" sz="1200" dirty="0">
                    <a:solidFill>
                      <a:srgbClr val="8043FB"/>
                    </a:solidFill>
                  </a:rPr>
                  <a:t>Changes in Legislation or Government policy</a:t>
                </a:r>
              </a:p>
            </p:txBody>
          </p:sp>
        </p:grpSp>
      </p:grpSp>
      <p:sp>
        <p:nvSpPr>
          <p:cNvPr id="61" name="Graphic 20">
            <a:extLst>
              <a:ext uri="{FF2B5EF4-FFF2-40B4-BE49-F238E27FC236}">
                <a16:creationId xmlns:a16="http://schemas.microsoft.com/office/drawing/2014/main" id="{7082E6E7-C20D-4FBC-AA79-20DFCC0B2587}"/>
              </a:ext>
            </a:extLst>
          </p:cNvPr>
          <p:cNvSpPr/>
          <p:nvPr/>
        </p:nvSpPr>
        <p:spPr>
          <a:xfrm>
            <a:off x="10008841" y="2301714"/>
            <a:ext cx="818777" cy="747714"/>
          </a:xfrm>
          <a:custGeom>
            <a:avLst/>
            <a:gdLst>
              <a:gd name="connsiteX0" fmla="*/ 815854 w 818777"/>
              <a:gd name="connsiteY0" fmla="*/ 82965 h 747714"/>
              <a:gd name="connsiteX1" fmla="*/ 799662 w 818777"/>
              <a:gd name="connsiteY1" fmla="*/ 74011 h 747714"/>
              <a:gd name="connsiteX2" fmla="*/ 643642 w 818777"/>
              <a:gd name="connsiteY2" fmla="*/ 74011 h 747714"/>
              <a:gd name="connsiteX3" fmla="*/ 652310 w 818777"/>
              <a:gd name="connsiteY3" fmla="*/ 22195 h 747714"/>
              <a:gd name="connsiteX4" fmla="*/ 636666 w 818777"/>
              <a:gd name="connsiteY4" fmla="*/ 262 h 747714"/>
              <a:gd name="connsiteX5" fmla="*/ 633260 w 818777"/>
              <a:gd name="connsiteY5" fmla="*/ 2 h 747714"/>
              <a:gd name="connsiteX6" fmla="*/ 185585 w 818777"/>
              <a:gd name="connsiteY6" fmla="*/ 2 h 747714"/>
              <a:gd name="connsiteX7" fmla="*/ 166275 w 818777"/>
              <a:gd name="connsiteY7" fmla="*/ 18789 h 747714"/>
              <a:gd name="connsiteX8" fmla="*/ 166535 w 818777"/>
              <a:gd name="connsiteY8" fmla="*/ 22195 h 747714"/>
              <a:gd name="connsiteX9" fmla="*/ 175203 w 818777"/>
              <a:gd name="connsiteY9" fmla="*/ 74011 h 747714"/>
              <a:gd name="connsiteX10" fmla="*/ 19088 w 818777"/>
              <a:gd name="connsiteY10" fmla="*/ 74011 h 747714"/>
              <a:gd name="connsiteX11" fmla="*/ 0 w 818777"/>
              <a:gd name="connsiteY11" fmla="*/ 93023 h 747714"/>
              <a:gd name="connsiteX12" fmla="*/ 1943 w 818777"/>
              <a:gd name="connsiteY12" fmla="*/ 101443 h 747714"/>
              <a:gd name="connsiteX13" fmla="*/ 84525 w 818777"/>
              <a:gd name="connsiteY13" fmla="*/ 271179 h 747714"/>
              <a:gd name="connsiteX14" fmla="*/ 226924 w 818777"/>
              <a:gd name="connsiteY14" fmla="*/ 366429 h 747714"/>
              <a:gd name="connsiteX15" fmla="*/ 333413 w 818777"/>
              <a:gd name="connsiteY15" fmla="*/ 479586 h 747714"/>
              <a:gd name="connsiteX16" fmla="*/ 333413 w 818777"/>
              <a:gd name="connsiteY16" fmla="*/ 569883 h 747714"/>
              <a:gd name="connsiteX17" fmla="*/ 311982 w 818777"/>
              <a:gd name="connsiteY17" fmla="*/ 569883 h 747714"/>
              <a:gd name="connsiteX18" fmla="*/ 223066 w 818777"/>
              <a:gd name="connsiteY18" fmla="*/ 658799 h 747714"/>
              <a:gd name="connsiteX19" fmla="*/ 311982 w 818777"/>
              <a:gd name="connsiteY19" fmla="*/ 747714 h 747714"/>
              <a:gd name="connsiteX20" fmla="*/ 507244 w 818777"/>
              <a:gd name="connsiteY20" fmla="*/ 747714 h 747714"/>
              <a:gd name="connsiteX21" fmla="*/ 596160 w 818777"/>
              <a:gd name="connsiteY21" fmla="*/ 658799 h 747714"/>
              <a:gd name="connsiteX22" fmla="*/ 507244 w 818777"/>
              <a:gd name="connsiteY22" fmla="*/ 569883 h 747714"/>
              <a:gd name="connsiteX23" fmla="*/ 485813 w 818777"/>
              <a:gd name="connsiteY23" fmla="*/ 569883 h 747714"/>
              <a:gd name="connsiteX24" fmla="*/ 485813 w 818777"/>
              <a:gd name="connsiteY24" fmla="*/ 479586 h 747714"/>
              <a:gd name="connsiteX25" fmla="*/ 591922 w 818777"/>
              <a:gd name="connsiteY25" fmla="*/ 366333 h 747714"/>
              <a:gd name="connsiteX26" fmla="*/ 734320 w 818777"/>
              <a:gd name="connsiteY26" fmla="*/ 271083 h 747714"/>
              <a:gd name="connsiteX27" fmla="*/ 816902 w 818777"/>
              <a:gd name="connsiteY27" fmla="*/ 101348 h 747714"/>
              <a:gd name="connsiteX28" fmla="*/ 815854 w 818777"/>
              <a:gd name="connsiteY28" fmla="*/ 82965 h 747714"/>
              <a:gd name="connsiteX29" fmla="*/ 119196 w 818777"/>
              <a:gd name="connsiteY29" fmla="*/ 254415 h 747714"/>
              <a:gd name="connsiteX30" fmla="*/ 49949 w 818777"/>
              <a:gd name="connsiteY30" fmla="*/ 112111 h 747714"/>
              <a:gd name="connsiteX31" fmla="*/ 181966 w 818777"/>
              <a:gd name="connsiteY31" fmla="*/ 112111 h 747714"/>
              <a:gd name="connsiteX32" fmla="*/ 217780 w 818777"/>
              <a:gd name="connsiteY32" fmla="*/ 327090 h 747714"/>
              <a:gd name="connsiteX33" fmla="*/ 119196 w 818777"/>
              <a:gd name="connsiteY33" fmla="*/ 254415 h 747714"/>
              <a:gd name="connsiteX34" fmla="*/ 558013 w 818777"/>
              <a:gd name="connsiteY34" fmla="*/ 658846 h 747714"/>
              <a:gd name="connsiteX35" fmla="*/ 507244 w 818777"/>
              <a:gd name="connsiteY35" fmla="*/ 709614 h 747714"/>
              <a:gd name="connsiteX36" fmla="*/ 311982 w 818777"/>
              <a:gd name="connsiteY36" fmla="*/ 709614 h 747714"/>
              <a:gd name="connsiteX37" fmla="*/ 261166 w 818777"/>
              <a:gd name="connsiteY37" fmla="*/ 658799 h 747714"/>
              <a:gd name="connsiteX38" fmla="*/ 311982 w 818777"/>
              <a:gd name="connsiteY38" fmla="*/ 607983 h 747714"/>
              <a:gd name="connsiteX39" fmla="*/ 507244 w 818777"/>
              <a:gd name="connsiteY39" fmla="*/ 607983 h 747714"/>
              <a:gd name="connsiteX40" fmla="*/ 558013 w 818777"/>
              <a:gd name="connsiteY40" fmla="*/ 658846 h 747714"/>
              <a:gd name="connsiteX41" fmla="*/ 447713 w 818777"/>
              <a:gd name="connsiteY41" fmla="*/ 569883 h 747714"/>
              <a:gd name="connsiteX42" fmla="*/ 371513 w 818777"/>
              <a:gd name="connsiteY42" fmla="*/ 569883 h 747714"/>
              <a:gd name="connsiteX43" fmla="*/ 371513 w 818777"/>
              <a:gd name="connsiteY43" fmla="*/ 491492 h 747714"/>
              <a:gd name="connsiteX44" fmla="*/ 447713 w 818777"/>
              <a:gd name="connsiteY44" fmla="*/ 491492 h 747714"/>
              <a:gd name="connsiteX45" fmla="*/ 409613 w 818777"/>
              <a:gd name="connsiteY45" fmla="*/ 457202 h 747714"/>
              <a:gd name="connsiteX46" fmla="*/ 256451 w 818777"/>
              <a:gd name="connsiteY46" fmla="*/ 327471 h 747714"/>
              <a:gd name="connsiteX47" fmla="*/ 208255 w 818777"/>
              <a:gd name="connsiteY47" fmla="*/ 38102 h 747714"/>
              <a:gd name="connsiteX48" fmla="*/ 610972 w 818777"/>
              <a:gd name="connsiteY48" fmla="*/ 38102 h 747714"/>
              <a:gd name="connsiteX49" fmla="*/ 562775 w 818777"/>
              <a:gd name="connsiteY49" fmla="*/ 327471 h 747714"/>
              <a:gd name="connsiteX50" fmla="*/ 409613 w 818777"/>
              <a:gd name="connsiteY50" fmla="*/ 457202 h 747714"/>
              <a:gd name="connsiteX51" fmla="*/ 700030 w 818777"/>
              <a:gd name="connsiteY51" fmla="*/ 254415 h 747714"/>
              <a:gd name="connsiteX52" fmla="*/ 601447 w 818777"/>
              <a:gd name="connsiteY52" fmla="*/ 326995 h 747714"/>
              <a:gd name="connsiteX53" fmla="*/ 637261 w 818777"/>
              <a:gd name="connsiteY53" fmla="*/ 112111 h 747714"/>
              <a:gd name="connsiteX54" fmla="*/ 769277 w 818777"/>
              <a:gd name="connsiteY54" fmla="*/ 112111 h 74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18777" h="747714">
                <a:moveTo>
                  <a:pt x="815854" y="82965"/>
                </a:moveTo>
                <a:cubicBezTo>
                  <a:pt x="812366" y="77383"/>
                  <a:pt x="806244" y="73998"/>
                  <a:pt x="799662" y="74011"/>
                </a:cubicBezTo>
                <a:lnTo>
                  <a:pt x="643642" y="74011"/>
                </a:lnTo>
                <a:lnTo>
                  <a:pt x="652310" y="22195"/>
                </a:lnTo>
                <a:cubicBezTo>
                  <a:pt x="654048" y="11819"/>
                  <a:pt x="647043" y="1998"/>
                  <a:pt x="636666" y="262"/>
                </a:cubicBezTo>
                <a:cubicBezTo>
                  <a:pt x="635541" y="73"/>
                  <a:pt x="634401" y="-13"/>
                  <a:pt x="633260" y="2"/>
                </a:cubicBezTo>
                <a:lnTo>
                  <a:pt x="185585" y="2"/>
                </a:lnTo>
                <a:cubicBezTo>
                  <a:pt x="175065" y="-143"/>
                  <a:pt x="166420" y="8269"/>
                  <a:pt x="166275" y="18789"/>
                </a:cubicBezTo>
                <a:cubicBezTo>
                  <a:pt x="166260" y="19930"/>
                  <a:pt x="166347" y="21069"/>
                  <a:pt x="166535" y="22195"/>
                </a:cubicBezTo>
                <a:lnTo>
                  <a:pt x="175203" y="74011"/>
                </a:lnTo>
                <a:lnTo>
                  <a:pt x="19088" y="74011"/>
                </a:lnTo>
                <a:cubicBezTo>
                  <a:pt x="8567" y="73990"/>
                  <a:pt x="21" y="82502"/>
                  <a:pt x="0" y="93023"/>
                </a:cubicBezTo>
                <a:cubicBezTo>
                  <a:pt x="-6" y="95941"/>
                  <a:pt x="659" y="98822"/>
                  <a:pt x="1943" y="101443"/>
                </a:cubicBezTo>
                <a:lnTo>
                  <a:pt x="84525" y="271179"/>
                </a:lnTo>
                <a:cubicBezTo>
                  <a:pt x="111589" y="326067"/>
                  <a:pt x="165860" y="362369"/>
                  <a:pt x="226924" y="366429"/>
                </a:cubicBezTo>
                <a:cubicBezTo>
                  <a:pt x="244923" y="417447"/>
                  <a:pt x="283580" y="458525"/>
                  <a:pt x="333413" y="479586"/>
                </a:cubicBezTo>
                <a:lnTo>
                  <a:pt x="333413" y="569883"/>
                </a:lnTo>
                <a:lnTo>
                  <a:pt x="311982" y="569883"/>
                </a:lnTo>
                <a:cubicBezTo>
                  <a:pt x="262875" y="569883"/>
                  <a:pt x="223066" y="609691"/>
                  <a:pt x="223066" y="658799"/>
                </a:cubicBezTo>
                <a:cubicBezTo>
                  <a:pt x="223066" y="707906"/>
                  <a:pt x="262875" y="747714"/>
                  <a:pt x="311982" y="747714"/>
                </a:cubicBezTo>
                <a:lnTo>
                  <a:pt x="507244" y="747714"/>
                </a:lnTo>
                <a:cubicBezTo>
                  <a:pt x="556352" y="747714"/>
                  <a:pt x="596160" y="707906"/>
                  <a:pt x="596160" y="658799"/>
                </a:cubicBezTo>
                <a:cubicBezTo>
                  <a:pt x="596160" y="609691"/>
                  <a:pt x="556352" y="569883"/>
                  <a:pt x="507244" y="569883"/>
                </a:cubicBezTo>
                <a:lnTo>
                  <a:pt x="485813" y="569883"/>
                </a:lnTo>
                <a:lnTo>
                  <a:pt x="485813" y="479586"/>
                </a:lnTo>
                <a:cubicBezTo>
                  <a:pt x="535521" y="458416"/>
                  <a:pt x="574031" y="417313"/>
                  <a:pt x="591922" y="366333"/>
                </a:cubicBezTo>
                <a:cubicBezTo>
                  <a:pt x="652986" y="362274"/>
                  <a:pt x="707256" y="325972"/>
                  <a:pt x="734320" y="271083"/>
                </a:cubicBezTo>
                <a:lnTo>
                  <a:pt x="816902" y="101348"/>
                </a:lnTo>
                <a:cubicBezTo>
                  <a:pt x="819734" y="95447"/>
                  <a:pt x="819339" y="88505"/>
                  <a:pt x="815854" y="82965"/>
                </a:cubicBezTo>
                <a:close/>
                <a:moveTo>
                  <a:pt x="119196" y="254415"/>
                </a:moveTo>
                <a:lnTo>
                  <a:pt x="49949" y="112111"/>
                </a:lnTo>
                <a:lnTo>
                  <a:pt x="181966" y="112111"/>
                </a:lnTo>
                <a:lnTo>
                  <a:pt x="217780" y="327090"/>
                </a:lnTo>
                <a:cubicBezTo>
                  <a:pt x="175034" y="320388"/>
                  <a:pt x="138242" y="293265"/>
                  <a:pt x="119196" y="254415"/>
                </a:cubicBezTo>
                <a:close/>
                <a:moveTo>
                  <a:pt x="558013" y="658846"/>
                </a:moveTo>
                <a:cubicBezTo>
                  <a:pt x="557960" y="686863"/>
                  <a:pt x="535261" y="709562"/>
                  <a:pt x="507244" y="709614"/>
                </a:cubicBezTo>
                <a:lnTo>
                  <a:pt x="311982" y="709614"/>
                </a:lnTo>
                <a:cubicBezTo>
                  <a:pt x="283917" y="709614"/>
                  <a:pt x="261166" y="686863"/>
                  <a:pt x="261166" y="658799"/>
                </a:cubicBezTo>
                <a:cubicBezTo>
                  <a:pt x="261166" y="630734"/>
                  <a:pt x="283917" y="607983"/>
                  <a:pt x="311982" y="607983"/>
                </a:cubicBezTo>
                <a:lnTo>
                  <a:pt x="507244" y="607983"/>
                </a:lnTo>
                <a:cubicBezTo>
                  <a:pt x="535298" y="608035"/>
                  <a:pt x="558013" y="630792"/>
                  <a:pt x="558013" y="658846"/>
                </a:cubicBezTo>
                <a:close/>
                <a:moveTo>
                  <a:pt x="447713" y="569883"/>
                </a:moveTo>
                <a:lnTo>
                  <a:pt x="371513" y="569883"/>
                </a:lnTo>
                <a:lnTo>
                  <a:pt x="371513" y="491492"/>
                </a:lnTo>
                <a:cubicBezTo>
                  <a:pt x="396654" y="496624"/>
                  <a:pt x="422572" y="496624"/>
                  <a:pt x="447713" y="491492"/>
                </a:cubicBezTo>
                <a:close/>
                <a:moveTo>
                  <a:pt x="409613" y="457202"/>
                </a:moveTo>
                <a:cubicBezTo>
                  <a:pt x="333639" y="457409"/>
                  <a:pt x="268747" y="402444"/>
                  <a:pt x="256451" y="327471"/>
                </a:cubicBezTo>
                <a:lnTo>
                  <a:pt x="208255" y="38102"/>
                </a:lnTo>
                <a:lnTo>
                  <a:pt x="610972" y="38102"/>
                </a:lnTo>
                <a:lnTo>
                  <a:pt x="562775" y="327471"/>
                </a:lnTo>
                <a:cubicBezTo>
                  <a:pt x="550479" y="402444"/>
                  <a:pt x="485587" y="457409"/>
                  <a:pt x="409613" y="457202"/>
                </a:cubicBezTo>
                <a:close/>
                <a:moveTo>
                  <a:pt x="700030" y="254415"/>
                </a:moveTo>
                <a:cubicBezTo>
                  <a:pt x="680960" y="293228"/>
                  <a:pt x="644172" y="320312"/>
                  <a:pt x="601447" y="326995"/>
                </a:cubicBezTo>
                <a:lnTo>
                  <a:pt x="637261" y="112111"/>
                </a:lnTo>
                <a:lnTo>
                  <a:pt x="769277" y="112111"/>
                </a:lnTo>
                <a:close/>
              </a:path>
            </a:pathLst>
          </a:custGeom>
          <a:solidFill>
            <a:srgbClr val="8043FB"/>
          </a:solidFill>
          <a:ln w="9525" cap="flat">
            <a:noFill/>
            <a:prstDash val="solid"/>
            <a:miter/>
          </a:ln>
        </p:spPr>
        <p:txBody>
          <a:bodyPr rtlCol="0" anchor="ctr"/>
          <a:lstStyle/>
          <a:p>
            <a:endParaRPr lang="en-ID"/>
          </a:p>
        </p:txBody>
      </p:sp>
    </p:spTree>
    <p:extLst>
      <p:ext uri="{BB962C8B-B14F-4D97-AF65-F5344CB8AC3E}">
        <p14:creationId xmlns:p14="http://schemas.microsoft.com/office/powerpoint/2010/main" val="26490283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22">
            <a:extLst>
              <a:ext uri="{FF2B5EF4-FFF2-40B4-BE49-F238E27FC236}">
                <a16:creationId xmlns:a16="http://schemas.microsoft.com/office/drawing/2014/main" id="{1033748F-5352-4284-AED0-E1071E299C06}"/>
              </a:ext>
            </a:extLst>
          </p:cNvPr>
          <p:cNvSpPr/>
          <p:nvPr/>
        </p:nvSpPr>
        <p:spPr>
          <a:xfrm>
            <a:off x="10202184" y="1177374"/>
            <a:ext cx="1556512" cy="1556512"/>
          </a:xfrm>
          <a:prstGeom prst="ellipse">
            <a:avLst/>
          </a:prstGeom>
          <a:gradFill flip="none" rotWithShape="1">
            <a:gsLst>
              <a:gs pos="78000">
                <a:srgbClr val="0070C0">
                  <a:alpha val="76000"/>
                </a:srgbClr>
              </a:gs>
              <a:gs pos="0">
                <a:srgbClr val="0070C0">
                  <a:shade val="100000"/>
                  <a:satMod val="115000"/>
                </a:srgbClr>
              </a:gs>
            </a:gsLst>
            <a:path path="circle">
              <a:fillToRect l="50000" t="50000" r="50000" b="50000"/>
            </a:path>
            <a:tileRect/>
          </a:gradFill>
          <a:ln>
            <a:solidFill>
              <a:schemeClr val="bg1"/>
            </a:solidFill>
          </a:ln>
          <a:effectLst>
            <a:outerShdw blurRad="635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dirty="0"/>
          </a:p>
        </p:txBody>
      </p:sp>
      <p:sp>
        <p:nvSpPr>
          <p:cNvPr id="20" name="Oval 19">
            <a:extLst>
              <a:ext uri="{FF2B5EF4-FFF2-40B4-BE49-F238E27FC236}">
                <a16:creationId xmlns:a16="http://schemas.microsoft.com/office/drawing/2014/main" id="{8B5C57EA-5FFE-4048-A64B-AF785955143E}"/>
              </a:ext>
            </a:extLst>
          </p:cNvPr>
          <p:cNvSpPr/>
          <p:nvPr/>
        </p:nvSpPr>
        <p:spPr>
          <a:xfrm>
            <a:off x="9008138" y="1121747"/>
            <a:ext cx="1556512" cy="1556512"/>
          </a:xfrm>
          <a:prstGeom prst="ellipse">
            <a:avLst/>
          </a:prstGeom>
          <a:gradFill flip="none" rotWithShape="1">
            <a:gsLst>
              <a:gs pos="78000">
                <a:srgbClr val="0070C0">
                  <a:alpha val="76000"/>
                </a:srgbClr>
              </a:gs>
              <a:gs pos="0">
                <a:srgbClr val="0070C0">
                  <a:shade val="100000"/>
                  <a:satMod val="115000"/>
                </a:srgbClr>
              </a:gs>
            </a:gsLst>
            <a:path path="circle">
              <a:fillToRect l="50000" t="50000" r="50000" b="50000"/>
            </a:path>
            <a:tileRect/>
          </a:gradFill>
          <a:ln>
            <a:solidFill>
              <a:schemeClr val="bg1"/>
            </a:solidFill>
          </a:ln>
          <a:effectLst>
            <a:outerShdw blurRad="635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 name="Title 1">
            <a:extLst>
              <a:ext uri="{FF2B5EF4-FFF2-40B4-BE49-F238E27FC236}">
                <a16:creationId xmlns:a16="http://schemas.microsoft.com/office/drawing/2014/main" id="{ABF51122-8F9A-40D0-B856-5E8CA8AD269F}"/>
              </a:ext>
            </a:extLst>
          </p:cNvPr>
          <p:cNvSpPr>
            <a:spLocks noGrp="1"/>
          </p:cNvSpPr>
          <p:nvPr>
            <p:ph type="title"/>
          </p:nvPr>
        </p:nvSpPr>
        <p:spPr/>
        <p:txBody>
          <a:bodyPr>
            <a:normAutofit/>
          </a:bodyPr>
          <a:lstStyle/>
          <a:p>
            <a:r>
              <a:rPr lang="en-AU" dirty="0"/>
              <a:t>Who are our competitors in the market? </a:t>
            </a:r>
            <a:endParaRPr lang="en-ID" dirty="0"/>
          </a:p>
        </p:txBody>
      </p:sp>
      <p:sp>
        <p:nvSpPr>
          <p:cNvPr id="4" name="Slide Number Placeholder 3">
            <a:extLst>
              <a:ext uri="{FF2B5EF4-FFF2-40B4-BE49-F238E27FC236}">
                <a16:creationId xmlns:a16="http://schemas.microsoft.com/office/drawing/2014/main" id="{0125EB91-7C11-4649-89A7-E315EAB34F7F}"/>
              </a:ext>
            </a:extLst>
          </p:cNvPr>
          <p:cNvSpPr>
            <a:spLocks noGrp="1"/>
          </p:cNvSpPr>
          <p:nvPr>
            <p:ph type="sldNum" sz="quarter" idx="4"/>
          </p:nvPr>
        </p:nvSpPr>
        <p:spPr/>
        <p:txBody>
          <a:bodyPr/>
          <a:lstStyle/>
          <a:p>
            <a:fld id="{45B4EEE1-F3A5-4F92-8C13-26FA1C14643B}" type="slidenum">
              <a:rPr lang="en-US" smtClean="0"/>
              <a:pPr/>
              <a:t>31</a:t>
            </a:fld>
            <a:endParaRPr lang="en-US" dirty="0"/>
          </a:p>
        </p:txBody>
      </p:sp>
      <p:graphicFrame>
        <p:nvGraphicFramePr>
          <p:cNvPr id="5" name="Table 21">
            <a:extLst>
              <a:ext uri="{FF2B5EF4-FFF2-40B4-BE49-F238E27FC236}">
                <a16:creationId xmlns:a16="http://schemas.microsoft.com/office/drawing/2014/main" id="{3CE0F798-766C-49EB-96BB-581F62CC79D8}"/>
              </a:ext>
            </a:extLst>
          </p:cNvPr>
          <p:cNvGraphicFramePr>
            <a:graphicFrameLocks noGrp="1"/>
          </p:cNvGraphicFramePr>
          <p:nvPr>
            <p:extLst>
              <p:ext uri="{D42A27DB-BD31-4B8C-83A1-F6EECF244321}">
                <p14:modId xmlns:p14="http://schemas.microsoft.com/office/powerpoint/2010/main" val="2488607809"/>
              </p:ext>
            </p:extLst>
          </p:nvPr>
        </p:nvGraphicFramePr>
        <p:xfrm>
          <a:off x="5637528" y="3894676"/>
          <a:ext cx="5943365" cy="2560320"/>
        </p:xfrm>
        <a:graphic>
          <a:graphicData uri="http://schemas.openxmlformats.org/drawingml/2006/table">
            <a:tbl>
              <a:tblPr firstRow="1" bandRow="1">
                <a:tableStyleId>{5C22544A-7EE6-4342-B048-85BDC9FD1C3A}</a:tableStyleId>
              </a:tblPr>
              <a:tblGrid>
                <a:gridCol w="1188673">
                  <a:extLst>
                    <a:ext uri="{9D8B030D-6E8A-4147-A177-3AD203B41FA5}">
                      <a16:colId xmlns:a16="http://schemas.microsoft.com/office/drawing/2014/main" val="1212891272"/>
                    </a:ext>
                  </a:extLst>
                </a:gridCol>
                <a:gridCol w="1188673">
                  <a:extLst>
                    <a:ext uri="{9D8B030D-6E8A-4147-A177-3AD203B41FA5}">
                      <a16:colId xmlns:a16="http://schemas.microsoft.com/office/drawing/2014/main" val="3946681107"/>
                    </a:ext>
                  </a:extLst>
                </a:gridCol>
                <a:gridCol w="1188673">
                  <a:extLst>
                    <a:ext uri="{9D8B030D-6E8A-4147-A177-3AD203B41FA5}">
                      <a16:colId xmlns:a16="http://schemas.microsoft.com/office/drawing/2014/main" val="3815340079"/>
                    </a:ext>
                  </a:extLst>
                </a:gridCol>
                <a:gridCol w="1188673">
                  <a:extLst>
                    <a:ext uri="{9D8B030D-6E8A-4147-A177-3AD203B41FA5}">
                      <a16:colId xmlns:a16="http://schemas.microsoft.com/office/drawing/2014/main" val="480097764"/>
                    </a:ext>
                  </a:extLst>
                </a:gridCol>
                <a:gridCol w="1188673">
                  <a:extLst>
                    <a:ext uri="{9D8B030D-6E8A-4147-A177-3AD203B41FA5}">
                      <a16:colId xmlns:a16="http://schemas.microsoft.com/office/drawing/2014/main" val="1722186911"/>
                    </a:ext>
                  </a:extLst>
                </a:gridCol>
              </a:tblGrid>
              <a:tr h="347103">
                <a:tc>
                  <a:txBody>
                    <a:bodyPr/>
                    <a:lstStyle/>
                    <a:p>
                      <a:pPr marL="0" indent="0" algn="ctr">
                        <a:buFontTx/>
                        <a:buBlip>
                          <a:blip r:embed="rId2"/>
                        </a:buBlip>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indent="0" algn="ctr">
                        <a:buFontTx/>
                        <a:buBlip>
                          <a:blip r:embed="rId2"/>
                        </a:buBlip>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indent="0" algn="ctr">
                        <a:buFontTx/>
                        <a:buBlip>
                          <a:blip r:embed="rId2"/>
                        </a:buBlip>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E9EFF7"/>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3"/>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extLst>
                  <a:ext uri="{0D108BD9-81ED-4DB2-BD59-A6C34878D82A}">
                    <a16:rowId xmlns:a16="http://schemas.microsoft.com/office/drawing/2014/main" val="2198012061"/>
                  </a:ext>
                </a:extLst>
              </a:tr>
              <a:tr h="347103">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E9EFF7"/>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3"/>
                        </a:buBlip>
                        <a:tabLst/>
                        <a:defRPr/>
                      </a:pPr>
                      <a:r>
                        <a:rPr lang="en-AU" sz="1800" b="1" dirty="0">
                          <a:solidFill>
                            <a:srgbClr val="E9EFF7"/>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3"/>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3"/>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E9EFF7"/>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EFF7"/>
                    </a:solidFill>
                  </a:tcPr>
                </a:tc>
                <a:extLst>
                  <a:ext uri="{0D108BD9-81ED-4DB2-BD59-A6C34878D82A}">
                    <a16:rowId xmlns:a16="http://schemas.microsoft.com/office/drawing/2014/main" val="624933854"/>
                  </a:ext>
                </a:extLst>
              </a:tr>
              <a:tr h="347103">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3"/>
                        </a:buBlip>
                        <a:tabLst/>
                        <a:defRPr/>
                      </a:pPr>
                      <a:r>
                        <a:rPr lang="en-AU" sz="1800" b="1" dirty="0">
                          <a:solidFill>
                            <a:srgbClr val="E9EFF7"/>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3"/>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extLst>
                  <a:ext uri="{0D108BD9-81ED-4DB2-BD59-A6C34878D82A}">
                    <a16:rowId xmlns:a16="http://schemas.microsoft.com/office/drawing/2014/main" val="1913328805"/>
                  </a:ext>
                </a:extLst>
              </a:tr>
              <a:tr h="347103">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E9EFF7"/>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3"/>
                        </a:buBlip>
                        <a:tabLst/>
                        <a:defRPr/>
                      </a:pPr>
                      <a:r>
                        <a:rPr lang="en-AU" sz="1800" b="1" dirty="0">
                          <a:solidFill>
                            <a:srgbClr val="E9EFF7"/>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marL="0" indent="0" algn="ctr">
                        <a:buFontTx/>
                        <a:buNone/>
                      </a:pPr>
                      <a:r>
                        <a:rPr lang="en-AU" sz="1800" b="1" dirty="0">
                          <a:solidFill>
                            <a:srgbClr val="FFC000"/>
                          </a:solidFill>
                        </a:rPr>
                        <a:t>?</a:t>
                      </a: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E9EFF7"/>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3"/>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EFF7"/>
                    </a:solidFill>
                  </a:tcPr>
                </a:tc>
                <a:extLst>
                  <a:ext uri="{0D108BD9-81ED-4DB2-BD59-A6C34878D82A}">
                    <a16:rowId xmlns:a16="http://schemas.microsoft.com/office/drawing/2014/main" val="2888455938"/>
                  </a:ext>
                </a:extLst>
              </a:tr>
              <a:tr h="347103">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3"/>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extLst>
                  <a:ext uri="{0D108BD9-81ED-4DB2-BD59-A6C34878D82A}">
                    <a16:rowId xmlns:a16="http://schemas.microsoft.com/office/drawing/2014/main" val="1888793527"/>
                  </a:ext>
                </a:extLst>
              </a:tr>
              <a:tr h="347103">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DCE6F2"/>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CE6F2"/>
                    </a:solidFill>
                  </a:tcPr>
                </a:tc>
                <a:tc>
                  <a:txBody>
                    <a:bodyPr/>
                    <a:lstStyle/>
                    <a:p>
                      <a:pPr marL="0" indent="0" algn="ctr">
                        <a:buFontTx/>
                        <a:buNone/>
                      </a:pPr>
                      <a:r>
                        <a:rPr lang="en-AU" sz="1800" b="1" dirty="0">
                          <a:solidFill>
                            <a:srgbClr val="FFC000"/>
                          </a:solidFill>
                        </a:rPr>
                        <a:t>?</a:t>
                      </a:r>
                      <a:r>
                        <a:rPr lang="en-AU" sz="1800" b="1" dirty="0">
                          <a:solidFill>
                            <a:srgbClr val="DCE6F2"/>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CE6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DCE6F2"/>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CE6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DCE6F2"/>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CE6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DCE6F2"/>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2258953268"/>
                  </a:ext>
                </a:extLst>
              </a:tr>
              <a:tr h="347103">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3"/>
                        </a:buBlip>
                        <a:tabLst/>
                        <a:defRPr/>
                      </a:pPr>
                      <a:r>
                        <a:rPr lang="en-AU" sz="1800" b="1" dirty="0">
                          <a:solidFill>
                            <a:srgbClr val="E9EFF7"/>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2"/>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indent="0" algn="ctr">
                        <a:buFontTx/>
                        <a:buNone/>
                      </a:pPr>
                      <a:r>
                        <a:rPr lang="en-AU" sz="1800" b="1" dirty="0">
                          <a:solidFill>
                            <a:srgbClr val="FFC000"/>
                          </a:solidFill>
                          <a:sym typeface="Wingdings 3" panose="05040102010807070707" pitchFamily="18" charset="2"/>
                        </a:rPr>
                        <a:t></a:t>
                      </a:r>
                      <a:r>
                        <a:rPr lang="en-AU" sz="1800" b="1" dirty="0">
                          <a:solidFill>
                            <a:srgbClr val="FFC000"/>
                          </a:solidFill>
                        </a:rPr>
                        <a:t> </a:t>
                      </a:r>
                      <a:endParaRPr lang="en-AU" sz="1800" b="1" dirty="0">
                        <a:solidFill>
                          <a:srgbClr val="F9F9F9"/>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Blip>
                          <a:blip r:embed="rId3"/>
                        </a:buBlip>
                        <a:tabLst/>
                        <a:defRPr/>
                      </a:pPr>
                      <a:r>
                        <a:rPr lang="en-AU" sz="1800" b="1" dirty="0">
                          <a:solidFill>
                            <a:srgbClr val="F9F9F9"/>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F9F9"/>
                    </a:solidFill>
                  </a:tcPr>
                </a:tc>
                <a:extLst>
                  <a:ext uri="{0D108BD9-81ED-4DB2-BD59-A6C34878D82A}">
                    <a16:rowId xmlns:a16="http://schemas.microsoft.com/office/drawing/2014/main" val="1414943409"/>
                  </a:ext>
                </a:extLst>
              </a:tr>
            </a:tbl>
          </a:graphicData>
        </a:graphic>
      </p:graphicFrame>
      <p:sp>
        <p:nvSpPr>
          <p:cNvPr id="6" name="TextBox 5">
            <a:extLst>
              <a:ext uri="{FF2B5EF4-FFF2-40B4-BE49-F238E27FC236}">
                <a16:creationId xmlns:a16="http://schemas.microsoft.com/office/drawing/2014/main" id="{EC93E0DF-51A4-4FD5-8525-656C33155BC9}"/>
              </a:ext>
            </a:extLst>
          </p:cNvPr>
          <p:cNvSpPr txBox="1"/>
          <p:nvPr/>
        </p:nvSpPr>
        <p:spPr bwMode="auto">
          <a:xfrm>
            <a:off x="4332184" y="4654222"/>
            <a:ext cx="1173478" cy="277641"/>
          </a:xfrm>
          <a:prstGeom prst="rect">
            <a:avLst/>
          </a:prstGeom>
          <a:noFill/>
          <a:ln w="9525">
            <a:noFill/>
            <a:miter lim="800000"/>
            <a:headEnd/>
            <a:tailEnd/>
          </a:ln>
        </p:spPr>
        <p:txBody>
          <a:bodyPr vert="horz" wrap="square" lIns="92075" tIns="46038" rIns="92075" bIns="46038" numCol="1" rtlCol="0" anchor="ctr" anchorCtr="0" compatLnSpc="1">
            <a:prstTxWarp prst="textNoShape">
              <a:avLst/>
            </a:prstTxWarp>
            <a:spAutoFit/>
          </a:bodyPr>
          <a:lstStyle/>
          <a:p>
            <a:pPr algn="r">
              <a:spcBef>
                <a:spcPct val="30000"/>
              </a:spcBef>
              <a:buClr>
                <a:srgbClr val="914B05"/>
              </a:buClr>
            </a:pPr>
            <a:r>
              <a:rPr lang="en-AU" sz="1200" b="1" dirty="0">
                <a:solidFill>
                  <a:srgbClr val="1F497D"/>
                </a:solidFill>
              </a:rPr>
              <a:t>Cost effective</a:t>
            </a:r>
          </a:p>
        </p:txBody>
      </p:sp>
      <p:sp>
        <p:nvSpPr>
          <p:cNvPr id="7" name="TextBox 6">
            <a:extLst>
              <a:ext uri="{FF2B5EF4-FFF2-40B4-BE49-F238E27FC236}">
                <a16:creationId xmlns:a16="http://schemas.microsoft.com/office/drawing/2014/main" id="{4005CD9B-AF5B-4D97-872B-A38C45C6307E}"/>
              </a:ext>
            </a:extLst>
          </p:cNvPr>
          <p:cNvSpPr txBox="1"/>
          <p:nvPr/>
        </p:nvSpPr>
        <p:spPr bwMode="auto">
          <a:xfrm>
            <a:off x="4275300" y="5024196"/>
            <a:ext cx="1173478" cy="277641"/>
          </a:xfrm>
          <a:prstGeom prst="rect">
            <a:avLst/>
          </a:prstGeom>
          <a:noFill/>
          <a:ln w="9525">
            <a:noFill/>
            <a:miter lim="800000"/>
            <a:headEnd/>
            <a:tailEnd/>
          </a:ln>
        </p:spPr>
        <p:txBody>
          <a:bodyPr vert="horz" wrap="square" lIns="92075" tIns="46038" rIns="92075" bIns="46038" numCol="1" rtlCol="0" anchor="ctr" anchorCtr="0" compatLnSpc="1">
            <a:prstTxWarp prst="textNoShape">
              <a:avLst/>
            </a:prstTxWarp>
            <a:spAutoFit/>
          </a:bodyPr>
          <a:lstStyle/>
          <a:p>
            <a:pPr algn="r">
              <a:spcBef>
                <a:spcPct val="30000"/>
              </a:spcBef>
              <a:buClr>
                <a:srgbClr val="914B05"/>
              </a:buClr>
            </a:pPr>
            <a:r>
              <a:rPr lang="en-AU" sz="1200" b="1" dirty="0">
                <a:solidFill>
                  <a:srgbClr val="1F497D"/>
                </a:solidFill>
              </a:rPr>
              <a:t>Accredited</a:t>
            </a:r>
          </a:p>
        </p:txBody>
      </p:sp>
      <p:sp>
        <p:nvSpPr>
          <p:cNvPr id="8" name="TextBox 7">
            <a:extLst>
              <a:ext uri="{FF2B5EF4-FFF2-40B4-BE49-F238E27FC236}">
                <a16:creationId xmlns:a16="http://schemas.microsoft.com/office/drawing/2014/main" id="{F7FB3383-8172-4910-BB0A-6A13323017AE}"/>
              </a:ext>
            </a:extLst>
          </p:cNvPr>
          <p:cNvSpPr txBox="1"/>
          <p:nvPr/>
        </p:nvSpPr>
        <p:spPr bwMode="auto">
          <a:xfrm>
            <a:off x="4252519" y="5394170"/>
            <a:ext cx="1173478" cy="277641"/>
          </a:xfrm>
          <a:prstGeom prst="rect">
            <a:avLst/>
          </a:prstGeom>
          <a:noFill/>
          <a:ln w="9525">
            <a:noFill/>
            <a:miter lim="800000"/>
            <a:headEnd/>
            <a:tailEnd/>
          </a:ln>
        </p:spPr>
        <p:txBody>
          <a:bodyPr vert="horz" wrap="square" lIns="92075" tIns="46038" rIns="92075" bIns="46038" numCol="1" rtlCol="0" anchor="ctr" anchorCtr="0" compatLnSpc="1">
            <a:prstTxWarp prst="textNoShape">
              <a:avLst/>
            </a:prstTxWarp>
            <a:spAutoFit/>
          </a:bodyPr>
          <a:lstStyle/>
          <a:p>
            <a:pPr algn="r">
              <a:spcBef>
                <a:spcPct val="30000"/>
              </a:spcBef>
              <a:buClr>
                <a:srgbClr val="914B05"/>
              </a:buClr>
            </a:pPr>
            <a:r>
              <a:rPr lang="en-AU" sz="1200" b="1" dirty="0">
                <a:solidFill>
                  <a:srgbClr val="1F497D"/>
                </a:solidFill>
              </a:rPr>
              <a:t>Pre - built</a:t>
            </a:r>
          </a:p>
        </p:txBody>
      </p:sp>
      <p:sp>
        <p:nvSpPr>
          <p:cNvPr id="9" name="TextBox 8">
            <a:extLst>
              <a:ext uri="{FF2B5EF4-FFF2-40B4-BE49-F238E27FC236}">
                <a16:creationId xmlns:a16="http://schemas.microsoft.com/office/drawing/2014/main" id="{6C67665C-8A4E-42D1-905F-9FB0F53BA8B1}"/>
              </a:ext>
            </a:extLst>
          </p:cNvPr>
          <p:cNvSpPr txBox="1"/>
          <p:nvPr/>
        </p:nvSpPr>
        <p:spPr bwMode="auto">
          <a:xfrm>
            <a:off x="4441269" y="5675914"/>
            <a:ext cx="1173478" cy="462307"/>
          </a:xfrm>
          <a:prstGeom prst="rect">
            <a:avLst/>
          </a:prstGeom>
          <a:noFill/>
          <a:ln w="9525">
            <a:noFill/>
            <a:miter lim="800000"/>
            <a:headEnd/>
            <a:tailEnd/>
          </a:ln>
        </p:spPr>
        <p:txBody>
          <a:bodyPr vert="horz" wrap="square" lIns="92075" tIns="46038" rIns="92075" bIns="46038" numCol="1" rtlCol="0" anchor="ctr" anchorCtr="0" compatLnSpc="1">
            <a:prstTxWarp prst="textNoShape">
              <a:avLst/>
            </a:prstTxWarp>
            <a:spAutoFit/>
          </a:bodyPr>
          <a:lstStyle/>
          <a:p>
            <a:pPr algn="r">
              <a:spcBef>
                <a:spcPct val="30000"/>
              </a:spcBef>
              <a:buClr>
                <a:srgbClr val="914B05"/>
              </a:buClr>
            </a:pPr>
            <a:r>
              <a:rPr lang="en-AU" sz="1200" b="1" dirty="0">
                <a:solidFill>
                  <a:srgbClr val="1F497D"/>
                </a:solidFill>
              </a:rPr>
              <a:t>Fully managed and serviced</a:t>
            </a:r>
          </a:p>
        </p:txBody>
      </p:sp>
      <p:sp>
        <p:nvSpPr>
          <p:cNvPr id="10" name="TextBox 9">
            <a:extLst>
              <a:ext uri="{FF2B5EF4-FFF2-40B4-BE49-F238E27FC236}">
                <a16:creationId xmlns:a16="http://schemas.microsoft.com/office/drawing/2014/main" id="{A655574C-75C6-4824-9392-6E707393D98E}"/>
              </a:ext>
            </a:extLst>
          </p:cNvPr>
          <p:cNvSpPr txBox="1"/>
          <p:nvPr/>
        </p:nvSpPr>
        <p:spPr bwMode="auto">
          <a:xfrm>
            <a:off x="4343504" y="6142324"/>
            <a:ext cx="1173478" cy="277641"/>
          </a:xfrm>
          <a:prstGeom prst="rect">
            <a:avLst/>
          </a:prstGeom>
          <a:noFill/>
          <a:ln w="9525">
            <a:noFill/>
            <a:miter lim="800000"/>
            <a:headEnd/>
            <a:tailEnd/>
          </a:ln>
        </p:spPr>
        <p:txBody>
          <a:bodyPr vert="horz" wrap="square" lIns="92075" tIns="46038" rIns="92075" bIns="46038" numCol="1" rtlCol="0" anchor="ctr" anchorCtr="0" compatLnSpc="1">
            <a:prstTxWarp prst="textNoShape">
              <a:avLst/>
            </a:prstTxWarp>
            <a:spAutoFit/>
          </a:bodyPr>
          <a:lstStyle/>
          <a:p>
            <a:pPr algn="r">
              <a:spcBef>
                <a:spcPct val="30000"/>
              </a:spcBef>
              <a:buClr>
                <a:srgbClr val="914B05"/>
              </a:buClr>
            </a:pPr>
            <a:r>
              <a:rPr lang="en-AU" sz="1200" b="1" dirty="0">
                <a:solidFill>
                  <a:srgbClr val="1F497D"/>
                </a:solidFill>
              </a:rPr>
              <a:t>Warranty</a:t>
            </a:r>
          </a:p>
        </p:txBody>
      </p:sp>
      <p:sp>
        <p:nvSpPr>
          <p:cNvPr id="11" name="TextBox 10">
            <a:extLst>
              <a:ext uri="{FF2B5EF4-FFF2-40B4-BE49-F238E27FC236}">
                <a16:creationId xmlns:a16="http://schemas.microsoft.com/office/drawing/2014/main" id="{6E9572D7-319D-4252-BB59-305653F0EC60}"/>
              </a:ext>
            </a:extLst>
          </p:cNvPr>
          <p:cNvSpPr txBox="1"/>
          <p:nvPr/>
        </p:nvSpPr>
        <p:spPr bwMode="auto">
          <a:xfrm>
            <a:off x="5530666" y="6422270"/>
            <a:ext cx="6033799" cy="508474"/>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buClr>
                <a:srgbClr val="914B05"/>
              </a:buClr>
            </a:pPr>
            <a:r>
              <a:rPr lang="en-AU" sz="900" dirty="0"/>
              <a:t>Notes:</a:t>
            </a:r>
          </a:p>
          <a:p>
            <a:pPr marL="180975" indent="-180975">
              <a:buClr>
                <a:srgbClr val="914B05"/>
              </a:buClr>
              <a:buFont typeface="+mj-lt"/>
              <a:buAutoNum type="arabicPeriod"/>
            </a:pPr>
            <a:r>
              <a:rPr lang="en-AU" sz="900" dirty="0"/>
              <a:t>Yodlee and Saltedge currently operate as screen scrapers but we expect with the CDR changes that they will become intermediaries</a:t>
            </a:r>
          </a:p>
        </p:txBody>
      </p:sp>
      <p:sp>
        <p:nvSpPr>
          <p:cNvPr id="14" name="Oval 13">
            <a:extLst>
              <a:ext uri="{FF2B5EF4-FFF2-40B4-BE49-F238E27FC236}">
                <a16:creationId xmlns:a16="http://schemas.microsoft.com/office/drawing/2014/main" id="{52EF931D-B1CC-4DC9-95B4-CECB7BA575E8}"/>
              </a:ext>
            </a:extLst>
          </p:cNvPr>
          <p:cNvSpPr/>
          <p:nvPr/>
        </p:nvSpPr>
        <p:spPr>
          <a:xfrm>
            <a:off x="7821010" y="1145167"/>
            <a:ext cx="1556511" cy="1556512"/>
          </a:xfrm>
          <a:prstGeom prst="ellipse">
            <a:avLst/>
          </a:prstGeom>
          <a:gradFill flip="none" rotWithShape="1">
            <a:gsLst>
              <a:gs pos="78000">
                <a:srgbClr val="0070C0">
                  <a:alpha val="76000"/>
                </a:srgbClr>
              </a:gs>
              <a:gs pos="0">
                <a:srgbClr val="0070C0">
                  <a:shade val="100000"/>
                  <a:satMod val="115000"/>
                </a:srgbClr>
              </a:gs>
            </a:gsLst>
            <a:path path="circle">
              <a:fillToRect l="50000" t="50000" r="50000" b="50000"/>
            </a:path>
            <a:tileRect/>
          </a:gradFill>
          <a:ln>
            <a:solidFill>
              <a:schemeClr val="bg1"/>
            </a:solidFill>
          </a:ln>
          <a:effectLst>
            <a:outerShdw blurRad="635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6" name="Oval 25">
            <a:extLst>
              <a:ext uri="{FF2B5EF4-FFF2-40B4-BE49-F238E27FC236}">
                <a16:creationId xmlns:a16="http://schemas.microsoft.com/office/drawing/2014/main" id="{646ED938-62A8-42F5-BE8D-A766A2BF800E}"/>
              </a:ext>
            </a:extLst>
          </p:cNvPr>
          <p:cNvSpPr/>
          <p:nvPr/>
        </p:nvSpPr>
        <p:spPr>
          <a:xfrm>
            <a:off x="6604678" y="1144403"/>
            <a:ext cx="1556512" cy="1556512"/>
          </a:xfrm>
          <a:prstGeom prst="ellipse">
            <a:avLst/>
          </a:prstGeom>
          <a:gradFill flip="none" rotWithShape="1">
            <a:gsLst>
              <a:gs pos="78000">
                <a:srgbClr val="0070C0">
                  <a:alpha val="76000"/>
                </a:srgbClr>
              </a:gs>
              <a:gs pos="0">
                <a:srgbClr val="0070C0">
                  <a:shade val="100000"/>
                  <a:satMod val="115000"/>
                </a:srgbClr>
              </a:gs>
            </a:gsLst>
            <a:path path="circle">
              <a:fillToRect l="50000" t="50000" r="50000" b="50000"/>
            </a:path>
            <a:tileRect/>
          </a:gradFill>
          <a:ln>
            <a:solidFill>
              <a:schemeClr val="bg1"/>
            </a:solidFill>
          </a:ln>
          <a:effectLst>
            <a:outerShdw blurRad="635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9" name="Oval 28">
            <a:extLst>
              <a:ext uri="{FF2B5EF4-FFF2-40B4-BE49-F238E27FC236}">
                <a16:creationId xmlns:a16="http://schemas.microsoft.com/office/drawing/2014/main" id="{66BA7A14-8606-46F7-B49D-79CDB903B9EE}"/>
              </a:ext>
            </a:extLst>
          </p:cNvPr>
          <p:cNvSpPr/>
          <p:nvPr/>
        </p:nvSpPr>
        <p:spPr>
          <a:xfrm>
            <a:off x="5436754" y="1119989"/>
            <a:ext cx="1556512" cy="1556512"/>
          </a:xfrm>
          <a:prstGeom prst="ellipse">
            <a:avLst/>
          </a:prstGeom>
          <a:gradFill flip="none" rotWithShape="1">
            <a:gsLst>
              <a:gs pos="78000">
                <a:srgbClr val="00B0F0">
                  <a:alpha val="47000"/>
                </a:srgbClr>
              </a:gs>
              <a:gs pos="0">
                <a:srgbClr val="00B0F0"/>
              </a:gs>
            </a:gsLst>
            <a:path path="circle">
              <a:fillToRect l="50000" t="50000" r="50000" b="50000"/>
            </a:path>
            <a:tileRect/>
          </a:gradFill>
          <a:ln>
            <a:solidFill>
              <a:schemeClr val="bg1"/>
            </a:solidFill>
          </a:ln>
          <a:effectLst>
            <a:outerShdw blurRad="635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1" name="Rectangle 20">
            <a:extLst>
              <a:ext uri="{FF2B5EF4-FFF2-40B4-BE49-F238E27FC236}">
                <a16:creationId xmlns:a16="http://schemas.microsoft.com/office/drawing/2014/main" id="{DCD51A32-8E73-4EFE-8C72-8EEB9A8E8BBE}"/>
              </a:ext>
            </a:extLst>
          </p:cNvPr>
          <p:cNvSpPr/>
          <p:nvPr/>
        </p:nvSpPr>
        <p:spPr>
          <a:xfrm>
            <a:off x="9275042" y="1469133"/>
            <a:ext cx="1011125" cy="1015663"/>
          </a:xfrm>
          <a:prstGeom prst="rect">
            <a:avLst/>
          </a:prstGeom>
        </p:spPr>
        <p:txBody>
          <a:bodyPr wrap="square">
            <a:spAutoFit/>
          </a:bodyPr>
          <a:lstStyle/>
          <a:p>
            <a:pPr lvl="0" algn="ctr"/>
            <a:r>
              <a:rPr lang="en-AU" sz="1200" dirty="0">
                <a:solidFill>
                  <a:schemeClr val="bg1"/>
                </a:solidFill>
                <a:effectLst>
                  <a:outerShdw blurRad="38100" dist="38100" dir="2700000" algn="tl">
                    <a:srgbClr val="000000">
                      <a:alpha val="43137"/>
                    </a:srgbClr>
                  </a:outerShdw>
                </a:effectLst>
              </a:rPr>
              <a:t>Customer’s own bespoke platform</a:t>
            </a:r>
            <a:br>
              <a:rPr lang="en-AU" sz="1200" dirty="0">
                <a:solidFill>
                  <a:schemeClr val="bg1"/>
                </a:solidFill>
                <a:effectLst>
                  <a:outerShdw blurRad="38100" dist="38100" dir="2700000" algn="tl">
                    <a:srgbClr val="000000">
                      <a:alpha val="43137"/>
                    </a:srgbClr>
                  </a:outerShdw>
                </a:effectLst>
              </a:rPr>
            </a:br>
            <a:endParaRPr lang="en-AU" sz="1200" dirty="0">
              <a:solidFill>
                <a:schemeClr val="bg1"/>
              </a:solidFill>
              <a:effectLst>
                <a:outerShdw blurRad="38100" dist="38100" dir="2700000" algn="tl">
                  <a:srgbClr val="000000">
                    <a:alpha val="43137"/>
                  </a:srgbClr>
                </a:outerShdw>
              </a:effectLst>
            </a:endParaRPr>
          </a:p>
        </p:txBody>
      </p:sp>
      <p:sp>
        <p:nvSpPr>
          <p:cNvPr id="24" name="Rectangle 23">
            <a:extLst>
              <a:ext uri="{FF2B5EF4-FFF2-40B4-BE49-F238E27FC236}">
                <a16:creationId xmlns:a16="http://schemas.microsoft.com/office/drawing/2014/main" id="{B6AB0400-E068-493B-9F5A-0E589F6CC68F}"/>
              </a:ext>
            </a:extLst>
          </p:cNvPr>
          <p:cNvSpPr/>
          <p:nvPr/>
        </p:nvSpPr>
        <p:spPr>
          <a:xfrm>
            <a:off x="10519439" y="1543796"/>
            <a:ext cx="917504" cy="646331"/>
          </a:xfrm>
          <a:prstGeom prst="rect">
            <a:avLst/>
          </a:prstGeom>
        </p:spPr>
        <p:txBody>
          <a:bodyPr wrap="square">
            <a:spAutoFit/>
          </a:bodyPr>
          <a:lstStyle/>
          <a:p>
            <a:pPr lvl="0" algn="ctr"/>
            <a:r>
              <a:rPr lang="en-AU" sz="1200" dirty="0">
                <a:solidFill>
                  <a:schemeClr val="bg1"/>
                </a:solidFill>
                <a:effectLst>
                  <a:outerShdw blurRad="38100" dist="38100" dir="2700000" algn="tl">
                    <a:srgbClr val="000000">
                      <a:alpha val="43137"/>
                    </a:srgbClr>
                  </a:outerShdw>
                </a:effectLst>
              </a:rPr>
              <a:t>Screen scraping solutions</a:t>
            </a:r>
          </a:p>
        </p:txBody>
      </p:sp>
      <p:sp>
        <p:nvSpPr>
          <p:cNvPr id="27" name="Rectangle 26">
            <a:extLst>
              <a:ext uri="{FF2B5EF4-FFF2-40B4-BE49-F238E27FC236}">
                <a16:creationId xmlns:a16="http://schemas.microsoft.com/office/drawing/2014/main" id="{F9F86081-6A9C-42D7-8E05-83AF220AB6BF}"/>
              </a:ext>
            </a:extLst>
          </p:cNvPr>
          <p:cNvSpPr/>
          <p:nvPr/>
        </p:nvSpPr>
        <p:spPr>
          <a:xfrm>
            <a:off x="6959911" y="1432395"/>
            <a:ext cx="922707" cy="1015663"/>
          </a:xfrm>
          <a:prstGeom prst="rect">
            <a:avLst/>
          </a:prstGeom>
        </p:spPr>
        <p:txBody>
          <a:bodyPr wrap="square">
            <a:spAutoFit/>
          </a:bodyPr>
          <a:lstStyle/>
          <a:p>
            <a:pPr lvl="0" algn="ctr"/>
            <a:r>
              <a:rPr lang="en-US" sz="1200" dirty="0">
                <a:solidFill>
                  <a:schemeClr val="bg1"/>
                </a:solidFill>
                <a:effectLst>
                  <a:outerShdw blurRad="38100" dist="38100" dir="2700000" algn="tl">
                    <a:srgbClr val="000000">
                      <a:alpha val="43137"/>
                    </a:srgbClr>
                  </a:outerShdw>
                </a:effectLst>
              </a:rPr>
              <a:t>Global software and license providers</a:t>
            </a:r>
            <a:br>
              <a:rPr lang="en-US" sz="1200" dirty="0">
                <a:solidFill>
                  <a:schemeClr val="bg1"/>
                </a:solidFill>
                <a:effectLst>
                  <a:outerShdw blurRad="38100" dist="38100" dir="2700000" algn="tl">
                    <a:srgbClr val="000000">
                      <a:alpha val="43137"/>
                    </a:srgbClr>
                  </a:outerShdw>
                </a:effectLst>
              </a:rPr>
            </a:br>
            <a:endParaRPr lang="en-US" sz="1200" dirty="0">
              <a:solidFill>
                <a:schemeClr val="bg1"/>
              </a:solidFill>
              <a:effectLst>
                <a:outerShdw blurRad="38100" dist="38100" dir="2700000" algn="tl">
                  <a:srgbClr val="000000">
                    <a:alpha val="43137"/>
                  </a:srgbClr>
                </a:outerShdw>
              </a:effectLst>
            </a:endParaRPr>
          </a:p>
        </p:txBody>
      </p:sp>
      <p:sp>
        <p:nvSpPr>
          <p:cNvPr id="30" name="Rectangle 29">
            <a:extLst>
              <a:ext uri="{FF2B5EF4-FFF2-40B4-BE49-F238E27FC236}">
                <a16:creationId xmlns:a16="http://schemas.microsoft.com/office/drawing/2014/main" id="{13BF574A-59BB-4482-8E01-698CF06CBEFE}"/>
              </a:ext>
            </a:extLst>
          </p:cNvPr>
          <p:cNvSpPr/>
          <p:nvPr/>
        </p:nvSpPr>
        <p:spPr>
          <a:xfrm>
            <a:off x="5654224" y="1679333"/>
            <a:ext cx="1173479" cy="523220"/>
          </a:xfrm>
          <a:prstGeom prst="rect">
            <a:avLst/>
          </a:prstGeom>
        </p:spPr>
        <p:txBody>
          <a:bodyPr wrap="square">
            <a:spAutoFit/>
          </a:bodyPr>
          <a:lstStyle/>
          <a:p>
            <a:pPr lvl="0" algn="ctr"/>
            <a:r>
              <a:rPr lang="en-AU" sz="1400" dirty="0">
                <a:solidFill>
                  <a:schemeClr val="bg1"/>
                </a:solidFill>
                <a:effectLst>
                  <a:outerShdw blurRad="38100" dist="38100" dir="2700000" algn="tl">
                    <a:srgbClr val="000000">
                      <a:alpha val="43137"/>
                    </a:srgbClr>
                  </a:outerShdw>
                </a:effectLst>
              </a:rPr>
              <a:t>SISS Data Services</a:t>
            </a:r>
          </a:p>
        </p:txBody>
      </p:sp>
      <p:grpSp>
        <p:nvGrpSpPr>
          <p:cNvPr id="3" name="Group 2">
            <a:extLst>
              <a:ext uri="{FF2B5EF4-FFF2-40B4-BE49-F238E27FC236}">
                <a16:creationId xmlns:a16="http://schemas.microsoft.com/office/drawing/2014/main" id="{B1C4BA93-F439-4F7F-857B-E1127F94B7B6}"/>
              </a:ext>
            </a:extLst>
          </p:cNvPr>
          <p:cNvGrpSpPr/>
          <p:nvPr/>
        </p:nvGrpSpPr>
        <p:grpSpPr>
          <a:xfrm>
            <a:off x="402385" y="1196654"/>
            <a:ext cx="3645462" cy="4811670"/>
            <a:chOff x="577495" y="1184610"/>
            <a:chExt cx="3645462" cy="4811670"/>
          </a:xfrm>
        </p:grpSpPr>
        <p:sp>
          <p:nvSpPr>
            <p:cNvPr id="25" name="Rectangle 24">
              <a:extLst>
                <a:ext uri="{FF2B5EF4-FFF2-40B4-BE49-F238E27FC236}">
                  <a16:creationId xmlns:a16="http://schemas.microsoft.com/office/drawing/2014/main" id="{EEF2F8D2-A452-47E4-9D53-37EEB10EB580}"/>
                </a:ext>
              </a:extLst>
            </p:cNvPr>
            <p:cNvSpPr/>
            <p:nvPr/>
          </p:nvSpPr>
          <p:spPr>
            <a:xfrm>
              <a:off x="577495" y="1184610"/>
              <a:ext cx="3645462" cy="4811670"/>
            </a:xfrm>
            <a:prstGeom prst="rect">
              <a:avLst/>
            </a:prstGeom>
            <a:solidFill>
              <a:schemeClr val="bg1"/>
            </a:solidFill>
            <a:ln>
              <a:noFill/>
            </a:ln>
            <a:effectLst>
              <a:outerShdw blurRad="2413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 name="Rectangle 34">
              <a:extLst>
                <a:ext uri="{FF2B5EF4-FFF2-40B4-BE49-F238E27FC236}">
                  <a16:creationId xmlns:a16="http://schemas.microsoft.com/office/drawing/2014/main" id="{B5A3E1D1-1E49-4FBB-9ACD-94BC146E6144}"/>
                </a:ext>
              </a:extLst>
            </p:cNvPr>
            <p:cNvSpPr/>
            <p:nvPr/>
          </p:nvSpPr>
          <p:spPr>
            <a:xfrm>
              <a:off x="788093" y="1219815"/>
              <a:ext cx="3234755" cy="4410438"/>
            </a:xfrm>
            <a:prstGeom prst="rect">
              <a:avLst/>
            </a:prstGeom>
          </p:spPr>
          <p:txBody>
            <a:bodyPr wrap="square">
              <a:spAutoFit/>
            </a:bodyPr>
            <a:lstStyle/>
            <a:p>
              <a:pPr lvl="0" algn="ctr">
                <a:lnSpc>
                  <a:spcPct val="200000"/>
                </a:lnSpc>
                <a:spcBef>
                  <a:spcPts val="807"/>
                </a:spcBef>
              </a:pPr>
              <a:r>
                <a:rPr lang="en-AU" dirty="0">
                  <a:solidFill>
                    <a:srgbClr val="0070C0"/>
                  </a:solidFill>
                  <a:latin typeface="Franklin Gothic Book" panose="020B0503020102020204" pitchFamily="34" charset="0"/>
                  <a:ea typeface="Roboto" pitchFamily="2" charset="0"/>
                </a:rPr>
                <a:t>Our full service, subscription based platform delivers a cost effective solution backed by 10+ years experience</a:t>
              </a:r>
            </a:p>
          </p:txBody>
        </p:sp>
      </p:grpSp>
      <p:pic>
        <p:nvPicPr>
          <p:cNvPr id="32" name="Picture 4" descr="Image result for mulesoft Icon">
            <a:extLst>
              <a:ext uri="{FF2B5EF4-FFF2-40B4-BE49-F238E27FC236}">
                <a16:creationId xmlns:a16="http://schemas.microsoft.com/office/drawing/2014/main" id="{EE7B789F-68DE-4A65-B1A6-79524027CFC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7983" y="3408084"/>
            <a:ext cx="529902" cy="38223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 descr="Image result for apigee icon">
            <a:extLst>
              <a:ext uri="{FF2B5EF4-FFF2-40B4-BE49-F238E27FC236}">
                <a16:creationId xmlns:a16="http://schemas.microsoft.com/office/drawing/2014/main" id="{15E9B67E-8C3F-4FF4-9E58-1931739E287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55230" y="2718115"/>
            <a:ext cx="544908" cy="54490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descr="Image result for WS02 logo">
            <a:extLst>
              <a:ext uri="{FF2B5EF4-FFF2-40B4-BE49-F238E27FC236}">
                <a16:creationId xmlns:a16="http://schemas.microsoft.com/office/drawing/2014/main" id="{A4A65FD6-A6EF-41FB-8CC0-61B2E113710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32523" y="3147861"/>
            <a:ext cx="529902" cy="238456"/>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2D49BE91-E42F-4D86-AC6A-FC32B4EB9745}"/>
              </a:ext>
            </a:extLst>
          </p:cNvPr>
          <p:cNvPicPr>
            <a:picLocks noChangeAspect="1"/>
          </p:cNvPicPr>
          <p:nvPr/>
        </p:nvPicPr>
        <p:blipFill>
          <a:blip r:embed="rId7"/>
          <a:stretch>
            <a:fillRect/>
          </a:stretch>
        </p:blipFill>
        <p:spPr>
          <a:xfrm>
            <a:off x="10879743" y="2902604"/>
            <a:ext cx="602220" cy="206265"/>
          </a:xfrm>
          <a:prstGeom prst="rect">
            <a:avLst/>
          </a:prstGeom>
        </p:spPr>
      </p:pic>
      <p:pic>
        <p:nvPicPr>
          <p:cNvPr id="37" name="Picture 36">
            <a:extLst>
              <a:ext uri="{FF2B5EF4-FFF2-40B4-BE49-F238E27FC236}">
                <a16:creationId xmlns:a16="http://schemas.microsoft.com/office/drawing/2014/main" id="{CBB0045E-597D-437C-9FA9-3A2E543B3B2B}"/>
              </a:ext>
            </a:extLst>
          </p:cNvPr>
          <p:cNvPicPr>
            <a:picLocks noChangeAspect="1"/>
          </p:cNvPicPr>
          <p:nvPr/>
        </p:nvPicPr>
        <p:blipFill>
          <a:blip r:embed="rId8"/>
          <a:stretch>
            <a:fillRect/>
          </a:stretch>
        </p:blipFill>
        <p:spPr>
          <a:xfrm>
            <a:off x="10879743" y="3222171"/>
            <a:ext cx="602220" cy="151249"/>
          </a:xfrm>
          <a:prstGeom prst="rect">
            <a:avLst/>
          </a:prstGeom>
        </p:spPr>
      </p:pic>
      <p:pic>
        <p:nvPicPr>
          <p:cNvPr id="38" name="Picture 37" descr="C:\Users\GrantAugustin\AppData\Local\Microsoft\Windows\INetCache\Content.MSO\448C0982.tmp">
            <a:extLst>
              <a:ext uri="{FF2B5EF4-FFF2-40B4-BE49-F238E27FC236}">
                <a16:creationId xmlns:a16="http://schemas.microsoft.com/office/drawing/2014/main" id="{310F77F4-3C79-41D9-8B78-5FEAB6E02839}"/>
              </a:ext>
            </a:extLst>
          </p:cNvPr>
          <p:cNvPicPr/>
          <p:nvPr/>
        </p:nvPicPr>
        <p:blipFill rotWithShape="1">
          <a:blip r:embed="rId9" cstate="print">
            <a:extLst>
              <a:ext uri="{28A0092B-C50C-407E-A947-70E740481C1C}">
                <a14:useLocalDpi xmlns:a14="http://schemas.microsoft.com/office/drawing/2010/main" val="0"/>
              </a:ext>
            </a:extLst>
          </a:blip>
          <a:srcRect t="25465" b="30941"/>
          <a:stretch/>
        </p:blipFill>
        <p:spPr bwMode="auto">
          <a:xfrm>
            <a:off x="9554303" y="3175095"/>
            <a:ext cx="575003" cy="261983"/>
          </a:xfrm>
          <a:prstGeom prst="rect">
            <a:avLst/>
          </a:prstGeom>
          <a:noFill/>
          <a:ln>
            <a:noFill/>
          </a:ln>
        </p:spPr>
      </p:pic>
      <p:pic>
        <p:nvPicPr>
          <p:cNvPr id="39" name="Picture 38">
            <a:extLst>
              <a:ext uri="{FF2B5EF4-FFF2-40B4-BE49-F238E27FC236}">
                <a16:creationId xmlns:a16="http://schemas.microsoft.com/office/drawing/2014/main" id="{2C86116B-443B-4632-AF02-6F5BBA35029B}"/>
              </a:ext>
            </a:extLst>
          </p:cNvPr>
          <p:cNvPicPr>
            <a:picLocks noChangeAspect="1"/>
          </p:cNvPicPr>
          <p:nvPr/>
        </p:nvPicPr>
        <p:blipFill>
          <a:blip r:embed="rId10"/>
          <a:stretch>
            <a:fillRect/>
          </a:stretch>
        </p:blipFill>
        <p:spPr>
          <a:xfrm>
            <a:off x="8129027" y="2845374"/>
            <a:ext cx="886468" cy="278507"/>
          </a:xfrm>
          <a:prstGeom prst="rect">
            <a:avLst/>
          </a:prstGeom>
        </p:spPr>
      </p:pic>
      <p:pic>
        <p:nvPicPr>
          <p:cNvPr id="40" name="Picture 39" descr="C:\Users\GrantAugustin\AppData\Local\Microsoft\Windows\INetCache\Content.MSO\566664E0.tmp">
            <a:extLst>
              <a:ext uri="{FF2B5EF4-FFF2-40B4-BE49-F238E27FC236}">
                <a16:creationId xmlns:a16="http://schemas.microsoft.com/office/drawing/2014/main" id="{F6058E5E-0AF6-4FD2-AA00-58E6C1FE317B}"/>
              </a:ext>
            </a:extLst>
          </p:cNvPr>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597788" y="2856280"/>
            <a:ext cx="498555" cy="308529"/>
          </a:xfrm>
          <a:prstGeom prst="rect">
            <a:avLst/>
          </a:prstGeom>
          <a:noFill/>
          <a:ln>
            <a:noFill/>
          </a:ln>
        </p:spPr>
      </p:pic>
      <p:sp>
        <p:nvSpPr>
          <p:cNvPr id="15" name="Rectangle 14">
            <a:extLst>
              <a:ext uri="{FF2B5EF4-FFF2-40B4-BE49-F238E27FC236}">
                <a16:creationId xmlns:a16="http://schemas.microsoft.com/office/drawing/2014/main" id="{ED3B8639-E98D-4737-8662-9DB92CFA75DA}"/>
              </a:ext>
            </a:extLst>
          </p:cNvPr>
          <p:cNvSpPr/>
          <p:nvPr/>
        </p:nvSpPr>
        <p:spPr>
          <a:xfrm>
            <a:off x="8018145" y="1575079"/>
            <a:ext cx="1279980" cy="646331"/>
          </a:xfrm>
          <a:prstGeom prst="rect">
            <a:avLst/>
          </a:prstGeom>
        </p:spPr>
        <p:txBody>
          <a:bodyPr wrap="square">
            <a:spAutoFit/>
          </a:bodyPr>
          <a:lstStyle/>
          <a:p>
            <a:pPr lvl="0" algn="ctr"/>
            <a:r>
              <a:rPr lang="en-AU" sz="1200" dirty="0">
                <a:solidFill>
                  <a:schemeClr val="bg1"/>
                </a:solidFill>
                <a:effectLst>
                  <a:outerShdw blurRad="38100" dist="38100" dir="2700000" algn="tl">
                    <a:srgbClr val="000000">
                      <a:alpha val="43137"/>
                    </a:srgbClr>
                  </a:outerShdw>
                </a:effectLst>
              </a:rPr>
              <a:t>Other Data Sharing Intermediary</a:t>
            </a:r>
            <a:r>
              <a:rPr lang="en-AU" sz="1200" baseline="30000" dirty="0">
                <a:solidFill>
                  <a:schemeClr val="bg1"/>
                </a:solidFill>
                <a:effectLst>
                  <a:outerShdw blurRad="38100" dist="38100" dir="2700000" algn="tl">
                    <a:srgbClr val="000000">
                      <a:alpha val="43137"/>
                    </a:srgbClr>
                  </a:outerShdw>
                </a:effectLst>
              </a:rPr>
              <a:t>1</a:t>
            </a:r>
            <a:endParaRPr lang="en-AU" sz="1200" dirty="0">
              <a:solidFill>
                <a:schemeClr val="bg1"/>
              </a:solidFill>
              <a:effectLst>
                <a:outerShdw blurRad="38100" dist="38100" dir="2700000" algn="tl">
                  <a:srgbClr val="000000">
                    <a:alpha val="43137"/>
                  </a:srgbClr>
                </a:outerShdw>
              </a:effectLst>
            </a:endParaRPr>
          </a:p>
        </p:txBody>
      </p:sp>
      <p:sp>
        <p:nvSpPr>
          <p:cNvPr id="41" name="TextBox 40">
            <a:extLst>
              <a:ext uri="{FF2B5EF4-FFF2-40B4-BE49-F238E27FC236}">
                <a16:creationId xmlns:a16="http://schemas.microsoft.com/office/drawing/2014/main" id="{BACCE37D-6E06-424B-9706-173F889AA4BE}"/>
              </a:ext>
            </a:extLst>
          </p:cNvPr>
          <p:cNvSpPr txBox="1"/>
          <p:nvPr/>
        </p:nvSpPr>
        <p:spPr bwMode="auto">
          <a:xfrm>
            <a:off x="4332184" y="3824111"/>
            <a:ext cx="1173478" cy="462307"/>
          </a:xfrm>
          <a:prstGeom prst="rect">
            <a:avLst/>
          </a:prstGeom>
          <a:noFill/>
          <a:ln w="9525">
            <a:noFill/>
            <a:miter lim="800000"/>
            <a:headEnd/>
            <a:tailEnd/>
          </a:ln>
        </p:spPr>
        <p:txBody>
          <a:bodyPr vert="horz" wrap="square" lIns="92075" tIns="46038" rIns="92075" bIns="46038" numCol="1" rtlCol="0" anchor="ctr" anchorCtr="0" compatLnSpc="1">
            <a:prstTxWarp prst="textNoShape">
              <a:avLst/>
            </a:prstTxWarp>
            <a:spAutoFit/>
          </a:bodyPr>
          <a:lstStyle/>
          <a:p>
            <a:pPr algn="r">
              <a:spcBef>
                <a:spcPct val="30000"/>
              </a:spcBef>
              <a:buClr>
                <a:srgbClr val="914B05"/>
              </a:buClr>
            </a:pPr>
            <a:r>
              <a:rPr lang="en-AU" sz="1200" b="1" dirty="0">
                <a:solidFill>
                  <a:srgbClr val="1F497D"/>
                </a:solidFill>
              </a:rPr>
              <a:t>Data Holder Solution</a:t>
            </a:r>
          </a:p>
        </p:txBody>
      </p:sp>
      <p:sp>
        <p:nvSpPr>
          <p:cNvPr id="42" name="TextBox 41">
            <a:extLst>
              <a:ext uri="{FF2B5EF4-FFF2-40B4-BE49-F238E27FC236}">
                <a16:creationId xmlns:a16="http://schemas.microsoft.com/office/drawing/2014/main" id="{C24289F6-70ED-4CE5-874C-8753018C2C6F}"/>
              </a:ext>
            </a:extLst>
          </p:cNvPr>
          <p:cNvSpPr txBox="1"/>
          <p:nvPr/>
        </p:nvSpPr>
        <p:spPr bwMode="auto">
          <a:xfrm>
            <a:off x="4222957" y="4236030"/>
            <a:ext cx="1294024" cy="462307"/>
          </a:xfrm>
          <a:prstGeom prst="rect">
            <a:avLst/>
          </a:prstGeom>
          <a:noFill/>
          <a:ln w="9525">
            <a:noFill/>
            <a:miter lim="800000"/>
            <a:headEnd/>
            <a:tailEnd/>
          </a:ln>
        </p:spPr>
        <p:txBody>
          <a:bodyPr vert="horz" wrap="square" lIns="92075" tIns="46038" rIns="92075" bIns="46038" numCol="1" rtlCol="0" anchor="ctr" anchorCtr="0" compatLnSpc="1">
            <a:prstTxWarp prst="textNoShape">
              <a:avLst/>
            </a:prstTxWarp>
            <a:spAutoFit/>
          </a:bodyPr>
          <a:lstStyle/>
          <a:p>
            <a:pPr algn="r">
              <a:spcBef>
                <a:spcPct val="30000"/>
              </a:spcBef>
              <a:buClr>
                <a:srgbClr val="914B05"/>
              </a:buClr>
            </a:pPr>
            <a:r>
              <a:rPr lang="en-AU" sz="1200" b="1" dirty="0">
                <a:solidFill>
                  <a:srgbClr val="1F497D"/>
                </a:solidFill>
              </a:rPr>
              <a:t>Data Recipient Solution</a:t>
            </a:r>
          </a:p>
        </p:txBody>
      </p:sp>
      <p:pic>
        <p:nvPicPr>
          <p:cNvPr id="47" name="Picture 46" descr="A picture containing knife&#10;&#10;Description automatically generated">
            <a:extLst>
              <a:ext uri="{FF2B5EF4-FFF2-40B4-BE49-F238E27FC236}">
                <a16:creationId xmlns:a16="http://schemas.microsoft.com/office/drawing/2014/main" id="{2A6CC2F2-EBA0-42C4-A5DE-748C023C13DC}"/>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35500" b="35907"/>
          <a:stretch/>
        </p:blipFill>
        <p:spPr>
          <a:xfrm>
            <a:off x="9540694" y="3497361"/>
            <a:ext cx="602220" cy="172198"/>
          </a:xfrm>
          <a:prstGeom prst="rect">
            <a:avLst/>
          </a:prstGeom>
        </p:spPr>
      </p:pic>
      <p:pic>
        <p:nvPicPr>
          <p:cNvPr id="48" name="Picture 47" descr="A picture containing drawing&#10;&#10;Description automatically generated">
            <a:extLst>
              <a:ext uri="{FF2B5EF4-FFF2-40B4-BE49-F238E27FC236}">
                <a16:creationId xmlns:a16="http://schemas.microsoft.com/office/drawing/2014/main" id="{873B80B3-FB4D-44AB-AA74-6221C7D01C22}"/>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548214" y="3697609"/>
            <a:ext cx="566526" cy="187871"/>
          </a:xfrm>
          <a:prstGeom prst="rect">
            <a:avLst/>
          </a:prstGeom>
        </p:spPr>
      </p:pic>
      <p:pic>
        <p:nvPicPr>
          <p:cNvPr id="13" name="Picture 12">
            <a:extLst>
              <a:ext uri="{FF2B5EF4-FFF2-40B4-BE49-F238E27FC236}">
                <a16:creationId xmlns:a16="http://schemas.microsoft.com/office/drawing/2014/main" id="{A90434B7-55CF-4198-ABC5-AD731665BCC9}"/>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717185" y="2846274"/>
            <a:ext cx="972422" cy="388969"/>
          </a:xfrm>
          <a:prstGeom prst="rect">
            <a:avLst/>
          </a:prstGeom>
        </p:spPr>
      </p:pic>
      <p:pic>
        <p:nvPicPr>
          <p:cNvPr id="16" name="Picture 15">
            <a:extLst>
              <a:ext uri="{FF2B5EF4-FFF2-40B4-BE49-F238E27FC236}">
                <a16:creationId xmlns:a16="http://schemas.microsoft.com/office/drawing/2014/main" id="{23EC790A-11FC-4CC7-A3C8-FEE394C3F82F}"/>
              </a:ext>
            </a:extLst>
          </p:cNvPr>
          <p:cNvPicPr>
            <a:picLocks noChangeAspect="1"/>
          </p:cNvPicPr>
          <p:nvPr/>
        </p:nvPicPr>
        <p:blipFill>
          <a:blip r:embed="rId15"/>
          <a:stretch>
            <a:fillRect/>
          </a:stretch>
        </p:blipFill>
        <p:spPr>
          <a:xfrm>
            <a:off x="8272994" y="3158608"/>
            <a:ext cx="630463" cy="158424"/>
          </a:xfrm>
          <a:prstGeom prst="rect">
            <a:avLst/>
          </a:prstGeom>
        </p:spPr>
      </p:pic>
    </p:spTree>
    <p:extLst>
      <p:ext uri="{BB962C8B-B14F-4D97-AF65-F5344CB8AC3E}">
        <p14:creationId xmlns:p14="http://schemas.microsoft.com/office/powerpoint/2010/main" val="27941438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A4D28-ACF5-49DC-896E-452D46D1EFA1}"/>
              </a:ext>
            </a:extLst>
          </p:cNvPr>
          <p:cNvSpPr>
            <a:spLocks noGrp="1"/>
          </p:cNvSpPr>
          <p:nvPr>
            <p:ph type="title"/>
          </p:nvPr>
        </p:nvSpPr>
        <p:spPr/>
        <p:txBody>
          <a:bodyPr>
            <a:normAutofit/>
          </a:bodyPr>
          <a:lstStyle/>
          <a:p>
            <a:r>
              <a:rPr lang="en-AU" dirty="0"/>
              <a:t>Our competitive advantage is clear to the market</a:t>
            </a:r>
            <a:endParaRPr lang="en-ID" dirty="0"/>
          </a:p>
        </p:txBody>
      </p:sp>
      <p:sp>
        <p:nvSpPr>
          <p:cNvPr id="3" name="Content Placeholder 2">
            <a:extLst>
              <a:ext uri="{FF2B5EF4-FFF2-40B4-BE49-F238E27FC236}">
                <a16:creationId xmlns:a16="http://schemas.microsoft.com/office/drawing/2014/main" id="{EA848C06-BD4C-4C82-8F75-7E71E3107B5A}"/>
              </a:ext>
            </a:extLst>
          </p:cNvPr>
          <p:cNvSpPr>
            <a:spLocks noGrp="1"/>
          </p:cNvSpPr>
          <p:nvPr>
            <p:ph idx="1"/>
          </p:nvPr>
        </p:nvSpPr>
        <p:spPr>
          <a:xfrm>
            <a:off x="609521" y="872995"/>
            <a:ext cx="10971372" cy="798397"/>
          </a:xfrm>
        </p:spPr>
        <p:txBody>
          <a:bodyPr>
            <a:normAutofit/>
          </a:bodyPr>
          <a:lstStyle/>
          <a:p>
            <a:pPr marL="0" indent="0">
              <a:buNone/>
            </a:pPr>
            <a:r>
              <a:rPr lang="en-AU" dirty="0"/>
              <a:t>We provide our customers with a pre-built, ready to use, fixed price solution and ongoing maintenance and technical support</a:t>
            </a:r>
          </a:p>
          <a:p>
            <a:pPr marL="0" indent="0">
              <a:buNone/>
            </a:pPr>
            <a:endParaRPr lang="en-ID" dirty="0"/>
          </a:p>
        </p:txBody>
      </p:sp>
      <p:sp>
        <p:nvSpPr>
          <p:cNvPr id="4" name="Slide Number Placeholder 3">
            <a:extLst>
              <a:ext uri="{FF2B5EF4-FFF2-40B4-BE49-F238E27FC236}">
                <a16:creationId xmlns:a16="http://schemas.microsoft.com/office/drawing/2014/main" id="{A53DBEEA-5B81-4794-8717-939D49490BF8}"/>
              </a:ext>
            </a:extLst>
          </p:cNvPr>
          <p:cNvSpPr>
            <a:spLocks noGrp="1"/>
          </p:cNvSpPr>
          <p:nvPr>
            <p:ph type="sldNum" sz="quarter" idx="4"/>
          </p:nvPr>
        </p:nvSpPr>
        <p:spPr/>
        <p:txBody>
          <a:bodyPr/>
          <a:lstStyle/>
          <a:p>
            <a:fld id="{45B4EEE1-F3A5-4F92-8C13-26FA1C14643B}" type="slidenum">
              <a:rPr lang="en-US" smtClean="0"/>
              <a:pPr/>
              <a:t>32</a:t>
            </a:fld>
            <a:endParaRPr lang="en-US" dirty="0"/>
          </a:p>
        </p:txBody>
      </p:sp>
      <p:grpSp>
        <p:nvGrpSpPr>
          <p:cNvPr id="5" name="Group 4">
            <a:extLst>
              <a:ext uri="{FF2B5EF4-FFF2-40B4-BE49-F238E27FC236}">
                <a16:creationId xmlns:a16="http://schemas.microsoft.com/office/drawing/2014/main" id="{AF273BCD-2417-42F3-8D3F-81CE9D30EFB9}"/>
              </a:ext>
            </a:extLst>
          </p:cNvPr>
          <p:cNvGrpSpPr/>
          <p:nvPr/>
        </p:nvGrpSpPr>
        <p:grpSpPr>
          <a:xfrm>
            <a:off x="829294" y="1776430"/>
            <a:ext cx="10531824" cy="4343954"/>
            <a:chOff x="1116350" y="1461550"/>
            <a:chExt cx="9964734" cy="4110052"/>
          </a:xfrm>
        </p:grpSpPr>
        <p:sp>
          <p:nvSpPr>
            <p:cNvPr id="6" name="Rectangle: Rounded Corners 5">
              <a:extLst>
                <a:ext uri="{FF2B5EF4-FFF2-40B4-BE49-F238E27FC236}">
                  <a16:creationId xmlns:a16="http://schemas.microsoft.com/office/drawing/2014/main" id="{0B64C611-7298-4CF8-BC8D-60526B858B00}"/>
                </a:ext>
              </a:extLst>
            </p:cNvPr>
            <p:cNvSpPr/>
            <p:nvPr/>
          </p:nvSpPr>
          <p:spPr>
            <a:xfrm>
              <a:off x="1116350" y="3575467"/>
              <a:ext cx="4914959" cy="1984496"/>
            </a:xfrm>
            <a:prstGeom prst="roundRect">
              <a:avLst>
                <a:gd name="adj" fmla="val 0"/>
              </a:avLst>
            </a:prstGeom>
            <a:solidFill>
              <a:schemeClr val="bg1"/>
            </a:solidFill>
            <a:ln>
              <a:noFill/>
            </a:ln>
            <a:effectLst>
              <a:outerShdw blurRad="2413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sp>
          <p:nvSpPr>
            <p:cNvPr id="7" name="Rectangle: Rounded Corners 6">
              <a:extLst>
                <a:ext uri="{FF2B5EF4-FFF2-40B4-BE49-F238E27FC236}">
                  <a16:creationId xmlns:a16="http://schemas.microsoft.com/office/drawing/2014/main" id="{46317108-53CE-4554-AA16-F693D4118DA5}"/>
                </a:ext>
              </a:extLst>
            </p:cNvPr>
            <p:cNvSpPr/>
            <p:nvPr/>
          </p:nvSpPr>
          <p:spPr>
            <a:xfrm>
              <a:off x="1116350" y="1461550"/>
              <a:ext cx="4914959" cy="2005661"/>
            </a:xfrm>
            <a:prstGeom prst="roundRect">
              <a:avLst>
                <a:gd name="adj" fmla="val 0"/>
              </a:avLst>
            </a:prstGeom>
            <a:solidFill>
              <a:schemeClr val="bg1"/>
            </a:solidFill>
            <a:ln>
              <a:noFill/>
            </a:ln>
            <a:effectLst>
              <a:outerShdw blurRad="2413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sp>
          <p:nvSpPr>
            <p:cNvPr id="8" name="Rectangle: Rounded Corners 7">
              <a:extLst>
                <a:ext uri="{FF2B5EF4-FFF2-40B4-BE49-F238E27FC236}">
                  <a16:creationId xmlns:a16="http://schemas.microsoft.com/office/drawing/2014/main" id="{EE6C9A8E-1891-489C-8AB7-F3B06A1ABDE5}"/>
                </a:ext>
              </a:extLst>
            </p:cNvPr>
            <p:cNvSpPr/>
            <p:nvPr/>
          </p:nvSpPr>
          <p:spPr>
            <a:xfrm>
              <a:off x="6178155" y="3575160"/>
              <a:ext cx="4902929" cy="1996442"/>
            </a:xfrm>
            <a:prstGeom prst="roundRect">
              <a:avLst>
                <a:gd name="adj" fmla="val 0"/>
              </a:avLst>
            </a:prstGeom>
            <a:solidFill>
              <a:schemeClr val="bg1"/>
            </a:solidFill>
            <a:ln>
              <a:noFill/>
            </a:ln>
            <a:effectLst>
              <a:outerShdw blurRad="2413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sp>
          <p:nvSpPr>
            <p:cNvPr id="9" name="Rectangle 8">
              <a:extLst>
                <a:ext uri="{FF2B5EF4-FFF2-40B4-BE49-F238E27FC236}">
                  <a16:creationId xmlns:a16="http://schemas.microsoft.com/office/drawing/2014/main" id="{2A6EE245-4787-4611-B32F-0848130D5C0D}"/>
                </a:ext>
              </a:extLst>
            </p:cNvPr>
            <p:cNvSpPr/>
            <p:nvPr/>
          </p:nvSpPr>
          <p:spPr>
            <a:xfrm>
              <a:off x="8188965" y="4054489"/>
              <a:ext cx="2673805" cy="1019215"/>
            </a:xfrm>
            <a:prstGeom prst="rect">
              <a:avLst/>
            </a:prstGeom>
          </p:spPr>
          <p:txBody>
            <a:bodyPr wrap="square" anchor="ctr">
              <a:spAutoFit/>
            </a:bodyPr>
            <a:lstStyle/>
            <a:p>
              <a:pPr marL="285750" lvl="0" indent="-285750">
                <a:buBlip>
                  <a:blip r:embed="rId2"/>
                </a:buBlip>
              </a:pPr>
              <a:r>
                <a:rPr lang="en-US" sz="1600" dirty="0">
                  <a:solidFill>
                    <a:srgbClr val="1F497D"/>
                  </a:solidFill>
                </a:rPr>
                <a:t>Prebuilt CDR functionality</a:t>
              </a:r>
            </a:p>
            <a:p>
              <a:pPr marL="285750" lvl="0" indent="-285750">
                <a:buBlip>
                  <a:blip r:embed="rId2"/>
                </a:buBlip>
              </a:pPr>
              <a:r>
                <a:rPr lang="en-US" sz="1600" dirty="0">
                  <a:solidFill>
                    <a:srgbClr val="1F497D"/>
                  </a:solidFill>
                </a:rPr>
                <a:t>Ready to deploy solution</a:t>
              </a:r>
            </a:p>
            <a:p>
              <a:pPr marL="285750" lvl="0" indent="-285750">
                <a:buBlip>
                  <a:blip r:embed="rId2"/>
                </a:buBlip>
              </a:pPr>
              <a:r>
                <a:rPr lang="en-US" sz="1600" dirty="0">
                  <a:solidFill>
                    <a:srgbClr val="1F497D"/>
                  </a:solidFill>
                </a:rPr>
                <a:t>Ongoing support and maintenance by SISS</a:t>
              </a:r>
            </a:p>
          </p:txBody>
        </p:sp>
        <p:sp>
          <p:nvSpPr>
            <p:cNvPr id="10" name="Rectangle: Rounded Corners 9">
              <a:extLst>
                <a:ext uri="{FF2B5EF4-FFF2-40B4-BE49-F238E27FC236}">
                  <a16:creationId xmlns:a16="http://schemas.microsoft.com/office/drawing/2014/main" id="{4DDDF4A8-389F-4223-92B4-52BF556847E6}"/>
                </a:ext>
              </a:extLst>
            </p:cNvPr>
            <p:cNvSpPr/>
            <p:nvPr/>
          </p:nvSpPr>
          <p:spPr>
            <a:xfrm>
              <a:off x="6166125" y="1461550"/>
              <a:ext cx="4914959" cy="2014369"/>
            </a:xfrm>
            <a:prstGeom prst="roundRect">
              <a:avLst>
                <a:gd name="adj" fmla="val 0"/>
              </a:avLst>
            </a:prstGeom>
            <a:solidFill>
              <a:schemeClr val="bg1"/>
            </a:solidFill>
            <a:ln>
              <a:noFill/>
            </a:ln>
            <a:effectLst>
              <a:outerShdw blurRad="2413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sp>
          <p:nvSpPr>
            <p:cNvPr id="11" name="Partial Circle 10">
              <a:extLst>
                <a:ext uri="{FF2B5EF4-FFF2-40B4-BE49-F238E27FC236}">
                  <a16:creationId xmlns:a16="http://schemas.microsoft.com/office/drawing/2014/main" id="{B09BF383-D2A7-4A84-BED3-CFD8FC1919F6}"/>
                </a:ext>
              </a:extLst>
            </p:cNvPr>
            <p:cNvSpPr/>
            <p:nvPr/>
          </p:nvSpPr>
          <p:spPr>
            <a:xfrm>
              <a:off x="4026576" y="1461551"/>
              <a:ext cx="4011320" cy="4011320"/>
            </a:xfrm>
            <a:prstGeom prst="pie">
              <a:avLst>
                <a:gd name="adj1" fmla="val 10800000"/>
                <a:gd name="adj2" fmla="val 16200000"/>
              </a:avLst>
            </a:prstGeom>
            <a:solidFill>
              <a:srgbClr val="00B0F0"/>
            </a:solidFill>
            <a:ln>
              <a:noFill/>
            </a:ln>
            <a:effectLst>
              <a:outerShdw blurRad="190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a:solidFill>
                  <a:schemeClr val="tx1"/>
                </a:solidFill>
              </a:endParaRPr>
            </a:p>
          </p:txBody>
        </p:sp>
        <p:sp>
          <p:nvSpPr>
            <p:cNvPr id="12" name="Partial Circle 11">
              <a:extLst>
                <a:ext uri="{FF2B5EF4-FFF2-40B4-BE49-F238E27FC236}">
                  <a16:creationId xmlns:a16="http://schemas.microsoft.com/office/drawing/2014/main" id="{3BFAD66E-CC13-42B3-895C-C648ED7DFB3D}"/>
                </a:ext>
              </a:extLst>
            </p:cNvPr>
            <p:cNvSpPr/>
            <p:nvPr/>
          </p:nvSpPr>
          <p:spPr>
            <a:xfrm>
              <a:off x="4026576" y="1560281"/>
              <a:ext cx="4011320" cy="4011320"/>
            </a:xfrm>
            <a:prstGeom prst="pie">
              <a:avLst>
                <a:gd name="adj1" fmla="val 5410789"/>
                <a:gd name="adj2" fmla="val 10793779"/>
              </a:avLst>
            </a:prstGeom>
            <a:solidFill>
              <a:srgbClr val="8043FB"/>
            </a:solidFill>
            <a:ln>
              <a:noFill/>
            </a:ln>
            <a:effectLst>
              <a:outerShdw blurRad="190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a:solidFill>
                  <a:schemeClr val="tx1"/>
                </a:solidFill>
              </a:endParaRPr>
            </a:p>
          </p:txBody>
        </p:sp>
        <p:sp>
          <p:nvSpPr>
            <p:cNvPr id="13" name="Partial Circle 12">
              <a:extLst>
                <a:ext uri="{FF2B5EF4-FFF2-40B4-BE49-F238E27FC236}">
                  <a16:creationId xmlns:a16="http://schemas.microsoft.com/office/drawing/2014/main" id="{80663234-332B-4202-9CA3-7567679008F1}"/>
                </a:ext>
              </a:extLst>
            </p:cNvPr>
            <p:cNvSpPr/>
            <p:nvPr/>
          </p:nvSpPr>
          <p:spPr>
            <a:xfrm>
              <a:off x="4152516" y="1470260"/>
              <a:ext cx="4011320" cy="4011320"/>
            </a:xfrm>
            <a:prstGeom prst="pie">
              <a:avLst>
                <a:gd name="adj1" fmla="val 16205149"/>
                <a:gd name="adj2" fmla="val 2698"/>
              </a:avLst>
            </a:prstGeom>
            <a:solidFill>
              <a:srgbClr val="0070C0"/>
            </a:solidFill>
            <a:ln>
              <a:noFill/>
            </a:ln>
            <a:effectLst>
              <a:outerShdw blurRad="190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a:solidFill>
                  <a:schemeClr val="tx1"/>
                </a:solidFill>
              </a:endParaRPr>
            </a:p>
          </p:txBody>
        </p:sp>
        <p:sp>
          <p:nvSpPr>
            <p:cNvPr id="14" name="Partial Circle 13">
              <a:extLst>
                <a:ext uri="{FF2B5EF4-FFF2-40B4-BE49-F238E27FC236}">
                  <a16:creationId xmlns:a16="http://schemas.microsoft.com/office/drawing/2014/main" id="{83D13724-7933-4B35-B4ED-2CAB2047076F}"/>
                </a:ext>
              </a:extLst>
            </p:cNvPr>
            <p:cNvSpPr/>
            <p:nvPr/>
          </p:nvSpPr>
          <p:spPr>
            <a:xfrm>
              <a:off x="4152516" y="1560281"/>
              <a:ext cx="4011320" cy="4011320"/>
            </a:xfrm>
            <a:prstGeom prst="pie">
              <a:avLst>
                <a:gd name="adj1" fmla="val 7914"/>
                <a:gd name="adj2" fmla="val 5363289"/>
              </a:avLst>
            </a:prstGeom>
            <a:solidFill>
              <a:srgbClr val="4646F8"/>
            </a:solidFill>
            <a:ln>
              <a:noFill/>
            </a:ln>
            <a:effectLst>
              <a:outerShdw blurRad="190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a:solidFill>
                  <a:schemeClr val="tx1"/>
                </a:solidFill>
              </a:endParaRPr>
            </a:p>
          </p:txBody>
        </p:sp>
        <p:sp>
          <p:nvSpPr>
            <p:cNvPr id="15" name="Graphic 78">
              <a:extLst>
                <a:ext uri="{FF2B5EF4-FFF2-40B4-BE49-F238E27FC236}">
                  <a16:creationId xmlns:a16="http://schemas.microsoft.com/office/drawing/2014/main" id="{7897CE08-DE72-4F44-9880-11464F5B8333}"/>
                </a:ext>
              </a:extLst>
            </p:cNvPr>
            <p:cNvSpPr/>
            <p:nvPr/>
          </p:nvSpPr>
          <p:spPr>
            <a:xfrm flipV="1">
              <a:off x="6281161" y="3021571"/>
              <a:ext cx="337252" cy="395218"/>
            </a:xfrm>
            <a:custGeom>
              <a:avLst/>
              <a:gdLst>
                <a:gd name="connsiteX0" fmla="*/ 996935 w 1390083"/>
                <a:gd name="connsiteY0" fmla="*/ 21720 h 1629007"/>
                <a:gd name="connsiteX1" fmla="*/ 840912 w 1390083"/>
                <a:gd name="connsiteY1" fmla="*/ 291973 h 1629007"/>
                <a:gd name="connsiteX2" fmla="*/ 684889 w 1390083"/>
                <a:gd name="connsiteY2" fmla="*/ 562225 h 1629007"/>
                <a:gd name="connsiteX3" fmla="*/ 722501 w 1390083"/>
                <a:gd name="connsiteY3" fmla="*/ 627367 h 1629007"/>
                <a:gd name="connsiteX4" fmla="*/ 919159 w 1390083"/>
                <a:gd name="connsiteY4" fmla="*/ 627367 h 1629007"/>
                <a:gd name="connsiteX5" fmla="*/ 32291 w 1390083"/>
                <a:gd name="connsiteY5" fmla="*/ 1411988 h 1629007"/>
                <a:gd name="connsiteX6" fmla="*/ 0 w 1390083"/>
                <a:gd name="connsiteY6" fmla="*/ 1444279 h 1629007"/>
                <a:gd name="connsiteX7" fmla="*/ 0 w 1390083"/>
                <a:gd name="connsiteY7" fmla="*/ 1596736 h 1629007"/>
                <a:gd name="connsiteX8" fmla="*/ 32291 w 1390083"/>
                <a:gd name="connsiteY8" fmla="*/ 1629008 h 1629007"/>
                <a:gd name="connsiteX9" fmla="*/ 1137627 w 1390083"/>
                <a:gd name="connsiteY9" fmla="*/ 627331 h 1629007"/>
                <a:gd name="connsiteX10" fmla="*/ 1346592 w 1390083"/>
                <a:gd name="connsiteY10" fmla="*/ 627331 h 1629007"/>
                <a:gd name="connsiteX11" fmla="*/ 1384204 w 1390083"/>
                <a:gd name="connsiteY11" fmla="*/ 562189 h 1629007"/>
                <a:gd name="connsiteX12" fmla="*/ 1228182 w 1390083"/>
                <a:gd name="connsiteY12" fmla="*/ 291936 h 1629007"/>
                <a:gd name="connsiteX13" fmla="*/ 1072141 w 1390083"/>
                <a:gd name="connsiteY13" fmla="*/ 21720 h 1629007"/>
                <a:gd name="connsiteX14" fmla="*/ 996935 w 1390083"/>
                <a:gd name="connsiteY14" fmla="*/ 21720 h 162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90083" h="1629007">
                  <a:moveTo>
                    <a:pt x="996935" y="21720"/>
                  </a:moveTo>
                  <a:lnTo>
                    <a:pt x="840912" y="291973"/>
                  </a:lnTo>
                  <a:lnTo>
                    <a:pt x="684889" y="562225"/>
                  </a:lnTo>
                  <a:cubicBezTo>
                    <a:pt x="668183" y="591167"/>
                    <a:pt x="689070" y="627367"/>
                    <a:pt x="722501" y="627367"/>
                  </a:cubicBezTo>
                  <a:lnTo>
                    <a:pt x="919159" y="627367"/>
                  </a:lnTo>
                  <a:cubicBezTo>
                    <a:pt x="865130" y="1068846"/>
                    <a:pt x="488159" y="1411988"/>
                    <a:pt x="32291" y="1411988"/>
                  </a:cubicBezTo>
                  <a:cubicBezTo>
                    <a:pt x="14462" y="1411988"/>
                    <a:pt x="0" y="1426450"/>
                    <a:pt x="0" y="1444279"/>
                  </a:cubicBezTo>
                  <a:lnTo>
                    <a:pt x="0" y="1596736"/>
                  </a:lnTo>
                  <a:cubicBezTo>
                    <a:pt x="18" y="1614546"/>
                    <a:pt x="14462" y="1629008"/>
                    <a:pt x="32291" y="1629008"/>
                  </a:cubicBezTo>
                  <a:cubicBezTo>
                    <a:pt x="607946" y="1629008"/>
                    <a:pt x="1082639" y="1188796"/>
                    <a:pt x="1137627" y="627331"/>
                  </a:cubicBezTo>
                  <a:lnTo>
                    <a:pt x="1346592" y="627331"/>
                  </a:lnTo>
                  <a:cubicBezTo>
                    <a:pt x="1380023" y="627331"/>
                    <a:pt x="1400911" y="591149"/>
                    <a:pt x="1384204" y="562189"/>
                  </a:cubicBezTo>
                  <a:lnTo>
                    <a:pt x="1228182" y="291936"/>
                  </a:lnTo>
                  <a:lnTo>
                    <a:pt x="1072141" y="21720"/>
                  </a:lnTo>
                  <a:cubicBezTo>
                    <a:pt x="1055434" y="-7240"/>
                    <a:pt x="1013641" y="-7240"/>
                    <a:pt x="996935" y="21720"/>
                  </a:cubicBezTo>
                  <a:close/>
                </a:path>
              </a:pathLst>
            </a:custGeom>
            <a:solidFill>
              <a:schemeClr val="bg1"/>
            </a:solidFill>
            <a:ln w="18098" cap="flat">
              <a:noFill/>
              <a:prstDash val="solid"/>
              <a:miter/>
            </a:ln>
          </p:spPr>
          <p:txBody>
            <a:bodyPr rtlCol="0" anchor="ctr"/>
            <a:lstStyle/>
            <a:p>
              <a:endParaRPr lang="en-ID" sz="2000"/>
            </a:p>
          </p:txBody>
        </p:sp>
        <p:sp>
          <p:nvSpPr>
            <p:cNvPr id="16" name="Graphic 78">
              <a:extLst>
                <a:ext uri="{FF2B5EF4-FFF2-40B4-BE49-F238E27FC236}">
                  <a16:creationId xmlns:a16="http://schemas.microsoft.com/office/drawing/2014/main" id="{5C8C1219-4D3F-4002-BE9B-2327FD2713A6}"/>
                </a:ext>
              </a:extLst>
            </p:cNvPr>
            <p:cNvSpPr/>
            <p:nvPr/>
          </p:nvSpPr>
          <p:spPr>
            <a:xfrm rot="5400000" flipV="1">
              <a:off x="6248018" y="3639111"/>
              <a:ext cx="337252" cy="395218"/>
            </a:xfrm>
            <a:custGeom>
              <a:avLst/>
              <a:gdLst>
                <a:gd name="connsiteX0" fmla="*/ 996935 w 1390083"/>
                <a:gd name="connsiteY0" fmla="*/ 21720 h 1629007"/>
                <a:gd name="connsiteX1" fmla="*/ 840912 w 1390083"/>
                <a:gd name="connsiteY1" fmla="*/ 291973 h 1629007"/>
                <a:gd name="connsiteX2" fmla="*/ 684889 w 1390083"/>
                <a:gd name="connsiteY2" fmla="*/ 562225 h 1629007"/>
                <a:gd name="connsiteX3" fmla="*/ 722501 w 1390083"/>
                <a:gd name="connsiteY3" fmla="*/ 627367 h 1629007"/>
                <a:gd name="connsiteX4" fmla="*/ 919159 w 1390083"/>
                <a:gd name="connsiteY4" fmla="*/ 627367 h 1629007"/>
                <a:gd name="connsiteX5" fmla="*/ 32291 w 1390083"/>
                <a:gd name="connsiteY5" fmla="*/ 1411988 h 1629007"/>
                <a:gd name="connsiteX6" fmla="*/ 0 w 1390083"/>
                <a:gd name="connsiteY6" fmla="*/ 1444279 h 1629007"/>
                <a:gd name="connsiteX7" fmla="*/ 0 w 1390083"/>
                <a:gd name="connsiteY7" fmla="*/ 1596736 h 1629007"/>
                <a:gd name="connsiteX8" fmla="*/ 32291 w 1390083"/>
                <a:gd name="connsiteY8" fmla="*/ 1629008 h 1629007"/>
                <a:gd name="connsiteX9" fmla="*/ 1137627 w 1390083"/>
                <a:gd name="connsiteY9" fmla="*/ 627331 h 1629007"/>
                <a:gd name="connsiteX10" fmla="*/ 1346592 w 1390083"/>
                <a:gd name="connsiteY10" fmla="*/ 627331 h 1629007"/>
                <a:gd name="connsiteX11" fmla="*/ 1384204 w 1390083"/>
                <a:gd name="connsiteY11" fmla="*/ 562189 h 1629007"/>
                <a:gd name="connsiteX12" fmla="*/ 1228182 w 1390083"/>
                <a:gd name="connsiteY12" fmla="*/ 291936 h 1629007"/>
                <a:gd name="connsiteX13" fmla="*/ 1072141 w 1390083"/>
                <a:gd name="connsiteY13" fmla="*/ 21720 h 1629007"/>
                <a:gd name="connsiteX14" fmla="*/ 996935 w 1390083"/>
                <a:gd name="connsiteY14" fmla="*/ 21720 h 162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90083" h="1629007">
                  <a:moveTo>
                    <a:pt x="996935" y="21720"/>
                  </a:moveTo>
                  <a:lnTo>
                    <a:pt x="840912" y="291973"/>
                  </a:lnTo>
                  <a:lnTo>
                    <a:pt x="684889" y="562225"/>
                  </a:lnTo>
                  <a:cubicBezTo>
                    <a:pt x="668183" y="591167"/>
                    <a:pt x="689070" y="627367"/>
                    <a:pt x="722501" y="627367"/>
                  </a:cubicBezTo>
                  <a:lnTo>
                    <a:pt x="919159" y="627367"/>
                  </a:lnTo>
                  <a:cubicBezTo>
                    <a:pt x="865130" y="1068846"/>
                    <a:pt x="488159" y="1411988"/>
                    <a:pt x="32291" y="1411988"/>
                  </a:cubicBezTo>
                  <a:cubicBezTo>
                    <a:pt x="14462" y="1411988"/>
                    <a:pt x="0" y="1426450"/>
                    <a:pt x="0" y="1444279"/>
                  </a:cubicBezTo>
                  <a:lnTo>
                    <a:pt x="0" y="1596736"/>
                  </a:lnTo>
                  <a:cubicBezTo>
                    <a:pt x="18" y="1614546"/>
                    <a:pt x="14462" y="1629008"/>
                    <a:pt x="32291" y="1629008"/>
                  </a:cubicBezTo>
                  <a:cubicBezTo>
                    <a:pt x="607946" y="1629008"/>
                    <a:pt x="1082639" y="1188796"/>
                    <a:pt x="1137627" y="627331"/>
                  </a:cubicBezTo>
                  <a:lnTo>
                    <a:pt x="1346592" y="627331"/>
                  </a:lnTo>
                  <a:cubicBezTo>
                    <a:pt x="1380023" y="627331"/>
                    <a:pt x="1400911" y="591149"/>
                    <a:pt x="1384204" y="562189"/>
                  </a:cubicBezTo>
                  <a:lnTo>
                    <a:pt x="1228182" y="291936"/>
                  </a:lnTo>
                  <a:lnTo>
                    <a:pt x="1072141" y="21720"/>
                  </a:lnTo>
                  <a:cubicBezTo>
                    <a:pt x="1055434" y="-7240"/>
                    <a:pt x="1013641" y="-7240"/>
                    <a:pt x="996935" y="21720"/>
                  </a:cubicBezTo>
                  <a:close/>
                </a:path>
              </a:pathLst>
            </a:custGeom>
            <a:solidFill>
              <a:schemeClr val="bg1"/>
            </a:solidFill>
            <a:ln w="18098" cap="flat">
              <a:noFill/>
              <a:prstDash val="solid"/>
              <a:miter/>
            </a:ln>
          </p:spPr>
          <p:txBody>
            <a:bodyPr rtlCol="0" anchor="ctr"/>
            <a:lstStyle/>
            <a:p>
              <a:endParaRPr lang="en-ID" sz="2000"/>
            </a:p>
          </p:txBody>
        </p:sp>
        <p:sp>
          <p:nvSpPr>
            <p:cNvPr id="17" name="Graphic 78">
              <a:extLst>
                <a:ext uri="{FF2B5EF4-FFF2-40B4-BE49-F238E27FC236}">
                  <a16:creationId xmlns:a16="http://schemas.microsoft.com/office/drawing/2014/main" id="{A16BBDB1-2FAA-49BC-9F80-7F2D80738301}"/>
                </a:ext>
              </a:extLst>
            </p:cNvPr>
            <p:cNvSpPr/>
            <p:nvPr/>
          </p:nvSpPr>
          <p:spPr>
            <a:xfrm rot="10800000" flipV="1">
              <a:off x="5585100" y="3610128"/>
              <a:ext cx="337252" cy="395218"/>
            </a:xfrm>
            <a:custGeom>
              <a:avLst/>
              <a:gdLst>
                <a:gd name="connsiteX0" fmla="*/ 996935 w 1390083"/>
                <a:gd name="connsiteY0" fmla="*/ 21720 h 1629007"/>
                <a:gd name="connsiteX1" fmla="*/ 840912 w 1390083"/>
                <a:gd name="connsiteY1" fmla="*/ 291973 h 1629007"/>
                <a:gd name="connsiteX2" fmla="*/ 684889 w 1390083"/>
                <a:gd name="connsiteY2" fmla="*/ 562225 h 1629007"/>
                <a:gd name="connsiteX3" fmla="*/ 722501 w 1390083"/>
                <a:gd name="connsiteY3" fmla="*/ 627367 h 1629007"/>
                <a:gd name="connsiteX4" fmla="*/ 919159 w 1390083"/>
                <a:gd name="connsiteY4" fmla="*/ 627367 h 1629007"/>
                <a:gd name="connsiteX5" fmla="*/ 32291 w 1390083"/>
                <a:gd name="connsiteY5" fmla="*/ 1411988 h 1629007"/>
                <a:gd name="connsiteX6" fmla="*/ 0 w 1390083"/>
                <a:gd name="connsiteY6" fmla="*/ 1444279 h 1629007"/>
                <a:gd name="connsiteX7" fmla="*/ 0 w 1390083"/>
                <a:gd name="connsiteY7" fmla="*/ 1596736 h 1629007"/>
                <a:gd name="connsiteX8" fmla="*/ 32291 w 1390083"/>
                <a:gd name="connsiteY8" fmla="*/ 1629008 h 1629007"/>
                <a:gd name="connsiteX9" fmla="*/ 1137627 w 1390083"/>
                <a:gd name="connsiteY9" fmla="*/ 627331 h 1629007"/>
                <a:gd name="connsiteX10" fmla="*/ 1346592 w 1390083"/>
                <a:gd name="connsiteY10" fmla="*/ 627331 h 1629007"/>
                <a:gd name="connsiteX11" fmla="*/ 1384204 w 1390083"/>
                <a:gd name="connsiteY11" fmla="*/ 562189 h 1629007"/>
                <a:gd name="connsiteX12" fmla="*/ 1228182 w 1390083"/>
                <a:gd name="connsiteY12" fmla="*/ 291936 h 1629007"/>
                <a:gd name="connsiteX13" fmla="*/ 1072141 w 1390083"/>
                <a:gd name="connsiteY13" fmla="*/ 21720 h 1629007"/>
                <a:gd name="connsiteX14" fmla="*/ 996935 w 1390083"/>
                <a:gd name="connsiteY14" fmla="*/ 21720 h 162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90083" h="1629007">
                  <a:moveTo>
                    <a:pt x="996935" y="21720"/>
                  </a:moveTo>
                  <a:lnTo>
                    <a:pt x="840912" y="291973"/>
                  </a:lnTo>
                  <a:lnTo>
                    <a:pt x="684889" y="562225"/>
                  </a:lnTo>
                  <a:cubicBezTo>
                    <a:pt x="668183" y="591167"/>
                    <a:pt x="689070" y="627367"/>
                    <a:pt x="722501" y="627367"/>
                  </a:cubicBezTo>
                  <a:lnTo>
                    <a:pt x="919159" y="627367"/>
                  </a:lnTo>
                  <a:cubicBezTo>
                    <a:pt x="865130" y="1068846"/>
                    <a:pt x="488159" y="1411988"/>
                    <a:pt x="32291" y="1411988"/>
                  </a:cubicBezTo>
                  <a:cubicBezTo>
                    <a:pt x="14462" y="1411988"/>
                    <a:pt x="0" y="1426450"/>
                    <a:pt x="0" y="1444279"/>
                  </a:cubicBezTo>
                  <a:lnTo>
                    <a:pt x="0" y="1596736"/>
                  </a:lnTo>
                  <a:cubicBezTo>
                    <a:pt x="18" y="1614546"/>
                    <a:pt x="14462" y="1629008"/>
                    <a:pt x="32291" y="1629008"/>
                  </a:cubicBezTo>
                  <a:cubicBezTo>
                    <a:pt x="607946" y="1629008"/>
                    <a:pt x="1082639" y="1188796"/>
                    <a:pt x="1137627" y="627331"/>
                  </a:cubicBezTo>
                  <a:lnTo>
                    <a:pt x="1346592" y="627331"/>
                  </a:lnTo>
                  <a:cubicBezTo>
                    <a:pt x="1380023" y="627331"/>
                    <a:pt x="1400911" y="591149"/>
                    <a:pt x="1384204" y="562189"/>
                  </a:cubicBezTo>
                  <a:lnTo>
                    <a:pt x="1228182" y="291936"/>
                  </a:lnTo>
                  <a:lnTo>
                    <a:pt x="1072141" y="21720"/>
                  </a:lnTo>
                  <a:cubicBezTo>
                    <a:pt x="1055434" y="-7240"/>
                    <a:pt x="1013641" y="-7240"/>
                    <a:pt x="996935" y="21720"/>
                  </a:cubicBezTo>
                  <a:close/>
                </a:path>
              </a:pathLst>
            </a:custGeom>
            <a:solidFill>
              <a:schemeClr val="bg1"/>
            </a:solidFill>
            <a:ln w="18098" cap="flat">
              <a:noFill/>
              <a:prstDash val="solid"/>
              <a:miter/>
            </a:ln>
          </p:spPr>
          <p:txBody>
            <a:bodyPr rtlCol="0" anchor="ctr"/>
            <a:lstStyle/>
            <a:p>
              <a:endParaRPr lang="en-ID" sz="2000"/>
            </a:p>
          </p:txBody>
        </p:sp>
        <p:sp>
          <p:nvSpPr>
            <p:cNvPr id="18" name="Graphic 78">
              <a:extLst>
                <a:ext uri="{FF2B5EF4-FFF2-40B4-BE49-F238E27FC236}">
                  <a16:creationId xmlns:a16="http://schemas.microsoft.com/office/drawing/2014/main" id="{CC5D4F43-7B5C-49F9-8041-0AE726DA831D}"/>
                </a:ext>
              </a:extLst>
            </p:cNvPr>
            <p:cNvSpPr/>
            <p:nvPr/>
          </p:nvSpPr>
          <p:spPr>
            <a:xfrm rot="16200000" flipV="1">
              <a:off x="5595129" y="2997999"/>
              <a:ext cx="337252" cy="395218"/>
            </a:xfrm>
            <a:custGeom>
              <a:avLst/>
              <a:gdLst>
                <a:gd name="connsiteX0" fmla="*/ 996935 w 1390083"/>
                <a:gd name="connsiteY0" fmla="*/ 21720 h 1629007"/>
                <a:gd name="connsiteX1" fmla="*/ 840912 w 1390083"/>
                <a:gd name="connsiteY1" fmla="*/ 291973 h 1629007"/>
                <a:gd name="connsiteX2" fmla="*/ 684889 w 1390083"/>
                <a:gd name="connsiteY2" fmla="*/ 562225 h 1629007"/>
                <a:gd name="connsiteX3" fmla="*/ 722501 w 1390083"/>
                <a:gd name="connsiteY3" fmla="*/ 627367 h 1629007"/>
                <a:gd name="connsiteX4" fmla="*/ 919159 w 1390083"/>
                <a:gd name="connsiteY4" fmla="*/ 627367 h 1629007"/>
                <a:gd name="connsiteX5" fmla="*/ 32291 w 1390083"/>
                <a:gd name="connsiteY5" fmla="*/ 1411988 h 1629007"/>
                <a:gd name="connsiteX6" fmla="*/ 0 w 1390083"/>
                <a:gd name="connsiteY6" fmla="*/ 1444279 h 1629007"/>
                <a:gd name="connsiteX7" fmla="*/ 0 w 1390083"/>
                <a:gd name="connsiteY7" fmla="*/ 1596736 h 1629007"/>
                <a:gd name="connsiteX8" fmla="*/ 32291 w 1390083"/>
                <a:gd name="connsiteY8" fmla="*/ 1629008 h 1629007"/>
                <a:gd name="connsiteX9" fmla="*/ 1137627 w 1390083"/>
                <a:gd name="connsiteY9" fmla="*/ 627331 h 1629007"/>
                <a:gd name="connsiteX10" fmla="*/ 1346592 w 1390083"/>
                <a:gd name="connsiteY10" fmla="*/ 627331 h 1629007"/>
                <a:gd name="connsiteX11" fmla="*/ 1384204 w 1390083"/>
                <a:gd name="connsiteY11" fmla="*/ 562189 h 1629007"/>
                <a:gd name="connsiteX12" fmla="*/ 1228182 w 1390083"/>
                <a:gd name="connsiteY12" fmla="*/ 291936 h 1629007"/>
                <a:gd name="connsiteX13" fmla="*/ 1072141 w 1390083"/>
                <a:gd name="connsiteY13" fmla="*/ 21720 h 1629007"/>
                <a:gd name="connsiteX14" fmla="*/ 996935 w 1390083"/>
                <a:gd name="connsiteY14" fmla="*/ 21720 h 162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90083" h="1629007">
                  <a:moveTo>
                    <a:pt x="996935" y="21720"/>
                  </a:moveTo>
                  <a:lnTo>
                    <a:pt x="840912" y="291973"/>
                  </a:lnTo>
                  <a:lnTo>
                    <a:pt x="684889" y="562225"/>
                  </a:lnTo>
                  <a:cubicBezTo>
                    <a:pt x="668183" y="591167"/>
                    <a:pt x="689070" y="627367"/>
                    <a:pt x="722501" y="627367"/>
                  </a:cubicBezTo>
                  <a:lnTo>
                    <a:pt x="919159" y="627367"/>
                  </a:lnTo>
                  <a:cubicBezTo>
                    <a:pt x="865130" y="1068846"/>
                    <a:pt x="488159" y="1411988"/>
                    <a:pt x="32291" y="1411988"/>
                  </a:cubicBezTo>
                  <a:cubicBezTo>
                    <a:pt x="14462" y="1411988"/>
                    <a:pt x="0" y="1426450"/>
                    <a:pt x="0" y="1444279"/>
                  </a:cubicBezTo>
                  <a:lnTo>
                    <a:pt x="0" y="1596736"/>
                  </a:lnTo>
                  <a:cubicBezTo>
                    <a:pt x="18" y="1614546"/>
                    <a:pt x="14462" y="1629008"/>
                    <a:pt x="32291" y="1629008"/>
                  </a:cubicBezTo>
                  <a:cubicBezTo>
                    <a:pt x="607946" y="1629008"/>
                    <a:pt x="1082639" y="1188796"/>
                    <a:pt x="1137627" y="627331"/>
                  </a:cubicBezTo>
                  <a:lnTo>
                    <a:pt x="1346592" y="627331"/>
                  </a:lnTo>
                  <a:cubicBezTo>
                    <a:pt x="1380023" y="627331"/>
                    <a:pt x="1400911" y="591149"/>
                    <a:pt x="1384204" y="562189"/>
                  </a:cubicBezTo>
                  <a:lnTo>
                    <a:pt x="1228182" y="291936"/>
                  </a:lnTo>
                  <a:lnTo>
                    <a:pt x="1072141" y="21720"/>
                  </a:lnTo>
                  <a:cubicBezTo>
                    <a:pt x="1055434" y="-7240"/>
                    <a:pt x="1013641" y="-7240"/>
                    <a:pt x="996935" y="21720"/>
                  </a:cubicBezTo>
                  <a:close/>
                </a:path>
              </a:pathLst>
            </a:custGeom>
            <a:solidFill>
              <a:schemeClr val="bg1"/>
            </a:solidFill>
            <a:ln w="18098" cap="flat">
              <a:noFill/>
              <a:prstDash val="solid"/>
              <a:miter/>
            </a:ln>
          </p:spPr>
          <p:txBody>
            <a:bodyPr rtlCol="0" anchor="ctr"/>
            <a:lstStyle/>
            <a:p>
              <a:endParaRPr lang="en-ID" sz="2000"/>
            </a:p>
          </p:txBody>
        </p:sp>
        <p:sp>
          <p:nvSpPr>
            <p:cNvPr id="19" name="Rectangle 18">
              <a:extLst>
                <a:ext uri="{FF2B5EF4-FFF2-40B4-BE49-F238E27FC236}">
                  <a16:creationId xmlns:a16="http://schemas.microsoft.com/office/drawing/2014/main" id="{16183D98-724E-49FD-87AF-28B313AB1EEA}"/>
                </a:ext>
              </a:extLst>
            </p:cNvPr>
            <p:cNvSpPr/>
            <p:nvPr/>
          </p:nvSpPr>
          <p:spPr>
            <a:xfrm>
              <a:off x="4408321" y="2318443"/>
              <a:ext cx="1514031" cy="567475"/>
            </a:xfrm>
            <a:prstGeom prst="rect">
              <a:avLst/>
            </a:prstGeom>
          </p:spPr>
          <p:txBody>
            <a:bodyPr wrap="square">
              <a:spAutoFit/>
            </a:bodyPr>
            <a:lstStyle/>
            <a:p>
              <a:pPr lvl="0" algn="ctr"/>
              <a:r>
                <a:rPr lang="en-AU" sz="1800" b="1" dirty="0">
                  <a:solidFill>
                    <a:srgbClr val="F9F9F9"/>
                  </a:solidFill>
                  <a:effectLst>
                    <a:outerShdw blurRad="38100" dist="38100" dir="2700000" algn="tl">
                      <a:srgbClr val="000000">
                        <a:alpha val="43137"/>
                      </a:srgbClr>
                    </a:outerShdw>
                  </a:effectLst>
                </a:rPr>
                <a:t>Full Service Provider</a:t>
              </a:r>
            </a:p>
          </p:txBody>
        </p:sp>
        <p:sp>
          <p:nvSpPr>
            <p:cNvPr id="20" name="Rectangle 19">
              <a:extLst>
                <a:ext uri="{FF2B5EF4-FFF2-40B4-BE49-F238E27FC236}">
                  <a16:creationId xmlns:a16="http://schemas.microsoft.com/office/drawing/2014/main" id="{CDCDA390-43F7-4E44-AAE5-45C51A1B4192}"/>
                </a:ext>
              </a:extLst>
            </p:cNvPr>
            <p:cNvSpPr/>
            <p:nvPr/>
          </p:nvSpPr>
          <p:spPr>
            <a:xfrm>
              <a:off x="6268062" y="2304976"/>
              <a:ext cx="1514031" cy="567475"/>
            </a:xfrm>
            <a:prstGeom prst="rect">
              <a:avLst/>
            </a:prstGeom>
          </p:spPr>
          <p:txBody>
            <a:bodyPr wrap="square">
              <a:spAutoFit/>
            </a:bodyPr>
            <a:lstStyle/>
            <a:p>
              <a:pPr lvl="0" algn="ctr"/>
              <a:r>
                <a:rPr lang="en-AU" sz="1800" b="1" dirty="0">
                  <a:solidFill>
                    <a:srgbClr val="F9F9F9"/>
                  </a:solidFill>
                  <a:effectLst>
                    <a:outerShdw blurRad="38100" dist="38100" dir="2700000" algn="tl">
                      <a:srgbClr val="000000">
                        <a:alpha val="43137"/>
                      </a:srgbClr>
                    </a:outerShdw>
                  </a:effectLst>
                </a:rPr>
                <a:t>Simple Fixed Pricing</a:t>
              </a:r>
            </a:p>
          </p:txBody>
        </p:sp>
        <p:sp>
          <p:nvSpPr>
            <p:cNvPr id="21" name="Rectangle 20">
              <a:extLst>
                <a:ext uri="{FF2B5EF4-FFF2-40B4-BE49-F238E27FC236}">
                  <a16:creationId xmlns:a16="http://schemas.microsoft.com/office/drawing/2014/main" id="{C9DC760A-6CD1-40F6-B1A7-FD7916254472}"/>
                </a:ext>
              </a:extLst>
            </p:cNvPr>
            <p:cNvSpPr/>
            <p:nvPr/>
          </p:nvSpPr>
          <p:spPr>
            <a:xfrm>
              <a:off x="4408320" y="4064609"/>
              <a:ext cx="1514031" cy="324272"/>
            </a:xfrm>
            <a:prstGeom prst="rect">
              <a:avLst/>
            </a:prstGeom>
          </p:spPr>
          <p:txBody>
            <a:bodyPr wrap="square">
              <a:spAutoFit/>
            </a:bodyPr>
            <a:lstStyle/>
            <a:p>
              <a:pPr lvl="0" algn="ctr"/>
              <a:r>
                <a:rPr lang="en-AU" sz="1800" b="1" dirty="0">
                  <a:solidFill>
                    <a:srgbClr val="F9F9F9"/>
                  </a:solidFill>
                  <a:effectLst>
                    <a:outerShdw blurRad="38100" dist="38100" dir="2700000" algn="tl">
                      <a:srgbClr val="000000">
                        <a:alpha val="43137"/>
                      </a:srgbClr>
                    </a:outerShdw>
                  </a:effectLst>
                </a:rPr>
                <a:t>Easy Solution</a:t>
              </a:r>
            </a:p>
          </p:txBody>
        </p:sp>
        <p:sp>
          <p:nvSpPr>
            <p:cNvPr id="22" name="Rectangle 21">
              <a:extLst>
                <a:ext uri="{FF2B5EF4-FFF2-40B4-BE49-F238E27FC236}">
                  <a16:creationId xmlns:a16="http://schemas.microsoft.com/office/drawing/2014/main" id="{44A981C1-F8D3-448A-BF00-52E4D18430D9}"/>
                </a:ext>
              </a:extLst>
            </p:cNvPr>
            <p:cNvSpPr/>
            <p:nvPr/>
          </p:nvSpPr>
          <p:spPr>
            <a:xfrm>
              <a:off x="6268062" y="4108136"/>
              <a:ext cx="1514031" cy="324272"/>
            </a:xfrm>
            <a:prstGeom prst="rect">
              <a:avLst/>
            </a:prstGeom>
          </p:spPr>
          <p:txBody>
            <a:bodyPr wrap="square">
              <a:spAutoFit/>
            </a:bodyPr>
            <a:lstStyle/>
            <a:p>
              <a:pPr lvl="0" algn="ctr"/>
              <a:r>
                <a:rPr lang="en-AU" sz="1800" b="1" dirty="0">
                  <a:solidFill>
                    <a:srgbClr val="F9F9F9"/>
                  </a:solidFill>
                  <a:effectLst>
                    <a:outerShdw blurRad="38100" dist="38100" dir="2700000" algn="tl">
                      <a:srgbClr val="000000">
                        <a:alpha val="43137"/>
                      </a:srgbClr>
                    </a:outerShdw>
                  </a:effectLst>
                </a:rPr>
                <a:t>Cost Effective </a:t>
              </a:r>
            </a:p>
          </p:txBody>
        </p:sp>
        <p:sp>
          <p:nvSpPr>
            <p:cNvPr id="23" name="Rectangle 22">
              <a:extLst>
                <a:ext uri="{FF2B5EF4-FFF2-40B4-BE49-F238E27FC236}">
                  <a16:creationId xmlns:a16="http://schemas.microsoft.com/office/drawing/2014/main" id="{B71505DE-3CC8-4B1F-8F25-68DEBCFC28E9}"/>
                </a:ext>
              </a:extLst>
            </p:cNvPr>
            <p:cNvSpPr/>
            <p:nvPr/>
          </p:nvSpPr>
          <p:spPr>
            <a:xfrm>
              <a:off x="8176935" y="1953306"/>
              <a:ext cx="2673805" cy="1019215"/>
            </a:xfrm>
            <a:prstGeom prst="rect">
              <a:avLst/>
            </a:prstGeom>
          </p:spPr>
          <p:txBody>
            <a:bodyPr wrap="square" anchor="ctr">
              <a:spAutoFit/>
            </a:bodyPr>
            <a:lstStyle/>
            <a:p>
              <a:pPr marL="285750" lvl="0" indent="-285750">
                <a:buBlip>
                  <a:blip r:embed="rId2"/>
                </a:buBlip>
              </a:pPr>
              <a:r>
                <a:rPr lang="en-AU" sz="1600" dirty="0">
                  <a:solidFill>
                    <a:srgbClr val="1F497D"/>
                  </a:solidFill>
                </a:rPr>
                <a:t>Modular fixed price solution</a:t>
              </a:r>
            </a:p>
            <a:p>
              <a:pPr marL="285750" lvl="0" indent="-285750">
                <a:buBlip>
                  <a:blip r:embed="rId2"/>
                </a:buBlip>
              </a:pPr>
              <a:r>
                <a:rPr lang="en-AU" sz="1600" dirty="0">
                  <a:solidFill>
                    <a:srgbClr val="1F497D"/>
                  </a:solidFill>
                </a:rPr>
                <a:t>Cost certainty for our clients</a:t>
              </a:r>
            </a:p>
          </p:txBody>
        </p:sp>
        <p:sp>
          <p:nvSpPr>
            <p:cNvPr id="24" name="Rectangle 23">
              <a:extLst>
                <a:ext uri="{FF2B5EF4-FFF2-40B4-BE49-F238E27FC236}">
                  <a16:creationId xmlns:a16="http://schemas.microsoft.com/office/drawing/2014/main" id="{EA167539-57ED-42D3-8A6C-74B16DDEC0C4}"/>
                </a:ext>
              </a:extLst>
            </p:cNvPr>
            <p:cNvSpPr/>
            <p:nvPr/>
          </p:nvSpPr>
          <p:spPr>
            <a:xfrm>
              <a:off x="1235268" y="3802687"/>
              <a:ext cx="2770449" cy="1485141"/>
            </a:xfrm>
            <a:prstGeom prst="rect">
              <a:avLst/>
            </a:prstGeom>
          </p:spPr>
          <p:txBody>
            <a:bodyPr wrap="square" anchor="ctr">
              <a:spAutoFit/>
            </a:bodyPr>
            <a:lstStyle/>
            <a:p>
              <a:pPr marL="285750" lvl="0" indent="-285750">
                <a:buBlip>
                  <a:blip r:embed="rId2"/>
                </a:buBlip>
              </a:pPr>
              <a:r>
                <a:rPr lang="en-US" sz="1600" dirty="0">
                  <a:solidFill>
                    <a:srgbClr val="1F497D"/>
                  </a:solidFill>
                </a:rPr>
                <a:t>Our systems integrate with our customers</a:t>
              </a:r>
            </a:p>
            <a:p>
              <a:pPr marL="285750" lvl="0" indent="-285750">
                <a:buBlip>
                  <a:blip r:embed="rId2"/>
                </a:buBlip>
              </a:pPr>
              <a:r>
                <a:rPr lang="en-US" sz="1600" dirty="0">
                  <a:solidFill>
                    <a:srgbClr val="1F497D"/>
                  </a:solidFill>
                </a:rPr>
                <a:t>Access to analytics</a:t>
              </a:r>
            </a:p>
            <a:p>
              <a:pPr marL="285750" lvl="0" indent="-285750">
                <a:buBlip>
                  <a:blip r:embed="rId2"/>
                </a:buBlip>
              </a:pPr>
              <a:r>
                <a:rPr lang="en-US" sz="1600" dirty="0">
                  <a:solidFill>
                    <a:srgbClr val="1F497D"/>
                  </a:solidFill>
                </a:rPr>
                <a:t>Manage compliance obligation online</a:t>
              </a:r>
            </a:p>
            <a:p>
              <a:pPr marL="285750" lvl="0" indent="-285750">
                <a:buBlip>
                  <a:blip r:embed="rId2"/>
                </a:buBlip>
              </a:pPr>
              <a:r>
                <a:rPr lang="en-US" sz="1600" dirty="0">
                  <a:solidFill>
                    <a:srgbClr val="1F497D"/>
                  </a:solidFill>
                </a:rPr>
                <a:t>Technical support available</a:t>
              </a:r>
            </a:p>
          </p:txBody>
        </p:sp>
        <p:sp>
          <p:nvSpPr>
            <p:cNvPr id="25" name="Rectangle 24">
              <a:extLst>
                <a:ext uri="{FF2B5EF4-FFF2-40B4-BE49-F238E27FC236}">
                  <a16:creationId xmlns:a16="http://schemas.microsoft.com/office/drawing/2014/main" id="{AB88AFA5-3D91-4CF0-828C-70980A76A3B1}"/>
                </a:ext>
              </a:extLst>
            </p:cNvPr>
            <p:cNvSpPr/>
            <p:nvPr/>
          </p:nvSpPr>
          <p:spPr>
            <a:xfrm>
              <a:off x="1235268" y="1585021"/>
              <a:ext cx="2758419" cy="1718105"/>
            </a:xfrm>
            <a:prstGeom prst="rect">
              <a:avLst/>
            </a:prstGeom>
          </p:spPr>
          <p:txBody>
            <a:bodyPr wrap="square" anchor="ctr">
              <a:spAutoFit/>
            </a:bodyPr>
            <a:lstStyle/>
            <a:p>
              <a:pPr marL="285750" lvl="0" indent="-285750">
                <a:buBlip>
                  <a:blip r:embed="rId2"/>
                </a:buBlip>
              </a:pPr>
              <a:r>
                <a:rPr lang="en-US" sz="1600" dirty="0">
                  <a:solidFill>
                    <a:srgbClr val="1F497D"/>
                  </a:solidFill>
                </a:rPr>
                <a:t>Prebuilt ready to use solution</a:t>
              </a:r>
            </a:p>
            <a:p>
              <a:pPr marL="285750" lvl="0" indent="-285750">
                <a:buBlip>
                  <a:blip r:embed="rId2"/>
                </a:buBlip>
              </a:pPr>
              <a:r>
                <a:rPr lang="en-US" sz="1600" dirty="0">
                  <a:solidFill>
                    <a:srgbClr val="1F497D"/>
                  </a:solidFill>
                </a:rPr>
                <a:t>We manage the initial and ongoing maintenance of the service, so our customers don’t have to</a:t>
              </a:r>
            </a:p>
            <a:p>
              <a:pPr marL="285750" lvl="0" indent="-285750">
                <a:buBlip>
                  <a:blip r:embed="rId2"/>
                </a:buBlip>
              </a:pPr>
              <a:r>
                <a:rPr lang="en-US" sz="1600" dirty="0">
                  <a:solidFill>
                    <a:srgbClr val="1F497D"/>
                  </a:solidFill>
                </a:rPr>
                <a:t>We are [ACCC accredited]</a:t>
              </a:r>
            </a:p>
          </p:txBody>
        </p:sp>
      </p:grpSp>
    </p:spTree>
    <p:extLst>
      <p:ext uri="{BB962C8B-B14F-4D97-AF65-F5344CB8AC3E}">
        <p14:creationId xmlns:p14="http://schemas.microsoft.com/office/powerpoint/2010/main" val="27280308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15" descr="D:\New project 6\project 1400\Picture5.png">
            <a:extLst>
              <a:ext uri="{FF2B5EF4-FFF2-40B4-BE49-F238E27FC236}">
                <a16:creationId xmlns:a16="http://schemas.microsoft.com/office/drawing/2014/main" id="{EC64C824-D907-4C1A-A6FD-EDA58B35D85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4804"/>
          <a:stretch/>
        </p:blipFill>
        <p:spPr bwMode="auto">
          <a:xfrm flipH="1">
            <a:off x="584426" y="-1"/>
            <a:ext cx="11605984" cy="702151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19FB5B6-FB30-4002-8791-63BEF8D7B864}"/>
              </a:ext>
            </a:extLst>
          </p:cNvPr>
          <p:cNvSpPr>
            <a:spLocks noGrp="1"/>
          </p:cNvSpPr>
          <p:nvPr>
            <p:ph type="title"/>
          </p:nvPr>
        </p:nvSpPr>
        <p:spPr>
          <a:xfrm>
            <a:off x="1169080" y="2931080"/>
            <a:ext cx="4112605" cy="798397"/>
          </a:xfrm>
        </p:spPr>
        <p:txBody>
          <a:bodyPr>
            <a:normAutofit fontScale="90000"/>
          </a:bodyPr>
          <a:lstStyle/>
          <a:p>
            <a:pPr algn="ctr"/>
            <a:r>
              <a:rPr lang="en-AU" sz="3200" dirty="0"/>
              <a:t>Financial and Investment Overview </a:t>
            </a:r>
          </a:p>
        </p:txBody>
      </p:sp>
      <p:cxnSp>
        <p:nvCxnSpPr>
          <p:cNvPr id="13" name="Straight Connector 12">
            <a:extLst>
              <a:ext uri="{FF2B5EF4-FFF2-40B4-BE49-F238E27FC236}">
                <a16:creationId xmlns:a16="http://schemas.microsoft.com/office/drawing/2014/main" id="{C89F85D3-8A49-45BD-A56A-0227F5424023}"/>
              </a:ext>
            </a:extLst>
          </p:cNvPr>
          <p:cNvCxnSpPr>
            <a:cxnSpLocks/>
          </p:cNvCxnSpPr>
          <p:nvPr/>
        </p:nvCxnSpPr>
        <p:spPr>
          <a:xfrm>
            <a:off x="1064527" y="2738570"/>
            <a:ext cx="4353636" cy="0"/>
          </a:xfrm>
          <a:prstGeom prst="line">
            <a:avLst/>
          </a:prstGeom>
          <a:ln w="28575">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3C7F517-E4FB-432F-B4F9-90D06CBC9DAC}"/>
              </a:ext>
            </a:extLst>
          </p:cNvPr>
          <p:cNvCxnSpPr>
            <a:cxnSpLocks/>
          </p:cNvCxnSpPr>
          <p:nvPr/>
        </p:nvCxnSpPr>
        <p:spPr>
          <a:xfrm>
            <a:off x="1064527" y="3925744"/>
            <a:ext cx="4353636" cy="0"/>
          </a:xfrm>
          <a:prstGeom prst="line">
            <a:avLst/>
          </a:prstGeom>
          <a:ln w="28575">
            <a:solidFill>
              <a:srgbClr val="1F497D"/>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F45A2226-3917-4CB1-A6C1-CB946B24242D}"/>
              </a:ext>
            </a:extLst>
          </p:cNvPr>
          <p:cNvSpPr/>
          <p:nvPr/>
        </p:nvSpPr>
        <p:spPr>
          <a:xfrm>
            <a:off x="1064527" y="3973486"/>
            <a:ext cx="4353636" cy="830997"/>
          </a:xfrm>
          <a:prstGeom prst="rect">
            <a:avLst/>
          </a:prstGeom>
        </p:spPr>
        <p:txBody>
          <a:bodyPr wrap="square">
            <a:spAutoFit/>
          </a:bodyPr>
          <a:lstStyle/>
          <a:p>
            <a:pPr algn="ctr"/>
            <a:r>
              <a:rPr lang="en-US" dirty="0">
                <a:solidFill>
                  <a:srgbClr val="0070C0"/>
                </a:solidFill>
              </a:rPr>
              <a:t>About our financial performance and investment opportunity</a:t>
            </a:r>
          </a:p>
        </p:txBody>
      </p:sp>
    </p:spTree>
    <p:extLst>
      <p:ext uri="{BB962C8B-B14F-4D97-AF65-F5344CB8AC3E}">
        <p14:creationId xmlns:p14="http://schemas.microsoft.com/office/powerpoint/2010/main" val="12817614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AD29C-392F-41C1-AD43-726CE96C6A12}"/>
              </a:ext>
            </a:extLst>
          </p:cNvPr>
          <p:cNvSpPr>
            <a:spLocks noGrp="1"/>
          </p:cNvSpPr>
          <p:nvPr>
            <p:ph type="title"/>
          </p:nvPr>
        </p:nvSpPr>
        <p:spPr/>
        <p:txBody>
          <a:bodyPr>
            <a:normAutofit/>
          </a:bodyPr>
          <a:lstStyle/>
          <a:p>
            <a:r>
              <a:rPr lang="en-AU" dirty="0"/>
              <a:t>Investment funding requirements to expand into CDR</a:t>
            </a:r>
            <a:endParaRPr lang="en-ID" dirty="0"/>
          </a:p>
        </p:txBody>
      </p:sp>
      <p:sp>
        <p:nvSpPr>
          <p:cNvPr id="3" name="Content Placeholder 2">
            <a:extLst>
              <a:ext uri="{FF2B5EF4-FFF2-40B4-BE49-F238E27FC236}">
                <a16:creationId xmlns:a16="http://schemas.microsoft.com/office/drawing/2014/main" id="{171E4996-E6E8-47B0-AACB-E820D7577088}"/>
              </a:ext>
            </a:extLst>
          </p:cNvPr>
          <p:cNvSpPr>
            <a:spLocks noGrp="1"/>
          </p:cNvSpPr>
          <p:nvPr>
            <p:ph idx="1"/>
          </p:nvPr>
        </p:nvSpPr>
        <p:spPr>
          <a:xfrm>
            <a:off x="609521" y="872995"/>
            <a:ext cx="10971372" cy="991900"/>
          </a:xfrm>
        </p:spPr>
        <p:txBody>
          <a:bodyPr>
            <a:normAutofit/>
          </a:bodyPr>
          <a:lstStyle/>
          <a:p>
            <a:pPr marL="0" indent="0">
              <a:buNone/>
            </a:pPr>
            <a:r>
              <a:rPr lang="en-AU" dirty="0"/>
              <a:t>Funding of AUD3.5m is being sought in order to ready the business for its role as an intermediary in the CDR market</a:t>
            </a:r>
          </a:p>
          <a:p>
            <a:pPr marL="0" indent="0">
              <a:buNone/>
            </a:pPr>
            <a:endParaRPr lang="en-ID" dirty="0"/>
          </a:p>
        </p:txBody>
      </p:sp>
      <p:sp>
        <p:nvSpPr>
          <p:cNvPr id="4" name="Slide Number Placeholder 3">
            <a:extLst>
              <a:ext uri="{FF2B5EF4-FFF2-40B4-BE49-F238E27FC236}">
                <a16:creationId xmlns:a16="http://schemas.microsoft.com/office/drawing/2014/main" id="{7A1E0201-C192-4DE7-A6CE-4DC0552FB62A}"/>
              </a:ext>
            </a:extLst>
          </p:cNvPr>
          <p:cNvSpPr>
            <a:spLocks noGrp="1"/>
          </p:cNvSpPr>
          <p:nvPr>
            <p:ph type="sldNum" sz="quarter" idx="4"/>
          </p:nvPr>
        </p:nvSpPr>
        <p:spPr/>
        <p:txBody>
          <a:bodyPr/>
          <a:lstStyle/>
          <a:p>
            <a:fld id="{45B4EEE1-F3A5-4F92-8C13-26FA1C14643B}" type="slidenum">
              <a:rPr lang="en-US" smtClean="0"/>
              <a:pPr/>
              <a:t>34</a:t>
            </a:fld>
            <a:endParaRPr lang="en-US" dirty="0"/>
          </a:p>
        </p:txBody>
      </p:sp>
      <p:graphicFrame>
        <p:nvGraphicFramePr>
          <p:cNvPr id="5" name="Table 4">
            <a:extLst>
              <a:ext uri="{FF2B5EF4-FFF2-40B4-BE49-F238E27FC236}">
                <a16:creationId xmlns:a16="http://schemas.microsoft.com/office/drawing/2014/main" id="{ED2FEB56-5027-4BB2-A41E-D48747953E33}"/>
              </a:ext>
            </a:extLst>
          </p:cNvPr>
          <p:cNvGraphicFramePr>
            <a:graphicFrameLocks noGrp="1"/>
          </p:cNvGraphicFramePr>
          <p:nvPr>
            <p:extLst>
              <p:ext uri="{D42A27DB-BD31-4B8C-83A1-F6EECF244321}">
                <p14:modId xmlns:p14="http://schemas.microsoft.com/office/powerpoint/2010/main" val="3203542128"/>
              </p:ext>
            </p:extLst>
          </p:nvPr>
        </p:nvGraphicFramePr>
        <p:xfrm>
          <a:off x="746125" y="1734472"/>
          <a:ext cx="10834768" cy="1957622"/>
        </p:xfrm>
        <a:graphic>
          <a:graphicData uri="http://schemas.openxmlformats.org/drawingml/2006/table">
            <a:tbl>
              <a:tblPr firstRow="1" bandRow="1">
                <a:tableStyleId>{5C22544A-7EE6-4342-B048-85BDC9FD1C3A}</a:tableStyleId>
              </a:tblPr>
              <a:tblGrid>
                <a:gridCol w="3672932">
                  <a:extLst>
                    <a:ext uri="{9D8B030D-6E8A-4147-A177-3AD203B41FA5}">
                      <a16:colId xmlns:a16="http://schemas.microsoft.com/office/drawing/2014/main" val="2121040729"/>
                    </a:ext>
                  </a:extLst>
                </a:gridCol>
                <a:gridCol w="1744452">
                  <a:extLst>
                    <a:ext uri="{9D8B030D-6E8A-4147-A177-3AD203B41FA5}">
                      <a16:colId xmlns:a16="http://schemas.microsoft.com/office/drawing/2014/main" val="1324185298"/>
                    </a:ext>
                  </a:extLst>
                </a:gridCol>
                <a:gridCol w="3598949">
                  <a:extLst>
                    <a:ext uri="{9D8B030D-6E8A-4147-A177-3AD203B41FA5}">
                      <a16:colId xmlns:a16="http://schemas.microsoft.com/office/drawing/2014/main" val="3402849990"/>
                    </a:ext>
                  </a:extLst>
                </a:gridCol>
                <a:gridCol w="1818435">
                  <a:extLst>
                    <a:ext uri="{9D8B030D-6E8A-4147-A177-3AD203B41FA5}">
                      <a16:colId xmlns:a16="http://schemas.microsoft.com/office/drawing/2014/main" val="4073070138"/>
                    </a:ext>
                  </a:extLst>
                </a:gridCol>
              </a:tblGrid>
              <a:tr h="409070">
                <a:tc gridSpan="4">
                  <a:txBody>
                    <a:bodyPr/>
                    <a:lstStyle/>
                    <a:p>
                      <a:pPr algn="ctr"/>
                      <a:r>
                        <a:rPr lang="en-AU" sz="1600" b="1" i="0" dirty="0">
                          <a:latin typeface="+mn-lt"/>
                        </a:rPr>
                        <a:t>Sources and Uses of Funding</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hMerge="1">
                  <a:txBody>
                    <a:bodyPr/>
                    <a:lstStyle/>
                    <a:p>
                      <a:pPr algn="ctr"/>
                      <a:endParaRPr lang="en-AU" sz="1600" b="1" i="0" dirty="0">
                        <a:latin typeface="+mj-lt"/>
                      </a:endParaRPr>
                    </a:p>
                  </a:txBody>
                  <a:tcPr anchor="ctr"/>
                </a:tc>
                <a:tc hMerge="1">
                  <a:txBody>
                    <a:bodyPr/>
                    <a:lstStyle/>
                    <a:p>
                      <a:pPr algn="ctr"/>
                      <a:endParaRPr lang="en-AU" sz="1400" b="1" i="0" dirty="0">
                        <a:latin typeface="+mj-lt"/>
                      </a:endParaRPr>
                    </a:p>
                  </a:txBody>
                  <a:tcPr anchor="ctr"/>
                </a:tc>
                <a:tc hMerge="1">
                  <a:txBody>
                    <a:bodyPr/>
                    <a:lstStyle/>
                    <a:p>
                      <a:endParaRPr lang="en-AU"/>
                    </a:p>
                  </a:txBody>
                  <a:tcPr/>
                </a:tc>
                <a:extLst>
                  <a:ext uri="{0D108BD9-81ED-4DB2-BD59-A6C34878D82A}">
                    <a16:rowId xmlns:a16="http://schemas.microsoft.com/office/drawing/2014/main" val="1229760632"/>
                  </a:ext>
                </a:extLst>
              </a:tr>
              <a:tr h="262774">
                <a:tc>
                  <a:txBody>
                    <a:bodyPr/>
                    <a:lstStyle/>
                    <a:p>
                      <a:pPr marL="72000" algn="ctr"/>
                      <a:r>
                        <a:rPr lang="en-AU" sz="1600" b="1" i="0" dirty="0">
                          <a:latin typeface="+mn-lt"/>
                        </a:rPr>
                        <a:t>Sources</a:t>
                      </a:r>
                    </a:p>
                  </a:txBody>
                  <a:tcPr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600" b="1" i="0" dirty="0">
                          <a:latin typeface="+mn-lt"/>
                        </a:rPr>
                        <a:t>AUDm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600" b="1" i="0" dirty="0">
                          <a:latin typeface="+mn-lt"/>
                        </a:rPr>
                        <a:t>Uses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AU" sz="1600" b="1" i="0" dirty="0">
                          <a:latin typeface="+mn-lt"/>
                        </a:rPr>
                        <a:t>AUDm</a:t>
                      </a:r>
                    </a:p>
                  </a:txBody>
                  <a:tcPr anchor="ctr">
                    <a:lnL w="127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664337868"/>
                  </a:ext>
                </a:extLst>
              </a:tr>
              <a:tr h="303318">
                <a:tc>
                  <a:txBody>
                    <a:bodyPr/>
                    <a:lstStyle/>
                    <a:p>
                      <a:pPr marL="72000" algn="l" fontAlgn="ctr"/>
                      <a:r>
                        <a:rPr lang="en-AU" sz="1600" b="0" i="0" u="none" strike="noStrike" dirty="0">
                          <a:solidFill>
                            <a:srgbClr val="000000"/>
                          </a:solidFill>
                          <a:effectLst/>
                          <a:latin typeface="+mn-lt"/>
                        </a:rPr>
                        <a:t>New Equity Investment</a:t>
                      </a: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t"/>
                      <a:r>
                        <a:rPr lang="en-AU" sz="1600" b="0" i="0" u="none" strike="noStrike" dirty="0">
                          <a:solidFill>
                            <a:srgbClr val="000000"/>
                          </a:solidFill>
                          <a:effectLst/>
                          <a:latin typeface="+mn-lt"/>
                        </a:rPr>
                        <a:t>3.5m</a:t>
                      </a: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t"/>
                      <a:r>
                        <a:rPr lang="en-AU" sz="1600" b="0" i="0" u="none" strike="noStrike" dirty="0">
                          <a:solidFill>
                            <a:srgbClr val="000000"/>
                          </a:solidFill>
                          <a:effectLst/>
                          <a:latin typeface="+mn-lt"/>
                        </a:rPr>
                        <a:t>Infrastructure Costs</a:t>
                      </a: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rtl="0" fontAlgn="t"/>
                      <a:r>
                        <a:rPr lang="en-AU" sz="1600" b="0" i="0" u="none" strike="noStrike" dirty="0">
                          <a:solidFill>
                            <a:srgbClr val="000000"/>
                          </a:solidFill>
                          <a:effectLst/>
                          <a:latin typeface="+mn-lt"/>
                        </a:rPr>
                        <a:t>1.765m</a:t>
                      </a:r>
                    </a:p>
                  </a:txBody>
                  <a:tcPr marL="0" marR="0" marT="0"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89926050"/>
                  </a:ext>
                </a:extLst>
              </a:tr>
              <a:tr h="303318">
                <a:tc>
                  <a:txBody>
                    <a:bodyPr/>
                    <a:lstStyle/>
                    <a:p>
                      <a:pPr marL="72000" algn="l" fontAlgn="ctr"/>
                      <a:endParaRPr lang="en-AU" sz="16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t"/>
                      <a:endParaRPr lang="en-AU" sz="16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t"/>
                      <a:r>
                        <a:rPr lang="en-AU" sz="1600" b="0" i="0" u="none" strike="noStrike" dirty="0">
                          <a:solidFill>
                            <a:srgbClr val="000000"/>
                          </a:solidFill>
                          <a:effectLst/>
                          <a:latin typeface="+mn-lt"/>
                        </a:rPr>
                        <a:t>Sales and Marketing</a:t>
                      </a: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c>
                  <a:txBody>
                    <a:bodyPr/>
                    <a:lstStyle/>
                    <a:p>
                      <a:pPr algn="ctr" rtl="0" fontAlgn="t"/>
                      <a:r>
                        <a:rPr lang="en-AU" sz="1600" b="0" i="0" u="none" strike="noStrike" dirty="0">
                          <a:solidFill>
                            <a:srgbClr val="000000"/>
                          </a:solidFill>
                          <a:effectLst/>
                          <a:latin typeface="+mn-lt"/>
                        </a:rPr>
                        <a:t>1.092m</a:t>
                      </a:r>
                    </a:p>
                  </a:txBody>
                  <a:tcPr marL="0" marR="0" marT="0"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344051537"/>
                  </a:ext>
                </a:extLst>
              </a:tr>
              <a:tr h="303318">
                <a:tc>
                  <a:txBody>
                    <a:bodyPr/>
                    <a:lstStyle/>
                    <a:p>
                      <a:pPr marL="72000" algn="l" fontAlgn="ctr"/>
                      <a:endParaRPr lang="en-AU" sz="16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t"/>
                      <a:endParaRPr lang="en-AU" sz="16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t"/>
                      <a:r>
                        <a:rPr lang="en-AU" sz="1600" b="0" i="0" u="none" strike="noStrike" dirty="0">
                          <a:solidFill>
                            <a:srgbClr val="000000"/>
                          </a:solidFill>
                          <a:effectLst/>
                          <a:latin typeface="+mn-lt"/>
                        </a:rPr>
                        <a:t>Operating Capital</a:t>
                      </a: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rtl="0" fontAlgn="t"/>
                      <a:r>
                        <a:rPr lang="en-AU" sz="1600" b="0" i="0" u="none" strike="noStrike" dirty="0">
                          <a:solidFill>
                            <a:srgbClr val="000000"/>
                          </a:solidFill>
                          <a:effectLst/>
                          <a:latin typeface="+mn-lt"/>
                        </a:rPr>
                        <a:t>0.600m</a:t>
                      </a:r>
                    </a:p>
                  </a:txBody>
                  <a:tcPr marL="0" marR="0" marT="0"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72598266"/>
                  </a:ext>
                </a:extLst>
              </a:tr>
              <a:tr h="303318">
                <a:tc>
                  <a:txBody>
                    <a:bodyPr/>
                    <a:lstStyle/>
                    <a:p>
                      <a:pPr marL="72000" algn="l" fontAlgn="ctr"/>
                      <a:r>
                        <a:rPr lang="en-AU" sz="1600" b="1" i="0" u="none" strike="noStrike" dirty="0">
                          <a:solidFill>
                            <a:srgbClr val="000000"/>
                          </a:solidFill>
                          <a:effectLst/>
                          <a:latin typeface="+mn-lt"/>
                        </a:rPr>
                        <a:t>Total Sources</a:t>
                      </a: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t"/>
                      <a:r>
                        <a:rPr lang="en-AU" sz="1600" b="1" i="0" u="none" strike="noStrike" dirty="0">
                          <a:solidFill>
                            <a:srgbClr val="000000"/>
                          </a:solidFill>
                          <a:effectLst/>
                          <a:latin typeface="+mn-lt"/>
                        </a:rPr>
                        <a:t>3.5m</a:t>
                      </a: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t"/>
                      <a:r>
                        <a:rPr lang="en-AU" sz="1600" b="1" i="0" u="none" strike="noStrike" dirty="0">
                          <a:solidFill>
                            <a:srgbClr val="000000"/>
                          </a:solidFill>
                          <a:effectLst/>
                          <a:latin typeface="+mn-lt"/>
                        </a:rPr>
                        <a:t>Total Uses</a:t>
                      </a: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c>
                  <a:txBody>
                    <a:bodyPr/>
                    <a:lstStyle/>
                    <a:p>
                      <a:pPr algn="ctr" rtl="0" fontAlgn="t"/>
                      <a:r>
                        <a:rPr lang="en-AU" sz="1600" b="1" i="0" u="none" strike="noStrike" dirty="0">
                          <a:solidFill>
                            <a:srgbClr val="000000"/>
                          </a:solidFill>
                          <a:effectLst/>
                          <a:latin typeface="+mn-lt"/>
                        </a:rPr>
                        <a:t>3.5m</a:t>
                      </a:r>
                    </a:p>
                  </a:txBody>
                  <a:tcPr marL="0" marR="0" marT="0"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511504441"/>
                  </a:ext>
                </a:extLst>
              </a:tr>
            </a:tbl>
          </a:graphicData>
        </a:graphic>
      </p:graphicFrame>
      <p:grpSp>
        <p:nvGrpSpPr>
          <p:cNvPr id="15" name="Group 14">
            <a:extLst>
              <a:ext uri="{FF2B5EF4-FFF2-40B4-BE49-F238E27FC236}">
                <a16:creationId xmlns:a16="http://schemas.microsoft.com/office/drawing/2014/main" id="{5FE1A4BC-4773-4623-A699-E4D5DC0FA934}"/>
              </a:ext>
            </a:extLst>
          </p:cNvPr>
          <p:cNvGrpSpPr/>
          <p:nvPr/>
        </p:nvGrpSpPr>
        <p:grpSpPr>
          <a:xfrm>
            <a:off x="741871" y="3862139"/>
            <a:ext cx="3526086" cy="2442408"/>
            <a:chOff x="669679" y="3862139"/>
            <a:chExt cx="3526086" cy="2442408"/>
          </a:xfrm>
        </p:grpSpPr>
        <p:grpSp>
          <p:nvGrpSpPr>
            <p:cNvPr id="8" name="Group 7">
              <a:extLst>
                <a:ext uri="{FF2B5EF4-FFF2-40B4-BE49-F238E27FC236}">
                  <a16:creationId xmlns:a16="http://schemas.microsoft.com/office/drawing/2014/main" id="{C89B4013-9E20-43A4-83FD-7791CEBFADE5}"/>
                </a:ext>
              </a:extLst>
            </p:cNvPr>
            <p:cNvGrpSpPr/>
            <p:nvPr/>
          </p:nvGrpSpPr>
          <p:grpSpPr>
            <a:xfrm>
              <a:off x="669679" y="3862139"/>
              <a:ext cx="3526086" cy="2442408"/>
              <a:chOff x="669679" y="3801979"/>
              <a:chExt cx="3481216" cy="2442408"/>
            </a:xfrm>
          </p:grpSpPr>
          <p:sp>
            <p:nvSpPr>
              <p:cNvPr id="7" name="Rectangle 6">
                <a:extLst>
                  <a:ext uri="{FF2B5EF4-FFF2-40B4-BE49-F238E27FC236}">
                    <a16:creationId xmlns:a16="http://schemas.microsoft.com/office/drawing/2014/main" id="{8513C11C-C2AC-4FFE-B934-9DCDBEE22BB7}"/>
                  </a:ext>
                </a:extLst>
              </p:cNvPr>
              <p:cNvSpPr/>
              <p:nvPr/>
            </p:nvSpPr>
            <p:spPr>
              <a:xfrm>
                <a:off x="669679" y="3801979"/>
                <a:ext cx="3481216" cy="2442408"/>
              </a:xfrm>
              <a:prstGeom prst="rect">
                <a:avLst/>
              </a:prstGeom>
              <a:solidFill>
                <a:schemeClr val="bg1"/>
              </a:solidFill>
              <a:ln>
                <a:noFill/>
              </a:ln>
              <a:effectLst>
                <a:outerShdw blurRad="2413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rgbClr val="1F497D"/>
                  </a:solidFill>
                </a:endParaRPr>
              </a:p>
            </p:txBody>
          </p:sp>
          <p:sp>
            <p:nvSpPr>
              <p:cNvPr id="6" name="Rectangle 5">
                <a:extLst>
                  <a:ext uri="{FF2B5EF4-FFF2-40B4-BE49-F238E27FC236}">
                    <a16:creationId xmlns:a16="http://schemas.microsoft.com/office/drawing/2014/main" id="{BF657EC5-BE1F-4D7E-BABB-16F932C17EA2}"/>
                  </a:ext>
                </a:extLst>
              </p:cNvPr>
              <p:cNvSpPr/>
              <p:nvPr/>
            </p:nvSpPr>
            <p:spPr>
              <a:xfrm>
                <a:off x="669679" y="3801979"/>
                <a:ext cx="3481216" cy="529389"/>
              </a:xfrm>
              <a:prstGeom prst="rect">
                <a:avLst/>
              </a:prstGeom>
              <a:solidFill>
                <a:schemeClr val="bg1"/>
              </a:solidFill>
              <a:ln>
                <a:noFill/>
              </a:ln>
              <a:effectLst>
                <a:outerShdw blurRad="2413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rgbClr val="1F497D"/>
                  </a:solidFill>
                </a:endParaRPr>
              </a:p>
            </p:txBody>
          </p:sp>
        </p:grpSp>
        <p:sp>
          <p:nvSpPr>
            <p:cNvPr id="13" name="Rectangle 12">
              <a:extLst>
                <a:ext uri="{FF2B5EF4-FFF2-40B4-BE49-F238E27FC236}">
                  <a16:creationId xmlns:a16="http://schemas.microsoft.com/office/drawing/2014/main" id="{53F4CB66-690E-4716-A5C5-643EA1AE47E2}"/>
                </a:ext>
              </a:extLst>
            </p:cNvPr>
            <p:cNvSpPr/>
            <p:nvPr/>
          </p:nvSpPr>
          <p:spPr>
            <a:xfrm>
              <a:off x="740240" y="3943242"/>
              <a:ext cx="3384963" cy="338554"/>
            </a:xfrm>
            <a:prstGeom prst="rect">
              <a:avLst/>
            </a:prstGeom>
          </p:spPr>
          <p:txBody>
            <a:bodyPr wrap="square">
              <a:spAutoFit/>
            </a:bodyPr>
            <a:lstStyle/>
            <a:p>
              <a:pPr lvl="0" algn="ctr"/>
              <a:r>
                <a:rPr lang="en-AU" sz="1600" b="1" dirty="0">
                  <a:solidFill>
                    <a:srgbClr val="1F497D"/>
                  </a:solidFill>
                </a:rPr>
                <a:t>Infrastructure Costs (AUD1.765m)</a:t>
              </a:r>
            </a:p>
          </p:txBody>
        </p:sp>
        <p:sp>
          <p:nvSpPr>
            <p:cNvPr id="14" name="Rectangle 13">
              <a:extLst>
                <a:ext uri="{FF2B5EF4-FFF2-40B4-BE49-F238E27FC236}">
                  <a16:creationId xmlns:a16="http://schemas.microsoft.com/office/drawing/2014/main" id="{C85958AC-FEA6-43F1-8AF6-92F09D0A797A}"/>
                </a:ext>
              </a:extLst>
            </p:cNvPr>
            <p:cNvSpPr/>
            <p:nvPr/>
          </p:nvSpPr>
          <p:spPr>
            <a:xfrm>
              <a:off x="740239" y="4463874"/>
              <a:ext cx="3384963" cy="969496"/>
            </a:xfrm>
            <a:prstGeom prst="rect">
              <a:avLst/>
            </a:prstGeom>
          </p:spPr>
          <p:txBody>
            <a:bodyPr wrap="square">
              <a:spAutoFit/>
            </a:bodyPr>
            <a:lstStyle/>
            <a:p>
              <a:pPr marL="180975" lvl="0" indent="-180975">
                <a:spcAft>
                  <a:spcPts val="600"/>
                </a:spcAft>
                <a:buFont typeface="Arial" panose="020B0604020202020204" pitchFamily="34" charset="0"/>
                <a:buChar char="•"/>
              </a:pPr>
              <a:r>
                <a:rPr lang="en-AU" sz="1300" dirty="0">
                  <a:solidFill>
                    <a:srgbClr val="1F497D"/>
                  </a:solidFill>
                </a:rPr>
                <a:t>Development and investment in the platform to allow for the onboarding of new clients</a:t>
              </a:r>
            </a:p>
            <a:p>
              <a:pPr marL="180975" lvl="0" indent="-180975">
                <a:spcAft>
                  <a:spcPts val="600"/>
                </a:spcAft>
                <a:buFont typeface="Arial" panose="020B0604020202020204" pitchFamily="34" charset="0"/>
                <a:buChar char="•"/>
              </a:pPr>
              <a:r>
                <a:rPr lang="en-AU" sz="1300" dirty="0">
                  <a:solidFill>
                    <a:srgbClr val="1F497D"/>
                  </a:solidFill>
                </a:rPr>
                <a:t>Website upgrade </a:t>
              </a:r>
            </a:p>
          </p:txBody>
        </p:sp>
      </p:grpSp>
      <p:grpSp>
        <p:nvGrpSpPr>
          <p:cNvPr id="16" name="Group 15">
            <a:extLst>
              <a:ext uri="{FF2B5EF4-FFF2-40B4-BE49-F238E27FC236}">
                <a16:creationId xmlns:a16="http://schemas.microsoft.com/office/drawing/2014/main" id="{E3351542-4338-445F-BDEA-56B907BC7DD0}"/>
              </a:ext>
            </a:extLst>
          </p:cNvPr>
          <p:cNvGrpSpPr/>
          <p:nvPr/>
        </p:nvGrpSpPr>
        <p:grpSpPr>
          <a:xfrm>
            <a:off x="4386307" y="3862138"/>
            <a:ext cx="3526086" cy="2442409"/>
            <a:chOff x="669679" y="3862139"/>
            <a:chExt cx="3526086" cy="2442409"/>
          </a:xfrm>
        </p:grpSpPr>
        <p:grpSp>
          <p:nvGrpSpPr>
            <p:cNvPr id="17" name="Group 16">
              <a:extLst>
                <a:ext uri="{FF2B5EF4-FFF2-40B4-BE49-F238E27FC236}">
                  <a16:creationId xmlns:a16="http://schemas.microsoft.com/office/drawing/2014/main" id="{1D0F763F-0070-47C1-9364-89EC496A39AD}"/>
                </a:ext>
              </a:extLst>
            </p:cNvPr>
            <p:cNvGrpSpPr/>
            <p:nvPr/>
          </p:nvGrpSpPr>
          <p:grpSpPr>
            <a:xfrm>
              <a:off x="669679" y="3862139"/>
              <a:ext cx="3526086" cy="2442409"/>
              <a:chOff x="669679" y="3801979"/>
              <a:chExt cx="3481216" cy="2442409"/>
            </a:xfrm>
          </p:grpSpPr>
          <p:sp>
            <p:nvSpPr>
              <p:cNvPr id="20" name="Rectangle 19">
                <a:extLst>
                  <a:ext uri="{FF2B5EF4-FFF2-40B4-BE49-F238E27FC236}">
                    <a16:creationId xmlns:a16="http://schemas.microsoft.com/office/drawing/2014/main" id="{1B795295-C6FE-4C95-AC00-49940CB67B9B}"/>
                  </a:ext>
                </a:extLst>
              </p:cNvPr>
              <p:cNvSpPr/>
              <p:nvPr/>
            </p:nvSpPr>
            <p:spPr>
              <a:xfrm>
                <a:off x="669679" y="3801979"/>
                <a:ext cx="3481216" cy="2442409"/>
              </a:xfrm>
              <a:prstGeom prst="rect">
                <a:avLst/>
              </a:prstGeom>
              <a:solidFill>
                <a:schemeClr val="bg1"/>
              </a:solidFill>
              <a:ln>
                <a:noFill/>
              </a:ln>
              <a:effectLst>
                <a:outerShdw blurRad="2413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rgbClr val="1F497D"/>
                  </a:solidFill>
                </a:endParaRPr>
              </a:p>
            </p:txBody>
          </p:sp>
          <p:sp>
            <p:nvSpPr>
              <p:cNvPr id="21" name="Rectangle 20">
                <a:extLst>
                  <a:ext uri="{FF2B5EF4-FFF2-40B4-BE49-F238E27FC236}">
                    <a16:creationId xmlns:a16="http://schemas.microsoft.com/office/drawing/2014/main" id="{2727DC67-0319-4ECA-8F85-26C08C95A638}"/>
                  </a:ext>
                </a:extLst>
              </p:cNvPr>
              <p:cNvSpPr/>
              <p:nvPr/>
            </p:nvSpPr>
            <p:spPr>
              <a:xfrm>
                <a:off x="669679" y="3801979"/>
                <a:ext cx="3481216" cy="529389"/>
              </a:xfrm>
              <a:prstGeom prst="rect">
                <a:avLst/>
              </a:prstGeom>
              <a:solidFill>
                <a:schemeClr val="bg1"/>
              </a:solidFill>
              <a:ln>
                <a:noFill/>
              </a:ln>
              <a:effectLst>
                <a:outerShdw blurRad="2413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rgbClr val="1F497D"/>
                  </a:solidFill>
                </a:endParaRPr>
              </a:p>
            </p:txBody>
          </p:sp>
        </p:grpSp>
        <p:sp>
          <p:nvSpPr>
            <p:cNvPr id="18" name="Rectangle 17">
              <a:extLst>
                <a:ext uri="{FF2B5EF4-FFF2-40B4-BE49-F238E27FC236}">
                  <a16:creationId xmlns:a16="http://schemas.microsoft.com/office/drawing/2014/main" id="{C9B15B38-94A2-4E9E-9A5D-FA0B03099E61}"/>
                </a:ext>
              </a:extLst>
            </p:cNvPr>
            <p:cNvSpPr/>
            <p:nvPr/>
          </p:nvSpPr>
          <p:spPr>
            <a:xfrm>
              <a:off x="740240" y="3943242"/>
              <a:ext cx="3384963" cy="338554"/>
            </a:xfrm>
            <a:prstGeom prst="rect">
              <a:avLst/>
            </a:prstGeom>
          </p:spPr>
          <p:txBody>
            <a:bodyPr wrap="square">
              <a:spAutoFit/>
            </a:bodyPr>
            <a:lstStyle/>
            <a:p>
              <a:pPr lvl="0" algn="ctr"/>
              <a:r>
                <a:rPr lang="en-AU" sz="1600" b="1" dirty="0">
                  <a:solidFill>
                    <a:srgbClr val="1F497D"/>
                  </a:solidFill>
                </a:rPr>
                <a:t>Sales &amp; Marketing (AUD1.092m)</a:t>
              </a:r>
            </a:p>
          </p:txBody>
        </p:sp>
        <p:sp>
          <p:nvSpPr>
            <p:cNvPr id="19" name="Rectangle 18">
              <a:extLst>
                <a:ext uri="{FF2B5EF4-FFF2-40B4-BE49-F238E27FC236}">
                  <a16:creationId xmlns:a16="http://schemas.microsoft.com/office/drawing/2014/main" id="{FC882F87-5047-49A5-84EB-CBC267C9B08A}"/>
                </a:ext>
              </a:extLst>
            </p:cNvPr>
            <p:cNvSpPr/>
            <p:nvPr/>
          </p:nvSpPr>
          <p:spPr>
            <a:xfrm>
              <a:off x="740239" y="4463874"/>
              <a:ext cx="3384963" cy="1723549"/>
            </a:xfrm>
            <a:prstGeom prst="rect">
              <a:avLst/>
            </a:prstGeom>
          </p:spPr>
          <p:txBody>
            <a:bodyPr wrap="square">
              <a:spAutoFit/>
            </a:bodyPr>
            <a:lstStyle/>
            <a:p>
              <a:pPr marL="180975" lvl="0" indent="-180975">
                <a:spcAft>
                  <a:spcPts val="600"/>
                </a:spcAft>
                <a:buFont typeface="Arial" panose="020B0604020202020204" pitchFamily="34" charset="0"/>
                <a:buChar char="•"/>
              </a:pPr>
              <a:r>
                <a:rPr lang="en-US" sz="1300" dirty="0">
                  <a:solidFill>
                    <a:srgbClr val="1F497D"/>
                  </a:solidFill>
                </a:rPr>
                <a:t>Hiring of a PR consultant to focus on promotion of CDR </a:t>
              </a:r>
            </a:p>
            <a:p>
              <a:pPr marL="180975" lvl="0" indent="-180975">
                <a:spcAft>
                  <a:spcPts val="600"/>
                </a:spcAft>
                <a:buFont typeface="Arial" panose="020B0604020202020204" pitchFamily="34" charset="0"/>
                <a:buChar char="•"/>
              </a:pPr>
              <a:r>
                <a:rPr lang="en-US" sz="1300" dirty="0">
                  <a:solidFill>
                    <a:srgbClr val="1F497D"/>
                  </a:solidFill>
                </a:rPr>
                <a:t>Investment in SEO and Adwords to drive enquiries &amp; awareness</a:t>
              </a:r>
            </a:p>
            <a:p>
              <a:pPr marL="180975" lvl="0" indent="-180975">
                <a:spcAft>
                  <a:spcPts val="600"/>
                </a:spcAft>
                <a:buFont typeface="Arial" panose="020B0604020202020204" pitchFamily="34" charset="0"/>
                <a:buChar char="•"/>
              </a:pPr>
              <a:r>
                <a:rPr lang="en-US" sz="1300" dirty="0">
                  <a:solidFill>
                    <a:srgbClr val="1F497D"/>
                  </a:solidFill>
                </a:rPr>
                <a:t>Additional sales staff to drive new business</a:t>
              </a:r>
            </a:p>
            <a:p>
              <a:pPr marL="180975" lvl="0" indent="-180975">
                <a:spcAft>
                  <a:spcPts val="600"/>
                </a:spcAft>
                <a:buFont typeface="Arial" panose="020B0604020202020204" pitchFamily="34" charset="0"/>
                <a:buChar char="•"/>
              </a:pPr>
              <a:r>
                <a:rPr lang="en-US" sz="1300" dirty="0">
                  <a:solidFill>
                    <a:srgbClr val="1F497D"/>
                  </a:solidFill>
                </a:rPr>
                <a:t>Industry based advertising and attendance at events and conferences to build brand</a:t>
              </a:r>
            </a:p>
          </p:txBody>
        </p:sp>
      </p:grpSp>
      <p:grpSp>
        <p:nvGrpSpPr>
          <p:cNvPr id="22" name="Group 21">
            <a:extLst>
              <a:ext uri="{FF2B5EF4-FFF2-40B4-BE49-F238E27FC236}">
                <a16:creationId xmlns:a16="http://schemas.microsoft.com/office/drawing/2014/main" id="{03208AEB-BD4C-4EBC-B950-2235DAF06783}"/>
              </a:ext>
            </a:extLst>
          </p:cNvPr>
          <p:cNvGrpSpPr/>
          <p:nvPr/>
        </p:nvGrpSpPr>
        <p:grpSpPr>
          <a:xfrm>
            <a:off x="8030743" y="3859686"/>
            <a:ext cx="3526086" cy="2444861"/>
            <a:chOff x="669679" y="3862139"/>
            <a:chExt cx="3526086" cy="2444861"/>
          </a:xfrm>
        </p:grpSpPr>
        <p:grpSp>
          <p:nvGrpSpPr>
            <p:cNvPr id="23" name="Group 22">
              <a:extLst>
                <a:ext uri="{FF2B5EF4-FFF2-40B4-BE49-F238E27FC236}">
                  <a16:creationId xmlns:a16="http://schemas.microsoft.com/office/drawing/2014/main" id="{731FA785-1AF0-45BF-B0E9-6EBA3B228230}"/>
                </a:ext>
              </a:extLst>
            </p:cNvPr>
            <p:cNvGrpSpPr/>
            <p:nvPr/>
          </p:nvGrpSpPr>
          <p:grpSpPr>
            <a:xfrm>
              <a:off x="669679" y="3862139"/>
              <a:ext cx="3526086" cy="2444861"/>
              <a:chOff x="669679" y="3801979"/>
              <a:chExt cx="3481216" cy="2444861"/>
            </a:xfrm>
          </p:grpSpPr>
          <p:sp>
            <p:nvSpPr>
              <p:cNvPr id="26" name="Rectangle 25">
                <a:extLst>
                  <a:ext uri="{FF2B5EF4-FFF2-40B4-BE49-F238E27FC236}">
                    <a16:creationId xmlns:a16="http://schemas.microsoft.com/office/drawing/2014/main" id="{D6BAAB00-0A3A-4422-B451-2B5281EE9C01}"/>
                  </a:ext>
                </a:extLst>
              </p:cNvPr>
              <p:cNvSpPr/>
              <p:nvPr/>
            </p:nvSpPr>
            <p:spPr>
              <a:xfrm>
                <a:off x="669679" y="3801979"/>
                <a:ext cx="3481216" cy="2444861"/>
              </a:xfrm>
              <a:prstGeom prst="rect">
                <a:avLst/>
              </a:prstGeom>
              <a:solidFill>
                <a:schemeClr val="bg1"/>
              </a:solidFill>
              <a:ln>
                <a:noFill/>
              </a:ln>
              <a:effectLst>
                <a:outerShdw blurRad="2413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rgbClr val="1F497D"/>
                  </a:solidFill>
                </a:endParaRPr>
              </a:p>
            </p:txBody>
          </p:sp>
          <p:sp>
            <p:nvSpPr>
              <p:cNvPr id="27" name="Rectangle 26">
                <a:extLst>
                  <a:ext uri="{FF2B5EF4-FFF2-40B4-BE49-F238E27FC236}">
                    <a16:creationId xmlns:a16="http://schemas.microsoft.com/office/drawing/2014/main" id="{4384E5B7-B269-4FA2-8E37-5B0F11B2CE1A}"/>
                  </a:ext>
                </a:extLst>
              </p:cNvPr>
              <p:cNvSpPr/>
              <p:nvPr/>
            </p:nvSpPr>
            <p:spPr>
              <a:xfrm>
                <a:off x="669679" y="3801979"/>
                <a:ext cx="3481216" cy="529389"/>
              </a:xfrm>
              <a:prstGeom prst="rect">
                <a:avLst/>
              </a:prstGeom>
              <a:solidFill>
                <a:schemeClr val="bg1"/>
              </a:solidFill>
              <a:ln>
                <a:noFill/>
              </a:ln>
              <a:effectLst>
                <a:outerShdw blurRad="2413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rgbClr val="1F497D"/>
                  </a:solidFill>
                </a:endParaRPr>
              </a:p>
            </p:txBody>
          </p:sp>
        </p:grpSp>
        <p:sp>
          <p:nvSpPr>
            <p:cNvPr id="24" name="Rectangle 23">
              <a:extLst>
                <a:ext uri="{FF2B5EF4-FFF2-40B4-BE49-F238E27FC236}">
                  <a16:creationId xmlns:a16="http://schemas.microsoft.com/office/drawing/2014/main" id="{445A12D5-B735-4FAA-8DB2-33CD320F6C69}"/>
                </a:ext>
              </a:extLst>
            </p:cNvPr>
            <p:cNvSpPr/>
            <p:nvPr/>
          </p:nvSpPr>
          <p:spPr>
            <a:xfrm>
              <a:off x="740240" y="3943242"/>
              <a:ext cx="3384963" cy="338554"/>
            </a:xfrm>
            <a:prstGeom prst="rect">
              <a:avLst/>
            </a:prstGeom>
          </p:spPr>
          <p:txBody>
            <a:bodyPr wrap="square">
              <a:spAutoFit/>
            </a:bodyPr>
            <a:lstStyle/>
            <a:p>
              <a:pPr lvl="0" algn="ctr"/>
              <a:r>
                <a:rPr lang="en-AU" sz="1600" b="1" dirty="0">
                  <a:solidFill>
                    <a:srgbClr val="1F497D"/>
                  </a:solidFill>
                </a:rPr>
                <a:t>Operating Capital (AUD0.600m)</a:t>
              </a:r>
            </a:p>
          </p:txBody>
        </p:sp>
        <p:sp>
          <p:nvSpPr>
            <p:cNvPr id="25" name="Rectangle 24">
              <a:extLst>
                <a:ext uri="{FF2B5EF4-FFF2-40B4-BE49-F238E27FC236}">
                  <a16:creationId xmlns:a16="http://schemas.microsoft.com/office/drawing/2014/main" id="{EE2393F7-1FD5-4B49-BB9A-0BDB40B2A81B}"/>
                </a:ext>
              </a:extLst>
            </p:cNvPr>
            <p:cNvSpPr/>
            <p:nvPr/>
          </p:nvSpPr>
          <p:spPr>
            <a:xfrm>
              <a:off x="740239" y="4463874"/>
              <a:ext cx="3384963" cy="1569660"/>
            </a:xfrm>
            <a:prstGeom prst="rect">
              <a:avLst/>
            </a:prstGeom>
          </p:spPr>
          <p:txBody>
            <a:bodyPr wrap="square">
              <a:spAutoFit/>
            </a:bodyPr>
            <a:lstStyle/>
            <a:p>
              <a:pPr marL="180975" lvl="0" indent="-180975">
                <a:spcAft>
                  <a:spcPts val="600"/>
                </a:spcAft>
                <a:buFont typeface="Arial" panose="020B0604020202020204" pitchFamily="34" charset="0"/>
                <a:buChar char="•"/>
              </a:pPr>
              <a:r>
                <a:rPr lang="en-US" sz="1300" dirty="0">
                  <a:solidFill>
                    <a:srgbClr val="1F497D"/>
                  </a:solidFill>
                </a:rPr>
                <a:t>To support the initial operating costs associated with the new infrastructure spend</a:t>
              </a:r>
            </a:p>
            <a:p>
              <a:pPr marL="180975" lvl="0" indent="-180975">
                <a:spcAft>
                  <a:spcPts val="600"/>
                </a:spcAft>
                <a:buFont typeface="Arial" panose="020B0604020202020204" pitchFamily="34" charset="0"/>
                <a:buChar char="•"/>
              </a:pPr>
              <a:r>
                <a:rPr lang="en-US" sz="1300" dirty="0">
                  <a:solidFill>
                    <a:srgbClr val="1F497D"/>
                  </a:solidFill>
                </a:rPr>
                <a:t>Legal expenses to update / create customer contracts, Privacy Policy and CDR application to ensure compliance with CDR legislation</a:t>
              </a:r>
            </a:p>
          </p:txBody>
        </p:sp>
      </p:grpSp>
    </p:spTree>
    <p:extLst>
      <p:ext uri="{BB962C8B-B14F-4D97-AF65-F5344CB8AC3E}">
        <p14:creationId xmlns:p14="http://schemas.microsoft.com/office/powerpoint/2010/main" val="33305917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7976B-CEA5-4E57-B6EE-6A2DFE187638}"/>
              </a:ext>
            </a:extLst>
          </p:cNvPr>
          <p:cNvSpPr>
            <a:spLocks noGrp="1"/>
          </p:cNvSpPr>
          <p:nvPr>
            <p:ph type="title"/>
          </p:nvPr>
        </p:nvSpPr>
        <p:spPr/>
        <p:txBody>
          <a:bodyPr>
            <a:normAutofit/>
          </a:bodyPr>
          <a:lstStyle/>
          <a:p>
            <a:r>
              <a:rPr lang="en-AU" dirty="0"/>
              <a:t>Positive Future Outlook Driven by New Revenue Streams</a:t>
            </a:r>
            <a:endParaRPr lang="en-ID" dirty="0"/>
          </a:p>
        </p:txBody>
      </p:sp>
      <p:sp>
        <p:nvSpPr>
          <p:cNvPr id="3" name="Content Placeholder 2">
            <a:extLst>
              <a:ext uri="{FF2B5EF4-FFF2-40B4-BE49-F238E27FC236}">
                <a16:creationId xmlns:a16="http://schemas.microsoft.com/office/drawing/2014/main" id="{F332BD76-FAC8-493B-8576-3F84B6D46E57}"/>
              </a:ext>
            </a:extLst>
          </p:cNvPr>
          <p:cNvSpPr>
            <a:spLocks noGrp="1"/>
          </p:cNvSpPr>
          <p:nvPr>
            <p:ph idx="1"/>
          </p:nvPr>
        </p:nvSpPr>
        <p:spPr/>
        <p:txBody>
          <a:bodyPr>
            <a:normAutofit/>
          </a:bodyPr>
          <a:lstStyle/>
          <a:p>
            <a:pPr marL="0" indent="0">
              <a:buNone/>
            </a:pPr>
            <a:r>
              <a:rPr lang="en-AU" dirty="0"/>
              <a:t>The company is forecasting year one revenue of AUD5m driven by uplifting existing customers to our CDR service and winning new customers; this is expected to grow over time to over $20m by year four</a:t>
            </a:r>
          </a:p>
          <a:p>
            <a:pPr marL="0" indent="0">
              <a:buNone/>
            </a:pPr>
            <a:endParaRPr lang="en-ID" dirty="0"/>
          </a:p>
        </p:txBody>
      </p:sp>
      <p:sp>
        <p:nvSpPr>
          <p:cNvPr id="4" name="Slide Number Placeholder 3">
            <a:extLst>
              <a:ext uri="{FF2B5EF4-FFF2-40B4-BE49-F238E27FC236}">
                <a16:creationId xmlns:a16="http://schemas.microsoft.com/office/drawing/2014/main" id="{D3523548-1B55-4652-9CA2-26C0A48C268A}"/>
              </a:ext>
            </a:extLst>
          </p:cNvPr>
          <p:cNvSpPr>
            <a:spLocks noGrp="1"/>
          </p:cNvSpPr>
          <p:nvPr>
            <p:ph type="sldNum" sz="quarter" idx="4"/>
          </p:nvPr>
        </p:nvSpPr>
        <p:spPr/>
        <p:txBody>
          <a:bodyPr/>
          <a:lstStyle/>
          <a:p>
            <a:fld id="{45B4EEE1-F3A5-4F92-8C13-26FA1C14643B}" type="slidenum">
              <a:rPr lang="en-US" smtClean="0"/>
              <a:pPr/>
              <a:t>35</a:t>
            </a:fld>
            <a:endParaRPr lang="en-US" dirty="0"/>
          </a:p>
        </p:txBody>
      </p:sp>
      <p:graphicFrame>
        <p:nvGraphicFramePr>
          <p:cNvPr id="5" name="Table 2">
            <a:extLst>
              <a:ext uri="{FF2B5EF4-FFF2-40B4-BE49-F238E27FC236}">
                <a16:creationId xmlns:a16="http://schemas.microsoft.com/office/drawing/2014/main" id="{B812B4B1-32C2-4C3F-8855-17FF8E691A33}"/>
              </a:ext>
            </a:extLst>
          </p:cNvPr>
          <p:cNvGraphicFramePr>
            <a:graphicFrameLocks noGrp="1"/>
          </p:cNvGraphicFramePr>
          <p:nvPr>
            <p:extLst>
              <p:ext uri="{D42A27DB-BD31-4B8C-83A1-F6EECF244321}">
                <p14:modId xmlns:p14="http://schemas.microsoft.com/office/powerpoint/2010/main" val="716907378"/>
              </p:ext>
            </p:extLst>
          </p:nvPr>
        </p:nvGraphicFramePr>
        <p:xfrm>
          <a:off x="746125" y="4218118"/>
          <a:ext cx="5760185" cy="1879600"/>
        </p:xfrm>
        <a:graphic>
          <a:graphicData uri="http://schemas.openxmlformats.org/drawingml/2006/table">
            <a:tbl>
              <a:tblPr firstRow="1" bandRow="1">
                <a:tableStyleId>{5C22544A-7EE6-4342-B048-85BDC9FD1C3A}</a:tableStyleId>
              </a:tblPr>
              <a:tblGrid>
                <a:gridCol w="1271440">
                  <a:extLst>
                    <a:ext uri="{9D8B030D-6E8A-4147-A177-3AD203B41FA5}">
                      <a16:colId xmlns:a16="http://schemas.microsoft.com/office/drawing/2014/main" val="1132351731"/>
                    </a:ext>
                  </a:extLst>
                </a:gridCol>
                <a:gridCol w="862369">
                  <a:extLst>
                    <a:ext uri="{9D8B030D-6E8A-4147-A177-3AD203B41FA5}">
                      <a16:colId xmlns:a16="http://schemas.microsoft.com/office/drawing/2014/main" val="3162393016"/>
                    </a:ext>
                  </a:extLst>
                </a:gridCol>
                <a:gridCol w="950818">
                  <a:extLst>
                    <a:ext uri="{9D8B030D-6E8A-4147-A177-3AD203B41FA5}">
                      <a16:colId xmlns:a16="http://schemas.microsoft.com/office/drawing/2014/main" val="2103312668"/>
                    </a:ext>
                  </a:extLst>
                </a:gridCol>
                <a:gridCol w="950818">
                  <a:extLst>
                    <a:ext uri="{9D8B030D-6E8A-4147-A177-3AD203B41FA5}">
                      <a16:colId xmlns:a16="http://schemas.microsoft.com/office/drawing/2014/main" val="1485732725"/>
                    </a:ext>
                  </a:extLst>
                </a:gridCol>
                <a:gridCol w="950817">
                  <a:extLst>
                    <a:ext uri="{9D8B030D-6E8A-4147-A177-3AD203B41FA5}">
                      <a16:colId xmlns:a16="http://schemas.microsoft.com/office/drawing/2014/main" val="2830969827"/>
                    </a:ext>
                  </a:extLst>
                </a:gridCol>
                <a:gridCol w="773923">
                  <a:extLst>
                    <a:ext uri="{9D8B030D-6E8A-4147-A177-3AD203B41FA5}">
                      <a16:colId xmlns:a16="http://schemas.microsoft.com/office/drawing/2014/main" val="1553264770"/>
                    </a:ext>
                  </a:extLst>
                </a:gridCol>
              </a:tblGrid>
              <a:tr h="370840">
                <a:tc>
                  <a:txBody>
                    <a:bodyPr/>
                    <a:lstStyle/>
                    <a:p>
                      <a:r>
                        <a:rPr lang="en-AU" sz="1200" dirty="0"/>
                        <a:t>Revenue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FY21</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FY22</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FY24</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extLst>
                  <a:ext uri="{0D108BD9-81ED-4DB2-BD59-A6C34878D82A}">
                    <a16:rowId xmlns:a16="http://schemas.microsoft.com/office/drawing/2014/main" val="3488169938"/>
                  </a:ext>
                </a:extLst>
              </a:tr>
              <a:tr h="370840">
                <a:tc>
                  <a:txBody>
                    <a:bodyPr/>
                    <a:lstStyle/>
                    <a:p>
                      <a:r>
                        <a:rPr lang="en-AU" sz="1000" dirty="0"/>
                        <a:t>Existing Clients</a:t>
                      </a:r>
                    </a:p>
                  </a:txBody>
                  <a:tcPr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dirty="0"/>
                        <a:t>1.2m*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dirty="0"/>
                        <a:t>1.05m*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dirty="0"/>
                        <a:t>0.9m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dirty="0"/>
                        <a:t>0.9m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dirty="0"/>
                        <a:t>0.9m</a:t>
                      </a:r>
                    </a:p>
                  </a:txBody>
                  <a:tcPr anchor="ctr">
                    <a:lnL w="127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3537286871"/>
                  </a:ext>
                </a:extLst>
              </a:tr>
              <a:tr h="370840">
                <a:tc>
                  <a:txBody>
                    <a:bodyPr/>
                    <a:lstStyle/>
                    <a:p>
                      <a:r>
                        <a:rPr lang="en-AU" sz="1000" dirty="0"/>
                        <a:t>Data Holder</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dirty="0"/>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dirty="0"/>
                        <a:t>2.52m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dirty="0"/>
                        <a:t>5.00m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dirty="0"/>
                        <a:t>8.38mm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dirty="0"/>
                        <a:t>11.57m</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4004438360"/>
                  </a:ext>
                </a:extLst>
              </a:tr>
              <a:tr h="370840">
                <a:tc>
                  <a:txBody>
                    <a:bodyPr/>
                    <a:lstStyle/>
                    <a:p>
                      <a:r>
                        <a:rPr lang="en-AU" sz="1000" dirty="0"/>
                        <a:t>Data Recipient (NEW)</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dirty="0"/>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dirty="0"/>
                        <a:t>1.51m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dirty="0"/>
                        <a:t>3.91m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dirty="0"/>
                        <a:t>5.98m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dirty="0"/>
                        <a:t>8.06m</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4205438593"/>
                  </a:ext>
                </a:extLst>
              </a:tr>
              <a:tr h="370840">
                <a:tc>
                  <a:txBody>
                    <a:bodyPr/>
                    <a:lstStyle/>
                    <a:p>
                      <a:pPr algn="ctr"/>
                      <a:r>
                        <a:rPr lang="en-AU" sz="1100" b="1" dirty="0">
                          <a:solidFill>
                            <a:srgbClr val="1F497D"/>
                          </a:solidFill>
                        </a:rPr>
                        <a:t>Total</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100" b="1" dirty="0">
                          <a:solidFill>
                            <a:srgbClr val="1F497D"/>
                          </a:solidFill>
                        </a:rPr>
                        <a:t>1.2m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100" b="1" dirty="0">
                          <a:solidFill>
                            <a:srgbClr val="1F497D"/>
                          </a:solidFill>
                        </a:rPr>
                        <a:t>5.08m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100" b="1" dirty="0">
                          <a:solidFill>
                            <a:srgbClr val="1F497D"/>
                          </a:solidFill>
                        </a:rPr>
                        <a:t>9.81m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100" b="1" dirty="0">
                          <a:solidFill>
                            <a:srgbClr val="1F497D"/>
                          </a:solidFill>
                        </a:rPr>
                        <a:t>15.26m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100" b="1" dirty="0">
                          <a:solidFill>
                            <a:srgbClr val="1F497D"/>
                          </a:solidFill>
                        </a:rPr>
                        <a:t>20.53m</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81022070"/>
                  </a:ext>
                </a:extLst>
              </a:tr>
            </a:tbl>
          </a:graphicData>
        </a:graphic>
      </p:graphicFrame>
      <p:sp>
        <p:nvSpPr>
          <p:cNvPr id="8" name="Text Placeholder 3">
            <a:extLst>
              <a:ext uri="{FF2B5EF4-FFF2-40B4-BE49-F238E27FC236}">
                <a16:creationId xmlns:a16="http://schemas.microsoft.com/office/drawing/2014/main" id="{3649FE67-E581-467D-BCE6-21722897C02C}"/>
              </a:ext>
            </a:extLst>
          </p:cNvPr>
          <p:cNvSpPr txBox="1">
            <a:spLocks/>
          </p:cNvSpPr>
          <p:nvPr/>
        </p:nvSpPr>
        <p:spPr>
          <a:xfrm>
            <a:off x="6682835" y="1916435"/>
            <a:ext cx="4986369" cy="4882870"/>
          </a:xfrm>
          <a:prstGeom prst="rect">
            <a:avLst/>
          </a:prstGeom>
        </p:spPr>
        <p:txBody>
          <a:bodyPr/>
          <a:lstStyle>
            <a:lvl1pPr marL="461063" indent="-461063" algn="l" defTabSz="1229502" rtl="0" eaLnBrk="1" latinLnBrk="0" hangingPunct="1">
              <a:spcBef>
                <a:spcPts val="807"/>
              </a:spcBef>
              <a:buFont typeface="Arial" pitchFamily="34" charset="0"/>
              <a:buChar char="•"/>
              <a:defRPr sz="1900" kern="1200">
                <a:solidFill>
                  <a:schemeClr val="tx1"/>
                </a:solidFill>
                <a:latin typeface="Arial Rounded MT" pitchFamily="2" charset="0"/>
                <a:ea typeface="+mn-ea"/>
                <a:cs typeface="+mn-cs"/>
              </a:defRPr>
            </a:lvl1pPr>
            <a:lvl2pPr marL="998971" indent="-384219" algn="l" defTabSz="1229502" rtl="0" eaLnBrk="1" latinLnBrk="0" hangingPunct="1">
              <a:spcBef>
                <a:spcPts val="807"/>
              </a:spcBef>
              <a:buFont typeface="Arial" pitchFamily="34" charset="0"/>
              <a:buChar char="–"/>
              <a:defRPr sz="1600" kern="1200">
                <a:solidFill>
                  <a:schemeClr val="tx1"/>
                </a:solidFill>
                <a:latin typeface="Arial Rounded MT" pitchFamily="2" charset="0"/>
                <a:ea typeface="+mn-ea"/>
                <a:cs typeface="+mn-cs"/>
              </a:defRPr>
            </a:lvl2pPr>
            <a:lvl3pPr marL="1536878" indent="-307376" algn="l" defTabSz="1229502" rtl="0" eaLnBrk="1" latinLnBrk="0" hangingPunct="1">
              <a:spcBef>
                <a:spcPct val="20000"/>
              </a:spcBef>
              <a:buFont typeface="Arial" pitchFamily="34" charset="0"/>
              <a:buChar char="•"/>
              <a:defRPr sz="1500" kern="1200">
                <a:solidFill>
                  <a:schemeClr val="tx1"/>
                </a:solidFill>
                <a:latin typeface="Arial Rounded MT" pitchFamily="2" charset="0"/>
                <a:ea typeface="+mn-ea"/>
                <a:cs typeface="+mn-cs"/>
              </a:defRPr>
            </a:lvl3pPr>
            <a:lvl4pPr marL="2151629" indent="-307376" algn="l" defTabSz="1229502" rtl="0" eaLnBrk="1" latinLnBrk="0" hangingPunct="1">
              <a:spcBef>
                <a:spcPct val="20000"/>
              </a:spcBef>
              <a:buFont typeface="Arial" pitchFamily="34" charset="0"/>
              <a:buChar char="–"/>
              <a:defRPr sz="1400" kern="1200">
                <a:solidFill>
                  <a:schemeClr val="tx1"/>
                </a:solidFill>
                <a:latin typeface="Arial Rounded MT" pitchFamily="2" charset="0"/>
                <a:ea typeface="+mn-ea"/>
                <a:cs typeface="+mn-cs"/>
              </a:defRPr>
            </a:lvl4pPr>
            <a:lvl5pPr marL="2766380" indent="-307376" algn="l" defTabSz="1229502" rtl="0" eaLnBrk="1" latinLnBrk="0" hangingPunct="1">
              <a:spcBef>
                <a:spcPct val="20000"/>
              </a:spcBef>
              <a:buFont typeface="Arial" pitchFamily="34" charset="0"/>
              <a:buChar char="»"/>
              <a:defRPr sz="1400" kern="1200">
                <a:solidFill>
                  <a:schemeClr val="tx1"/>
                </a:solidFill>
                <a:latin typeface="Arial Rounded MT" pitchFamily="2" charset="0"/>
                <a:ea typeface="+mn-ea"/>
                <a:cs typeface="+mn-cs"/>
              </a:defRPr>
            </a:lvl5pPr>
            <a:lvl6pPr marL="3381131"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95882"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610633"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25385"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360363" indent="-360363">
              <a:spcBef>
                <a:spcPts val="0"/>
              </a:spcBef>
              <a:spcAft>
                <a:spcPts val="1800"/>
              </a:spcAft>
              <a:buBlip>
                <a:blip r:embed="rId2"/>
              </a:buBlip>
            </a:pPr>
            <a:r>
              <a:rPr lang="en-AU" sz="1800" dirty="0">
                <a:solidFill>
                  <a:srgbClr val="1F497D"/>
                </a:solidFill>
              </a:rPr>
              <a:t>Future revenue largely driven by monthly subscription fees and upfront fees from new data holder and data recipient subscribers</a:t>
            </a:r>
          </a:p>
          <a:p>
            <a:pPr marL="360363" indent="-360363">
              <a:spcBef>
                <a:spcPts val="0"/>
              </a:spcBef>
              <a:spcAft>
                <a:spcPts val="1800"/>
              </a:spcAft>
              <a:buBlip>
                <a:blip r:embed="rId2"/>
              </a:buBlip>
            </a:pPr>
            <a:r>
              <a:rPr lang="en-AU" sz="1800" dirty="0">
                <a:solidFill>
                  <a:srgbClr val="1F497D"/>
                </a:solidFill>
              </a:rPr>
              <a:t>Customers will pay an upfront onboarding fee and then pay for additional modules on a monthly fixed basis</a:t>
            </a:r>
          </a:p>
          <a:p>
            <a:pPr marL="360363" indent="-360363">
              <a:spcBef>
                <a:spcPts val="0"/>
              </a:spcBef>
              <a:spcAft>
                <a:spcPts val="1800"/>
              </a:spcAft>
              <a:buBlip>
                <a:blip r:embed="rId2"/>
              </a:buBlip>
            </a:pPr>
            <a:r>
              <a:rPr lang="en-AU" sz="1800" dirty="0">
                <a:solidFill>
                  <a:srgbClr val="1F497D"/>
                </a:solidFill>
              </a:rPr>
              <a:t>In FY21, the company’s sales target is to obtain 36 data holder subscribers and 54 data recipient subscribers. By the end of FY24 the company expects to grow this to 116 data holder subscribers and 153 data recipient subscribers</a:t>
            </a:r>
          </a:p>
          <a:p>
            <a:pPr>
              <a:spcBef>
                <a:spcPts val="0"/>
              </a:spcBef>
              <a:spcAft>
                <a:spcPts val="1800"/>
              </a:spcAft>
            </a:pPr>
            <a:endParaRPr lang="en-AU" sz="1400" dirty="0"/>
          </a:p>
          <a:p>
            <a:pPr marL="0" indent="0">
              <a:spcBef>
                <a:spcPts val="0"/>
              </a:spcBef>
              <a:spcAft>
                <a:spcPts val="1800"/>
              </a:spcAft>
              <a:buFont typeface="Arial" pitchFamily="34" charset="0"/>
              <a:buNone/>
            </a:pPr>
            <a:endParaRPr lang="en-AU" sz="1400" dirty="0"/>
          </a:p>
        </p:txBody>
      </p:sp>
      <p:graphicFrame>
        <p:nvGraphicFramePr>
          <p:cNvPr id="9" name="Chart 8">
            <a:extLst>
              <a:ext uri="{FF2B5EF4-FFF2-40B4-BE49-F238E27FC236}">
                <a16:creationId xmlns:a16="http://schemas.microsoft.com/office/drawing/2014/main" id="{37ED87F1-D7D3-4076-A187-FF7BA7F17CAB}"/>
              </a:ext>
            </a:extLst>
          </p:cNvPr>
          <p:cNvGraphicFramePr>
            <a:graphicFrameLocks/>
          </p:cNvGraphicFramePr>
          <p:nvPr>
            <p:extLst>
              <p:ext uri="{D42A27DB-BD31-4B8C-83A1-F6EECF244321}">
                <p14:modId xmlns:p14="http://schemas.microsoft.com/office/powerpoint/2010/main" val="3932776680"/>
              </p:ext>
            </p:extLst>
          </p:nvPr>
        </p:nvGraphicFramePr>
        <p:xfrm>
          <a:off x="609520" y="1913033"/>
          <a:ext cx="5803200" cy="2188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CE230750-B8CA-4ED3-A25B-AEAEA0003B4A}"/>
              </a:ext>
            </a:extLst>
          </p:cNvPr>
          <p:cNvSpPr txBox="1"/>
          <p:nvPr/>
        </p:nvSpPr>
        <p:spPr>
          <a:xfrm>
            <a:off x="3922611" y="6245366"/>
            <a:ext cx="2583699" cy="261610"/>
          </a:xfrm>
          <a:prstGeom prst="rect">
            <a:avLst/>
          </a:prstGeom>
          <a:noFill/>
        </p:spPr>
        <p:txBody>
          <a:bodyPr wrap="square" rtlCol="0">
            <a:spAutoFit/>
          </a:bodyPr>
          <a:lstStyle/>
          <a:p>
            <a:pPr algn="r"/>
            <a:r>
              <a:rPr lang="en-US" sz="1100" dirty="0"/>
              <a:t>* Net of data costs</a:t>
            </a:r>
          </a:p>
        </p:txBody>
      </p:sp>
    </p:spTree>
    <p:extLst>
      <p:ext uri="{BB962C8B-B14F-4D97-AF65-F5344CB8AC3E}">
        <p14:creationId xmlns:p14="http://schemas.microsoft.com/office/powerpoint/2010/main" val="21131126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5068C-C9A8-45CA-91A0-0CF4F82457AF}"/>
              </a:ext>
            </a:extLst>
          </p:cNvPr>
          <p:cNvSpPr>
            <a:spLocks noGrp="1"/>
          </p:cNvSpPr>
          <p:nvPr>
            <p:ph type="title"/>
          </p:nvPr>
        </p:nvSpPr>
        <p:spPr/>
        <p:txBody>
          <a:bodyPr>
            <a:normAutofit/>
          </a:bodyPr>
          <a:lstStyle/>
          <a:p>
            <a:r>
              <a:rPr lang="en-AU" dirty="0"/>
              <a:t>Future Profitability Driven By High Operating Leverage</a:t>
            </a:r>
            <a:endParaRPr lang="en-ID" dirty="0"/>
          </a:p>
        </p:txBody>
      </p:sp>
      <p:sp>
        <p:nvSpPr>
          <p:cNvPr id="3" name="Content Placeholder 2">
            <a:extLst>
              <a:ext uri="{FF2B5EF4-FFF2-40B4-BE49-F238E27FC236}">
                <a16:creationId xmlns:a16="http://schemas.microsoft.com/office/drawing/2014/main" id="{873B2377-FFF2-4A63-9CBD-3A184CCD74D7}"/>
              </a:ext>
            </a:extLst>
          </p:cNvPr>
          <p:cNvSpPr>
            <a:spLocks noGrp="1"/>
          </p:cNvSpPr>
          <p:nvPr>
            <p:ph idx="1"/>
          </p:nvPr>
        </p:nvSpPr>
        <p:spPr/>
        <p:txBody>
          <a:bodyPr>
            <a:normAutofit/>
          </a:bodyPr>
          <a:lstStyle/>
          <a:p>
            <a:pPr marL="0" indent="0">
              <a:buNone/>
            </a:pPr>
            <a:r>
              <a:rPr lang="en-AU" dirty="0"/>
              <a:t>As the business is scaled over time the operating margin is expected to grow significantly driven by economies of scale</a:t>
            </a:r>
          </a:p>
          <a:p>
            <a:pPr marL="0" indent="0">
              <a:buNone/>
            </a:pPr>
            <a:endParaRPr lang="en-ID" dirty="0"/>
          </a:p>
        </p:txBody>
      </p:sp>
      <p:sp>
        <p:nvSpPr>
          <p:cNvPr id="4" name="Slide Number Placeholder 3">
            <a:extLst>
              <a:ext uri="{FF2B5EF4-FFF2-40B4-BE49-F238E27FC236}">
                <a16:creationId xmlns:a16="http://schemas.microsoft.com/office/drawing/2014/main" id="{0F5CAF98-C502-4933-B744-A3EC923BE4FA}"/>
              </a:ext>
            </a:extLst>
          </p:cNvPr>
          <p:cNvSpPr>
            <a:spLocks noGrp="1"/>
          </p:cNvSpPr>
          <p:nvPr>
            <p:ph type="sldNum" sz="quarter" idx="4"/>
          </p:nvPr>
        </p:nvSpPr>
        <p:spPr/>
        <p:txBody>
          <a:bodyPr/>
          <a:lstStyle/>
          <a:p>
            <a:fld id="{45B4EEE1-F3A5-4F92-8C13-26FA1C14643B}" type="slidenum">
              <a:rPr lang="en-US" smtClean="0"/>
              <a:pPr/>
              <a:t>36</a:t>
            </a:fld>
            <a:endParaRPr lang="en-US" dirty="0"/>
          </a:p>
        </p:txBody>
      </p:sp>
      <p:graphicFrame>
        <p:nvGraphicFramePr>
          <p:cNvPr id="5" name="Table 2">
            <a:extLst>
              <a:ext uri="{FF2B5EF4-FFF2-40B4-BE49-F238E27FC236}">
                <a16:creationId xmlns:a16="http://schemas.microsoft.com/office/drawing/2014/main" id="{8475BD96-9EB6-4B4C-8C44-E17992AA52E0}"/>
              </a:ext>
            </a:extLst>
          </p:cNvPr>
          <p:cNvGraphicFramePr>
            <a:graphicFrameLocks noGrp="1"/>
          </p:cNvGraphicFramePr>
          <p:nvPr>
            <p:extLst>
              <p:ext uri="{D42A27DB-BD31-4B8C-83A1-F6EECF244321}">
                <p14:modId xmlns:p14="http://schemas.microsoft.com/office/powerpoint/2010/main" val="3746184696"/>
              </p:ext>
            </p:extLst>
          </p:nvPr>
        </p:nvGraphicFramePr>
        <p:xfrm>
          <a:off x="746124" y="4218118"/>
          <a:ext cx="5936711" cy="2156904"/>
        </p:xfrm>
        <a:graphic>
          <a:graphicData uri="http://schemas.openxmlformats.org/drawingml/2006/table">
            <a:tbl>
              <a:tblPr firstRow="1" bandRow="1">
                <a:tableStyleId>{5C22544A-7EE6-4342-B048-85BDC9FD1C3A}</a:tableStyleId>
              </a:tblPr>
              <a:tblGrid>
                <a:gridCol w="1462195">
                  <a:extLst>
                    <a:ext uri="{9D8B030D-6E8A-4147-A177-3AD203B41FA5}">
                      <a16:colId xmlns:a16="http://schemas.microsoft.com/office/drawing/2014/main" val="1132351731"/>
                    </a:ext>
                  </a:extLst>
                </a:gridCol>
                <a:gridCol w="829305">
                  <a:extLst>
                    <a:ext uri="{9D8B030D-6E8A-4147-A177-3AD203B41FA5}">
                      <a16:colId xmlns:a16="http://schemas.microsoft.com/office/drawing/2014/main" val="3162393016"/>
                    </a:ext>
                  </a:extLst>
                </a:gridCol>
                <a:gridCol w="905689">
                  <a:extLst>
                    <a:ext uri="{9D8B030D-6E8A-4147-A177-3AD203B41FA5}">
                      <a16:colId xmlns:a16="http://schemas.microsoft.com/office/drawing/2014/main" val="2103312668"/>
                    </a:ext>
                  </a:extLst>
                </a:gridCol>
                <a:gridCol w="938423">
                  <a:extLst>
                    <a:ext uri="{9D8B030D-6E8A-4147-A177-3AD203B41FA5}">
                      <a16:colId xmlns:a16="http://schemas.microsoft.com/office/drawing/2014/main" val="1485732725"/>
                    </a:ext>
                  </a:extLst>
                </a:gridCol>
                <a:gridCol w="949336">
                  <a:extLst>
                    <a:ext uri="{9D8B030D-6E8A-4147-A177-3AD203B41FA5}">
                      <a16:colId xmlns:a16="http://schemas.microsoft.com/office/drawing/2014/main" val="2830969827"/>
                    </a:ext>
                  </a:extLst>
                </a:gridCol>
                <a:gridCol w="851763">
                  <a:extLst>
                    <a:ext uri="{9D8B030D-6E8A-4147-A177-3AD203B41FA5}">
                      <a16:colId xmlns:a16="http://schemas.microsoft.com/office/drawing/2014/main" val="1553264770"/>
                    </a:ext>
                  </a:extLst>
                </a:gridCol>
              </a:tblGrid>
              <a:tr h="293444">
                <a:tc>
                  <a:txBody>
                    <a:bodyPr/>
                    <a:lstStyle/>
                    <a:p>
                      <a:endParaRPr lang="en-AU" sz="12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FY21</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FY22</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FY24</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extLst>
                  <a:ext uri="{0D108BD9-81ED-4DB2-BD59-A6C34878D82A}">
                    <a16:rowId xmlns:a16="http://schemas.microsoft.com/office/drawing/2014/main" val="3488169938"/>
                  </a:ext>
                </a:extLst>
              </a:tr>
              <a:tr h="293444">
                <a:tc>
                  <a:txBody>
                    <a:bodyPr/>
                    <a:lstStyle/>
                    <a:p>
                      <a:r>
                        <a:rPr lang="en-AU" sz="1000" b="0" dirty="0"/>
                        <a:t>Gross Revenue</a:t>
                      </a:r>
                    </a:p>
                  </a:txBody>
                  <a:tcPr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b="0" dirty="0"/>
                        <a:t>2.13m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b="0" dirty="0"/>
                        <a:t>5.08m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b="0" dirty="0"/>
                        <a:t>9.81m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b="0" dirty="0"/>
                        <a:t>15.26m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b="0" dirty="0"/>
                        <a:t>20.53m</a:t>
                      </a:r>
                    </a:p>
                  </a:txBody>
                  <a:tcPr anchor="ctr">
                    <a:lnL w="127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3537286871"/>
                  </a:ext>
                </a:extLst>
              </a:tr>
              <a:tr h="293444">
                <a:tc>
                  <a:txBody>
                    <a:bodyPr/>
                    <a:lstStyle/>
                    <a:p>
                      <a:r>
                        <a:rPr lang="en-AU" sz="1000" i="1" u="none" dirty="0"/>
                        <a:t>Less: </a:t>
                      </a:r>
                      <a:r>
                        <a:rPr lang="en-AU" sz="1000" dirty="0"/>
                        <a:t>Data Costs (COGS)</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a:t> 0.92m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dirty="0"/>
                        <a:t>0.35m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endParaRPr lang="en-AU" sz="10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endParaRPr lang="en-AU" sz="10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endParaRPr lang="en-AU" sz="1000" dirty="0"/>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3487930359"/>
                  </a:ext>
                </a:extLst>
              </a:tr>
              <a:tr h="293444">
                <a:tc>
                  <a:txBody>
                    <a:bodyPr/>
                    <a:lstStyle/>
                    <a:p>
                      <a:r>
                        <a:rPr lang="en-AU" sz="1000" b="1" dirty="0">
                          <a:solidFill>
                            <a:srgbClr val="1F497D"/>
                          </a:solidFill>
                        </a:rPr>
                        <a:t>Net Revenue</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b="1" dirty="0">
                          <a:solidFill>
                            <a:srgbClr val="1F497D"/>
                          </a:solidFill>
                        </a:rPr>
                        <a:t>1.21m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b="1" dirty="0">
                          <a:solidFill>
                            <a:srgbClr val="1F497D"/>
                          </a:solidFill>
                        </a:rPr>
                        <a:t>4.73m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b="1" dirty="0">
                          <a:solidFill>
                            <a:srgbClr val="1F497D"/>
                          </a:solidFill>
                        </a:rPr>
                        <a:t>9.81m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b="1" dirty="0">
                          <a:solidFill>
                            <a:srgbClr val="1F497D"/>
                          </a:solidFill>
                        </a:rPr>
                        <a:t>15.26m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b="1" dirty="0">
                          <a:solidFill>
                            <a:srgbClr val="1F497D"/>
                          </a:solidFill>
                        </a:rPr>
                        <a:t>20.53m</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3067379460"/>
                  </a:ext>
                </a:extLst>
              </a:tr>
              <a:tr h="293444">
                <a:tc>
                  <a:txBody>
                    <a:bodyPr/>
                    <a:lstStyle/>
                    <a:p>
                      <a:r>
                        <a:rPr lang="en-AU" sz="1000" dirty="0"/>
                        <a:t>Operating Expenses</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dirty="0"/>
                        <a:t>0.96m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dirty="0"/>
                        <a:t>3.69m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dirty="0"/>
                        <a:t>4.39m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dirty="0"/>
                        <a:t>5.23m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dirty="0"/>
                        <a:t>5.91m</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4004438360"/>
                  </a:ext>
                </a:extLst>
              </a:tr>
              <a:tr h="293444">
                <a:tc>
                  <a:txBody>
                    <a:bodyPr/>
                    <a:lstStyle/>
                    <a:p>
                      <a:r>
                        <a:rPr lang="en-AU" sz="1000" b="1" dirty="0">
                          <a:solidFill>
                            <a:srgbClr val="1F497D"/>
                          </a:solidFill>
                        </a:rPr>
                        <a:t>Operating Income</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b="1" dirty="0">
                          <a:solidFill>
                            <a:srgbClr val="1F497D"/>
                          </a:solidFill>
                        </a:rPr>
                        <a:t>0.25m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b="1" dirty="0">
                          <a:solidFill>
                            <a:srgbClr val="1F497D"/>
                          </a:solidFill>
                        </a:rPr>
                        <a:t>0.96m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b="1" dirty="0">
                          <a:solidFill>
                            <a:srgbClr val="1F497D"/>
                          </a:solidFill>
                        </a:rPr>
                        <a:t>5.42m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b="1" dirty="0">
                          <a:solidFill>
                            <a:srgbClr val="1F497D"/>
                          </a:solidFill>
                        </a:rPr>
                        <a:t>9.97m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000" b="1" dirty="0">
                          <a:solidFill>
                            <a:srgbClr val="1F497D"/>
                          </a:solidFill>
                        </a:rPr>
                        <a:t>14.62m</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4205438593"/>
                  </a:ext>
                </a:extLst>
              </a:tr>
              <a:tr h="293444">
                <a:tc>
                  <a:txBody>
                    <a:bodyPr/>
                    <a:lstStyle/>
                    <a:p>
                      <a:r>
                        <a:rPr lang="en-AU" sz="1000" b="0" i="1" dirty="0"/>
                        <a:t>Operating Margin</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b="0" i="1" dirty="0"/>
                        <a:t>12%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b="0" i="1" dirty="0"/>
                        <a:t>19%</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b="0" i="1" dirty="0"/>
                        <a:t>55%</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b="0" i="1" dirty="0"/>
                        <a:t>65%</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000" b="0" i="1" dirty="0"/>
                        <a:t>71%</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81022070"/>
                  </a:ext>
                </a:extLst>
              </a:tr>
            </a:tbl>
          </a:graphicData>
        </a:graphic>
      </p:graphicFrame>
      <p:sp>
        <p:nvSpPr>
          <p:cNvPr id="8" name="Text Placeholder 3">
            <a:extLst>
              <a:ext uri="{FF2B5EF4-FFF2-40B4-BE49-F238E27FC236}">
                <a16:creationId xmlns:a16="http://schemas.microsoft.com/office/drawing/2014/main" id="{568FAF56-1C40-4785-8424-D196E955CB3F}"/>
              </a:ext>
            </a:extLst>
          </p:cNvPr>
          <p:cNvSpPr txBox="1">
            <a:spLocks/>
          </p:cNvSpPr>
          <p:nvPr/>
        </p:nvSpPr>
        <p:spPr>
          <a:xfrm>
            <a:off x="6682835" y="1916435"/>
            <a:ext cx="4986369" cy="4882870"/>
          </a:xfrm>
          <a:prstGeom prst="rect">
            <a:avLst/>
          </a:prstGeom>
        </p:spPr>
        <p:txBody>
          <a:bodyPr/>
          <a:lstStyle>
            <a:lvl1pPr marL="461063" indent="-461063" algn="l" defTabSz="1229502" rtl="0" eaLnBrk="1" latinLnBrk="0" hangingPunct="1">
              <a:spcBef>
                <a:spcPts val="807"/>
              </a:spcBef>
              <a:buFont typeface="Arial" pitchFamily="34" charset="0"/>
              <a:buChar char="•"/>
              <a:defRPr sz="1900" kern="1200">
                <a:solidFill>
                  <a:schemeClr val="tx1"/>
                </a:solidFill>
                <a:latin typeface="Arial Rounded MT" pitchFamily="2" charset="0"/>
                <a:ea typeface="+mn-ea"/>
                <a:cs typeface="+mn-cs"/>
              </a:defRPr>
            </a:lvl1pPr>
            <a:lvl2pPr marL="998971" indent="-384219" algn="l" defTabSz="1229502" rtl="0" eaLnBrk="1" latinLnBrk="0" hangingPunct="1">
              <a:spcBef>
                <a:spcPts val="807"/>
              </a:spcBef>
              <a:buFont typeface="Arial" pitchFamily="34" charset="0"/>
              <a:buChar char="–"/>
              <a:defRPr sz="1600" kern="1200">
                <a:solidFill>
                  <a:schemeClr val="tx1"/>
                </a:solidFill>
                <a:latin typeface="Arial Rounded MT" pitchFamily="2" charset="0"/>
                <a:ea typeface="+mn-ea"/>
                <a:cs typeface="+mn-cs"/>
              </a:defRPr>
            </a:lvl2pPr>
            <a:lvl3pPr marL="1536878" indent="-307376" algn="l" defTabSz="1229502" rtl="0" eaLnBrk="1" latinLnBrk="0" hangingPunct="1">
              <a:spcBef>
                <a:spcPct val="20000"/>
              </a:spcBef>
              <a:buFont typeface="Arial" pitchFamily="34" charset="0"/>
              <a:buChar char="•"/>
              <a:defRPr sz="1500" kern="1200">
                <a:solidFill>
                  <a:schemeClr val="tx1"/>
                </a:solidFill>
                <a:latin typeface="Arial Rounded MT" pitchFamily="2" charset="0"/>
                <a:ea typeface="+mn-ea"/>
                <a:cs typeface="+mn-cs"/>
              </a:defRPr>
            </a:lvl3pPr>
            <a:lvl4pPr marL="2151629" indent="-307376" algn="l" defTabSz="1229502" rtl="0" eaLnBrk="1" latinLnBrk="0" hangingPunct="1">
              <a:spcBef>
                <a:spcPct val="20000"/>
              </a:spcBef>
              <a:buFont typeface="Arial" pitchFamily="34" charset="0"/>
              <a:buChar char="–"/>
              <a:defRPr sz="1400" kern="1200">
                <a:solidFill>
                  <a:schemeClr val="tx1"/>
                </a:solidFill>
                <a:latin typeface="Arial Rounded MT" pitchFamily="2" charset="0"/>
                <a:ea typeface="+mn-ea"/>
                <a:cs typeface="+mn-cs"/>
              </a:defRPr>
            </a:lvl4pPr>
            <a:lvl5pPr marL="2766380" indent="-307376" algn="l" defTabSz="1229502" rtl="0" eaLnBrk="1" latinLnBrk="0" hangingPunct="1">
              <a:spcBef>
                <a:spcPct val="20000"/>
              </a:spcBef>
              <a:buFont typeface="Arial" pitchFamily="34" charset="0"/>
              <a:buChar char="»"/>
              <a:defRPr sz="1400" kern="1200">
                <a:solidFill>
                  <a:schemeClr val="tx1"/>
                </a:solidFill>
                <a:latin typeface="Arial Rounded MT" pitchFamily="2" charset="0"/>
                <a:ea typeface="+mn-ea"/>
                <a:cs typeface="+mn-cs"/>
              </a:defRPr>
            </a:lvl5pPr>
            <a:lvl6pPr marL="3381131"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95882"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610633"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25385" indent="-307376" algn="l" defTabSz="1229502"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360363" indent="-360363">
              <a:spcBef>
                <a:spcPts val="0"/>
              </a:spcBef>
              <a:spcAft>
                <a:spcPts val="1800"/>
              </a:spcAft>
              <a:buBlip>
                <a:blip r:embed="rId2"/>
              </a:buBlip>
            </a:pPr>
            <a:r>
              <a:rPr lang="en-US" sz="1800" dirty="0">
                <a:solidFill>
                  <a:srgbClr val="1F497D"/>
                </a:solidFill>
              </a:rPr>
              <a:t>Operating expenses of the business largely relate to:</a:t>
            </a:r>
          </a:p>
          <a:p>
            <a:pPr marL="625475" lvl="1" indent="-265113">
              <a:spcBef>
                <a:spcPts val="0"/>
              </a:spcBef>
              <a:spcAft>
                <a:spcPts val="1200"/>
              </a:spcAft>
            </a:pPr>
            <a:r>
              <a:rPr lang="en-US" dirty="0">
                <a:solidFill>
                  <a:srgbClr val="1F497D"/>
                </a:solidFill>
              </a:rPr>
              <a:t>Salaries and related staff costs of over AUD2.4m in FY21</a:t>
            </a:r>
          </a:p>
          <a:p>
            <a:pPr marL="625475" lvl="1" indent="-265113">
              <a:spcBef>
                <a:spcPts val="0"/>
              </a:spcBef>
              <a:spcAft>
                <a:spcPts val="1200"/>
              </a:spcAft>
            </a:pPr>
            <a:r>
              <a:rPr lang="en-US" dirty="0">
                <a:solidFill>
                  <a:srgbClr val="1F497D"/>
                </a:solidFill>
              </a:rPr>
              <a:t>Data costs and consulting fees of AUD0.4m in FY21</a:t>
            </a:r>
          </a:p>
          <a:p>
            <a:pPr marL="625475" lvl="1" indent="-265113">
              <a:spcBef>
                <a:spcPts val="0"/>
              </a:spcBef>
              <a:spcAft>
                <a:spcPts val="1200"/>
              </a:spcAft>
            </a:pPr>
            <a:r>
              <a:rPr lang="en-US" dirty="0">
                <a:solidFill>
                  <a:srgbClr val="1F497D"/>
                </a:solidFill>
              </a:rPr>
              <a:t>Marketing, advertising and promotion costs of AUD0.6m in FY21 (note this excludes additional marketing / sales staff which has been accounted for in staff salaries expense)</a:t>
            </a:r>
          </a:p>
          <a:p>
            <a:pPr marL="625475" lvl="1" indent="-265113">
              <a:spcBef>
                <a:spcPts val="0"/>
              </a:spcBef>
              <a:spcAft>
                <a:spcPts val="1200"/>
              </a:spcAft>
            </a:pPr>
            <a:r>
              <a:rPr lang="en-US" dirty="0">
                <a:solidFill>
                  <a:srgbClr val="1F497D"/>
                </a:solidFill>
              </a:rPr>
              <a:t>SG&amp;A, rent, insurance, server costs and 24/7 support services largely make up the remaining operating costs of c. AUD0.7m</a:t>
            </a:r>
          </a:p>
          <a:p>
            <a:pPr marL="625475" lvl="1" indent="-265113">
              <a:spcBef>
                <a:spcPts val="0"/>
              </a:spcBef>
              <a:spcAft>
                <a:spcPts val="1200"/>
              </a:spcAft>
            </a:pPr>
            <a:r>
              <a:rPr lang="en-US" dirty="0">
                <a:solidFill>
                  <a:srgbClr val="1F497D"/>
                </a:solidFill>
              </a:rPr>
              <a:t>CDR has no cost for Data (COGS), from FY22 onwards we expect all clients to transfer to a CDR data feed</a:t>
            </a:r>
          </a:p>
        </p:txBody>
      </p:sp>
      <p:graphicFrame>
        <p:nvGraphicFramePr>
          <p:cNvPr id="9" name="Chart 8">
            <a:extLst>
              <a:ext uri="{FF2B5EF4-FFF2-40B4-BE49-F238E27FC236}">
                <a16:creationId xmlns:a16="http://schemas.microsoft.com/office/drawing/2014/main" id="{A6C79F0A-D31A-4FFA-9A4F-6179F8380453}"/>
              </a:ext>
            </a:extLst>
          </p:cNvPr>
          <p:cNvGraphicFramePr>
            <a:graphicFrameLocks/>
          </p:cNvGraphicFramePr>
          <p:nvPr>
            <p:extLst>
              <p:ext uri="{D42A27DB-BD31-4B8C-83A1-F6EECF244321}">
                <p14:modId xmlns:p14="http://schemas.microsoft.com/office/powerpoint/2010/main" val="3355808600"/>
              </p:ext>
            </p:extLst>
          </p:nvPr>
        </p:nvGraphicFramePr>
        <p:xfrm>
          <a:off x="746124" y="1696470"/>
          <a:ext cx="5659200" cy="2498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140391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1B935-CDF0-49F4-B0AF-75523D3353E5}"/>
              </a:ext>
            </a:extLst>
          </p:cNvPr>
          <p:cNvSpPr>
            <a:spLocks noGrp="1"/>
          </p:cNvSpPr>
          <p:nvPr>
            <p:ph type="title"/>
          </p:nvPr>
        </p:nvSpPr>
        <p:spPr/>
        <p:txBody>
          <a:bodyPr>
            <a:normAutofit/>
          </a:bodyPr>
          <a:lstStyle/>
          <a:p>
            <a:r>
              <a:rPr lang="en-AU" dirty="0"/>
              <a:t>Solid Investment Return Projections from FY22</a:t>
            </a:r>
            <a:endParaRPr lang="en-ID" dirty="0"/>
          </a:p>
        </p:txBody>
      </p:sp>
      <p:sp>
        <p:nvSpPr>
          <p:cNvPr id="3" name="Content Placeholder 2">
            <a:extLst>
              <a:ext uri="{FF2B5EF4-FFF2-40B4-BE49-F238E27FC236}">
                <a16:creationId xmlns:a16="http://schemas.microsoft.com/office/drawing/2014/main" id="{360D3126-DA9C-4514-B5AE-8B895CDFEB2E}"/>
              </a:ext>
            </a:extLst>
          </p:cNvPr>
          <p:cNvSpPr>
            <a:spLocks noGrp="1"/>
          </p:cNvSpPr>
          <p:nvPr>
            <p:ph idx="1"/>
          </p:nvPr>
        </p:nvSpPr>
        <p:spPr/>
        <p:txBody>
          <a:bodyPr>
            <a:normAutofit/>
          </a:bodyPr>
          <a:lstStyle/>
          <a:p>
            <a:pPr marL="265113" indent="-265113">
              <a:spcBef>
                <a:spcPts val="0"/>
              </a:spcBef>
            </a:pPr>
            <a:r>
              <a:rPr lang="en-AU" sz="2000" dirty="0"/>
              <a:t>SDS are seeking to raise equity capital of AUD 3.5m</a:t>
            </a:r>
          </a:p>
          <a:p>
            <a:pPr marL="265113" indent="-265113">
              <a:spcBef>
                <a:spcPts val="0"/>
              </a:spcBef>
            </a:pPr>
            <a:r>
              <a:rPr lang="en-AU" sz="2000" dirty="0"/>
              <a:t>In return SDS are offering a </a:t>
            </a:r>
            <a:r>
              <a:rPr lang="en-AU" sz="2000" dirty="0">
                <a:solidFill>
                  <a:schemeClr val="tx1"/>
                </a:solidFill>
              </a:rPr>
              <a:t>20% </a:t>
            </a:r>
            <a:r>
              <a:rPr lang="en-AU" sz="2000" dirty="0"/>
              <a:t>share in the business </a:t>
            </a:r>
          </a:p>
          <a:p>
            <a:pPr marL="265113" indent="-265113">
              <a:spcBef>
                <a:spcPts val="0"/>
              </a:spcBef>
            </a:pPr>
            <a:r>
              <a:rPr lang="en-AU" sz="2000" dirty="0"/>
              <a:t>Based on company forecasts, return on investment (annual equity yield) is expected to be </a:t>
            </a:r>
            <a:r>
              <a:rPr lang="en-AU" dirty="0"/>
              <a:t>25</a:t>
            </a:r>
            <a:r>
              <a:rPr lang="en-AU" sz="2000" dirty="0"/>
              <a:t>% in FY22 and growing to </a:t>
            </a:r>
            <a:r>
              <a:rPr lang="en-AU" dirty="0"/>
              <a:t>44</a:t>
            </a:r>
            <a:r>
              <a:rPr lang="en-AU" sz="2000" dirty="0"/>
              <a:t>% in FY23 and </a:t>
            </a:r>
            <a:r>
              <a:rPr lang="en-AU" dirty="0"/>
              <a:t>65</a:t>
            </a:r>
            <a:r>
              <a:rPr lang="en-AU" sz="2000" dirty="0"/>
              <a:t>% in FY24)</a:t>
            </a:r>
          </a:p>
          <a:p>
            <a:pPr>
              <a:spcBef>
                <a:spcPts val="0"/>
              </a:spcBef>
            </a:pPr>
            <a:endParaRPr lang="en-ID" sz="2000" dirty="0"/>
          </a:p>
        </p:txBody>
      </p:sp>
      <p:sp>
        <p:nvSpPr>
          <p:cNvPr id="4" name="Slide Number Placeholder 3">
            <a:extLst>
              <a:ext uri="{FF2B5EF4-FFF2-40B4-BE49-F238E27FC236}">
                <a16:creationId xmlns:a16="http://schemas.microsoft.com/office/drawing/2014/main" id="{48881E89-43AD-44DA-A8C0-10E9F1D6D7CC}"/>
              </a:ext>
            </a:extLst>
          </p:cNvPr>
          <p:cNvSpPr>
            <a:spLocks noGrp="1"/>
          </p:cNvSpPr>
          <p:nvPr>
            <p:ph type="sldNum" sz="quarter" idx="4"/>
          </p:nvPr>
        </p:nvSpPr>
        <p:spPr/>
        <p:txBody>
          <a:bodyPr/>
          <a:lstStyle/>
          <a:p>
            <a:fld id="{45B4EEE1-F3A5-4F92-8C13-26FA1C14643B}" type="slidenum">
              <a:rPr lang="en-US" smtClean="0"/>
              <a:pPr/>
              <a:t>37</a:t>
            </a:fld>
            <a:endParaRPr lang="en-US" dirty="0"/>
          </a:p>
        </p:txBody>
      </p:sp>
      <p:graphicFrame>
        <p:nvGraphicFramePr>
          <p:cNvPr id="5" name="Table 2">
            <a:extLst>
              <a:ext uri="{FF2B5EF4-FFF2-40B4-BE49-F238E27FC236}">
                <a16:creationId xmlns:a16="http://schemas.microsoft.com/office/drawing/2014/main" id="{C6CA4029-93CA-4EA9-A11E-C8783CC053A3}"/>
              </a:ext>
            </a:extLst>
          </p:cNvPr>
          <p:cNvGraphicFramePr>
            <a:graphicFrameLocks noGrp="1"/>
          </p:cNvGraphicFramePr>
          <p:nvPr>
            <p:extLst>
              <p:ext uri="{D42A27DB-BD31-4B8C-83A1-F6EECF244321}">
                <p14:modId xmlns:p14="http://schemas.microsoft.com/office/powerpoint/2010/main" val="1735699645"/>
              </p:ext>
            </p:extLst>
          </p:nvPr>
        </p:nvGraphicFramePr>
        <p:xfrm>
          <a:off x="752281" y="2418347"/>
          <a:ext cx="10815831" cy="3684677"/>
        </p:xfrm>
        <a:graphic>
          <a:graphicData uri="http://schemas.openxmlformats.org/drawingml/2006/table">
            <a:tbl>
              <a:tblPr firstRow="1" bandRow="1">
                <a:tableStyleId>{5C22544A-7EE6-4342-B048-85BDC9FD1C3A}</a:tableStyleId>
              </a:tblPr>
              <a:tblGrid>
                <a:gridCol w="2801295">
                  <a:extLst>
                    <a:ext uri="{9D8B030D-6E8A-4147-A177-3AD203B41FA5}">
                      <a16:colId xmlns:a16="http://schemas.microsoft.com/office/drawing/2014/main" val="1132351731"/>
                    </a:ext>
                  </a:extLst>
                </a:gridCol>
                <a:gridCol w="2003634">
                  <a:extLst>
                    <a:ext uri="{9D8B030D-6E8A-4147-A177-3AD203B41FA5}">
                      <a16:colId xmlns:a16="http://schemas.microsoft.com/office/drawing/2014/main" val="2103312668"/>
                    </a:ext>
                  </a:extLst>
                </a:gridCol>
                <a:gridCol w="2003634">
                  <a:extLst>
                    <a:ext uri="{9D8B030D-6E8A-4147-A177-3AD203B41FA5}">
                      <a16:colId xmlns:a16="http://schemas.microsoft.com/office/drawing/2014/main" val="1485732725"/>
                    </a:ext>
                  </a:extLst>
                </a:gridCol>
                <a:gridCol w="2003634">
                  <a:extLst>
                    <a:ext uri="{9D8B030D-6E8A-4147-A177-3AD203B41FA5}">
                      <a16:colId xmlns:a16="http://schemas.microsoft.com/office/drawing/2014/main" val="2830969827"/>
                    </a:ext>
                  </a:extLst>
                </a:gridCol>
                <a:gridCol w="2003634">
                  <a:extLst>
                    <a:ext uri="{9D8B030D-6E8A-4147-A177-3AD203B41FA5}">
                      <a16:colId xmlns:a16="http://schemas.microsoft.com/office/drawing/2014/main" val="1553264770"/>
                    </a:ext>
                  </a:extLst>
                </a:gridCol>
              </a:tblGrid>
              <a:tr h="302222">
                <a:tc>
                  <a:txBody>
                    <a:bodyPr/>
                    <a:lstStyle/>
                    <a:p>
                      <a:endParaRPr lang="en-AU" sz="12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FY21</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FY22</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tc>
                  <a:txBody>
                    <a:bodyPr/>
                    <a:lstStyle/>
                    <a:p>
                      <a:pPr algn="ctr"/>
                      <a:r>
                        <a:rPr lang="en-AU" sz="1200" dirty="0"/>
                        <a:t>FY24</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F497D"/>
                    </a:solidFill>
                  </a:tcPr>
                </a:tc>
                <a:extLst>
                  <a:ext uri="{0D108BD9-81ED-4DB2-BD59-A6C34878D82A}">
                    <a16:rowId xmlns:a16="http://schemas.microsoft.com/office/drawing/2014/main" val="3488169938"/>
                  </a:ext>
                </a:extLst>
              </a:tr>
              <a:tr h="302222">
                <a:tc>
                  <a:txBody>
                    <a:bodyPr/>
                    <a:lstStyle/>
                    <a:p>
                      <a:r>
                        <a:rPr lang="en-AU" sz="1400" b="0" dirty="0"/>
                        <a:t>Revenue</a:t>
                      </a:r>
                    </a:p>
                  </a:txBody>
                  <a:tcPr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0" dirty="0"/>
                        <a:t>5.08m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0" dirty="0"/>
                        <a:t>9.81m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0" dirty="0"/>
                        <a:t>15.26m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0" dirty="0"/>
                        <a:t>20.53m</a:t>
                      </a:r>
                    </a:p>
                  </a:txBody>
                  <a:tcPr anchor="ctr">
                    <a:lnL w="127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3537286871"/>
                  </a:ext>
                </a:extLst>
              </a:tr>
              <a:tr h="322923">
                <a:tc>
                  <a:txBody>
                    <a:bodyPr/>
                    <a:lstStyle/>
                    <a:p>
                      <a:r>
                        <a:rPr lang="en-AU" sz="1400" dirty="0"/>
                        <a:t>Operating Expenses</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dirty="0"/>
                        <a:t>4.11m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dirty="0"/>
                        <a:t>4.39m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dirty="0"/>
                        <a:t>5.23m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dirty="0"/>
                        <a:t>5.91m</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4004438360"/>
                  </a:ext>
                </a:extLst>
              </a:tr>
              <a:tr h="302222">
                <a:tc>
                  <a:txBody>
                    <a:bodyPr/>
                    <a:lstStyle/>
                    <a:p>
                      <a:r>
                        <a:rPr lang="en-AU" sz="1400" b="0" dirty="0"/>
                        <a:t>Operating Profit</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1" dirty="0">
                          <a:solidFill>
                            <a:srgbClr val="1F497D"/>
                          </a:solidFill>
                        </a:rPr>
                        <a:t>0.96m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1" dirty="0">
                          <a:solidFill>
                            <a:srgbClr val="1F497D"/>
                          </a:solidFill>
                        </a:rPr>
                        <a:t>5.42m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1" dirty="0">
                          <a:solidFill>
                            <a:srgbClr val="1F497D"/>
                          </a:solidFill>
                        </a:rPr>
                        <a:t>9.97m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1" dirty="0">
                          <a:solidFill>
                            <a:srgbClr val="1F497D"/>
                          </a:solidFill>
                        </a:rPr>
                        <a:t>14.62m</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4205438593"/>
                  </a:ext>
                </a:extLst>
              </a:tr>
              <a:tr h="302222">
                <a:tc>
                  <a:txBody>
                    <a:bodyPr/>
                    <a:lstStyle/>
                    <a:p>
                      <a:r>
                        <a:rPr lang="en-AU" sz="1400" b="0" i="0" dirty="0"/>
                        <a:t>Capex </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0" i="0" dirty="0"/>
                        <a:t>2.65m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0" i="0" dirty="0"/>
                        <a:t>0.49m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0" i="0" dirty="0"/>
                        <a:t>0.76m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0" i="0" dirty="0"/>
                        <a:t>1.03m</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81022070"/>
                  </a:ext>
                </a:extLst>
              </a:tr>
              <a:tr h="302222">
                <a:tc>
                  <a:txBody>
                    <a:bodyPr/>
                    <a:lstStyle/>
                    <a:p>
                      <a:r>
                        <a:rPr lang="en-AU" sz="1400" b="0" i="0" dirty="0"/>
                        <a:t>Tax</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0" i="0" dirty="0"/>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0" i="0" dirty="0"/>
                        <a:t>1.31m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0" i="0" dirty="0"/>
                        <a:t>2.99m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0" i="0" dirty="0"/>
                        <a:t>4.39m</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3207018401"/>
                  </a:ext>
                </a:extLst>
              </a:tr>
              <a:tr h="322923">
                <a:tc>
                  <a:txBody>
                    <a:bodyPr/>
                    <a:lstStyle/>
                    <a:p>
                      <a:r>
                        <a:rPr lang="en-AU" sz="1400" b="1" i="0" dirty="0">
                          <a:solidFill>
                            <a:srgbClr val="1F497D"/>
                          </a:solidFill>
                        </a:rPr>
                        <a:t>Cashflow available to equity</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1" i="0" dirty="0">
                          <a:solidFill>
                            <a:srgbClr val="1F497D"/>
                          </a:solidFill>
                        </a:rPr>
                        <a:t>(1.7m)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1" i="0" dirty="0">
                          <a:solidFill>
                            <a:srgbClr val="1F497D"/>
                          </a:solidFill>
                        </a:rPr>
                        <a:t>3.56m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1" i="0" dirty="0">
                          <a:solidFill>
                            <a:srgbClr val="1F497D"/>
                          </a:solidFill>
                        </a:rPr>
                        <a:t>6.17m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1" i="0" dirty="0">
                          <a:solidFill>
                            <a:srgbClr val="1F497D"/>
                          </a:solidFill>
                        </a:rPr>
                        <a:t>9.16m</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3643676672"/>
                  </a:ext>
                </a:extLst>
              </a:tr>
              <a:tr h="117013">
                <a:tc>
                  <a:txBody>
                    <a:bodyPr/>
                    <a:lstStyle/>
                    <a:p>
                      <a:endParaRPr lang="en-AU" sz="1000" b="0" i="0" dirty="0"/>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endParaRPr lang="en-AU" sz="1000" b="0" i="0" dirty="0">
                        <a:solidFill>
                          <a:srgbClr val="1F497D"/>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endParaRPr lang="en-AU" sz="1000" b="0" i="0" dirty="0">
                        <a:solidFill>
                          <a:srgbClr val="1F497D"/>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endParaRPr lang="en-AU" sz="1000" b="0" i="0" dirty="0">
                        <a:solidFill>
                          <a:srgbClr val="1F497D"/>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endParaRPr lang="en-AU" sz="1000" b="0" i="0" dirty="0">
                        <a:solidFill>
                          <a:srgbClr val="1F497D"/>
                        </a:solidFill>
                      </a:endParaRP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2355837481"/>
                  </a:ext>
                </a:extLst>
              </a:tr>
              <a:tr h="322923">
                <a:tc>
                  <a:txBody>
                    <a:bodyPr/>
                    <a:lstStyle/>
                    <a:p>
                      <a:r>
                        <a:rPr lang="en-AU" sz="1400" b="1" i="0" dirty="0">
                          <a:solidFill>
                            <a:srgbClr val="1F497D"/>
                          </a:solidFill>
                        </a:rPr>
                        <a:t>Capital Investment</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1" i="0" dirty="0">
                          <a:solidFill>
                            <a:srgbClr val="1F497D"/>
                          </a:solidFill>
                        </a:rPr>
                        <a:t>3.5m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endParaRPr lang="en-AU" sz="1400" b="0" i="0" dirty="0">
                        <a:solidFill>
                          <a:srgbClr val="1F497D"/>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endParaRPr lang="en-AU" sz="1400" b="0" i="0" dirty="0">
                        <a:solidFill>
                          <a:srgbClr val="1F497D"/>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endParaRPr lang="en-AU" sz="1400" b="0" i="0" dirty="0">
                        <a:solidFill>
                          <a:srgbClr val="1F497D"/>
                        </a:solidFill>
                      </a:endParaRP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1798474375"/>
                  </a:ext>
                </a:extLst>
              </a:tr>
              <a:tr h="322923">
                <a:tc>
                  <a:txBody>
                    <a:bodyPr/>
                    <a:lstStyle/>
                    <a:p>
                      <a:r>
                        <a:rPr lang="en-AU" sz="1400" b="0" i="0" dirty="0"/>
                        <a:t>% share in company</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0" i="0" dirty="0"/>
                        <a:t>20%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0" i="0" dirty="0"/>
                        <a:t>20%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0" i="0" dirty="0"/>
                        <a:t>20%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0" i="0" dirty="0"/>
                        <a:t>20%</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1011383851"/>
                  </a:ext>
                </a:extLst>
              </a:tr>
              <a:tr h="322923">
                <a:tc>
                  <a:txBody>
                    <a:bodyPr/>
                    <a:lstStyle/>
                    <a:p>
                      <a:r>
                        <a:rPr lang="en-AU" sz="1400" b="1" i="0" dirty="0">
                          <a:solidFill>
                            <a:srgbClr val="1F497D"/>
                          </a:solidFill>
                        </a:rPr>
                        <a:t>Share of dividends</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1" i="0" dirty="0">
                          <a:solidFill>
                            <a:srgbClr val="1F497D"/>
                          </a:solidFill>
                        </a:rPr>
                        <a:t>n/a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1" i="0" dirty="0">
                          <a:solidFill>
                            <a:srgbClr val="1F497D"/>
                          </a:solidFill>
                        </a:rPr>
                        <a:t>0.89m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1" i="0" dirty="0">
                          <a:solidFill>
                            <a:srgbClr val="1F497D"/>
                          </a:solidFill>
                        </a:rPr>
                        <a:t>1.54m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a:r>
                        <a:rPr lang="en-AU" sz="1400" b="1" i="0" dirty="0">
                          <a:solidFill>
                            <a:srgbClr val="1F497D"/>
                          </a:solidFill>
                        </a:rPr>
                        <a:t>2.29m</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1524428732"/>
                  </a:ext>
                </a:extLst>
              </a:tr>
              <a:tr h="302222">
                <a:tc>
                  <a:txBody>
                    <a:bodyPr/>
                    <a:lstStyle/>
                    <a:p>
                      <a:r>
                        <a:rPr lang="en-AU" sz="1400" b="1" i="1" dirty="0">
                          <a:solidFill>
                            <a:srgbClr val="1F497D"/>
                          </a:solidFill>
                        </a:rPr>
                        <a:t>ROI (annual)</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1" i="1" dirty="0">
                          <a:solidFill>
                            <a:srgbClr val="1F497D"/>
                          </a:solidFill>
                        </a:rPr>
                        <a:t>n/a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1" i="1" dirty="0">
                          <a:solidFill>
                            <a:srgbClr val="1F497D"/>
                          </a:solidFill>
                        </a:rPr>
                        <a:t>20.3%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1" i="1" dirty="0">
                          <a:solidFill>
                            <a:srgbClr val="1F497D"/>
                          </a:solidFill>
                        </a:rPr>
                        <a:t>35.3%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a:r>
                        <a:rPr lang="en-AU" sz="1400" b="1" i="1" dirty="0">
                          <a:solidFill>
                            <a:srgbClr val="1F497D"/>
                          </a:solidFill>
                        </a:rPr>
                        <a:t>52.3%</a:t>
                      </a: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3717694490"/>
                  </a:ext>
                </a:extLst>
              </a:tr>
            </a:tbl>
          </a:graphicData>
        </a:graphic>
      </p:graphicFrame>
    </p:spTree>
    <p:extLst>
      <p:ext uri="{BB962C8B-B14F-4D97-AF65-F5344CB8AC3E}">
        <p14:creationId xmlns:p14="http://schemas.microsoft.com/office/powerpoint/2010/main" val="5962996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3C863-491B-43D9-9EF5-E818339A1334}"/>
              </a:ext>
            </a:extLst>
          </p:cNvPr>
          <p:cNvSpPr>
            <a:spLocks noGrp="1"/>
          </p:cNvSpPr>
          <p:nvPr>
            <p:ph type="title"/>
          </p:nvPr>
        </p:nvSpPr>
        <p:spPr/>
        <p:txBody>
          <a:bodyPr>
            <a:normAutofit/>
          </a:bodyPr>
          <a:lstStyle/>
          <a:p>
            <a:r>
              <a:rPr lang="en-AU" dirty="0"/>
              <a:t>Potential Investor Exit Opportunities</a:t>
            </a:r>
            <a:endParaRPr lang="en-ID" dirty="0"/>
          </a:p>
        </p:txBody>
      </p:sp>
      <p:sp>
        <p:nvSpPr>
          <p:cNvPr id="3" name="Content Placeholder 2">
            <a:extLst>
              <a:ext uri="{FF2B5EF4-FFF2-40B4-BE49-F238E27FC236}">
                <a16:creationId xmlns:a16="http://schemas.microsoft.com/office/drawing/2014/main" id="{D7CEFE25-A5E5-4BCF-8AFA-5940756AAC4C}"/>
              </a:ext>
            </a:extLst>
          </p:cNvPr>
          <p:cNvSpPr>
            <a:spLocks noGrp="1"/>
          </p:cNvSpPr>
          <p:nvPr>
            <p:ph idx="1"/>
          </p:nvPr>
        </p:nvSpPr>
        <p:spPr>
          <a:xfrm>
            <a:off x="609521" y="872995"/>
            <a:ext cx="10971372" cy="482781"/>
          </a:xfrm>
        </p:spPr>
        <p:txBody>
          <a:bodyPr/>
          <a:lstStyle/>
          <a:p>
            <a:pPr marL="0" indent="0">
              <a:buNone/>
            </a:pPr>
            <a:r>
              <a:rPr lang="en-AU" dirty="0"/>
              <a:t>There are a range of potential exit opportunities  </a:t>
            </a:r>
          </a:p>
          <a:p>
            <a:pPr marL="0" indent="0">
              <a:buNone/>
            </a:pPr>
            <a:endParaRPr lang="en-ID" dirty="0"/>
          </a:p>
        </p:txBody>
      </p:sp>
      <p:sp>
        <p:nvSpPr>
          <p:cNvPr id="4" name="Slide Number Placeholder 3">
            <a:extLst>
              <a:ext uri="{FF2B5EF4-FFF2-40B4-BE49-F238E27FC236}">
                <a16:creationId xmlns:a16="http://schemas.microsoft.com/office/drawing/2014/main" id="{9829781E-163A-416C-B89D-DD0E4F04A8B2}"/>
              </a:ext>
            </a:extLst>
          </p:cNvPr>
          <p:cNvSpPr>
            <a:spLocks noGrp="1"/>
          </p:cNvSpPr>
          <p:nvPr>
            <p:ph type="sldNum" sz="quarter" idx="4"/>
          </p:nvPr>
        </p:nvSpPr>
        <p:spPr/>
        <p:txBody>
          <a:bodyPr/>
          <a:lstStyle/>
          <a:p>
            <a:fld id="{45B4EEE1-F3A5-4F92-8C13-26FA1C14643B}" type="slidenum">
              <a:rPr lang="en-US" smtClean="0"/>
              <a:pPr/>
              <a:t>38</a:t>
            </a:fld>
            <a:endParaRPr lang="en-US" dirty="0"/>
          </a:p>
        </p:txBody>
      </p:sp>
      <p:grpSp>
        <p:nvGrpSpPr>
          <p:cNvPr id="6" name="Group 5">
            <a:extLst>
              <a:ext uri="{FF2B5EF4-FFF2-40B4-BE49-F238E27FC236}">
                <a16:creationId xmlns:a16="http://schemas.microsoft.com/office/drawing/2014/main" id="{0D6539F7-2FD1-483B-8450-59B71714E3F5}"/>
              </a:ext>
            </a:extLst>
          </p:cNvPr>
          <p:cNvGrpSpPr/>
          <p:nvPr/>
        </p:nvGrpSpPr>
        <p:grpSpPr>
          <a:xfrm>
            <a:off x="609521" y="2052359"/>
            <a:ext cx="2090436" cy="2226524"/>
            <a:chOff x="1852862" y="1804935"/>
            <a:chExt cx="2671011" cy="2844895"/>
          </a:xfrm>
        </p:grpSpPr>
        <p:pic>
          <p:nvPicPr>
            <p:cNvPr id="1026" name="Picture 2" descr="Image result for international">
              <a:extLst>
                <a:ext uri="{FF2B5EF4-FFF2-40B4-BE49-F238E27FC236}">
                  <a16:creationId xmlns:a16="http://schemas.microsoft.com/office/drawing/2014/main" id="{2D5EAB88-DCF2-41AD-9552-42EDE389B6D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895" r="1939"/>
            <a:stretch/>
          </p:blipFill>
          <p:spPr bwMode="auto">
            <a:xfrm>
              <a:off x="1852862" y="1804935"/>
              <a:ext cx="2671011" cy="160956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78370277-2216-400E-80B8-F07A790E02BF}"/>
                </a:ext>
              </a:extLst>
            </p:cNvPr>
            <p:cNvSpPr/>
            <p:nvPr/>
          </p:nvSpPr>
          <p:spPr>
            <a:xfrm>
              <a:off x="1852862" y="3007895"/>
              <a:ext cx="2671011" cy="40660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dirty="0"/>
                <a:t>Overseas takeover </a:t>
              </a:r>
            </a:p>
          </p:txBody>
        </p:sp>
        <p:sp>
          <p:nvSpPr>
            <p:cNvPr id="7" name="Rectangle 6">
              <a:extLst>
                <a:ext uri="{FF2B5EF4-FFF2-40B4-BE49-F238E27FC236}">
                  <a16:creationId xmlns:a16="http://schemas.microsoft.com/office/drawing/2014/main" id="{D57B899B-054B-49E8-9A7B-0A9B08BCF61D}"/>
                </a:ext>
              </a:extLst>
            </p:cNvPr>
            <p:cNvSpPr/>
            <p:nvPr/>
          </p:nvSpPr>
          <p:spPr>
            <a:xfrm>
              <a:off x="1852862" y="3572612"/>
              <a:ext cx="2671011" cy="1077218"/>
            </a:xfrm>
            <a:prstGeom prst="rect">
              <a:avLst/>
            </a:prstGeom>
          </p:spPr>
          <p:txBody>
            <a:bodyPr wrap="square">
              <a:spAutoFit/>
            </a:bodyPr>
            <a:lstStyle/>
            <a:p>
              <a:pPr algn="ctr"/>
              <a:r>
                <a:rPr lang="en-US" sz="1600" dirty="0">
                  <a:solidFill>
                    <a:schemeClr val="tx2"/>
                  </a:solidFill>
                </a:rPr>
                <a:t>Takeover by an overseas or global player looking to gain a foothold in the Australian market</a:t>
              </a:r>
            </a:p>
          </p:txBody>
        </p:sp>
      </p:grpSp>
      <p:grpSp>
        <p:nvGrpSpPr>
          <p:cNvPr id="29" name="Group 28">
            <a:extLst>
              <a:ext uri="{FF2B5EF4-FFF2-40B4-BE49-F238E27FC236}">
                <a16:creationId xmlns:a16="http://schemas.microsoft.com/office/drawing/2014/main" id="{81EF3EE4-D401-401F-B118-3A413848FD48}"/>
              </a:ext>
            </a:extLst>
          </p:cNvPr>
          <p:cNvGrpSpPr/>
          <p:nvPr/>
        </p:nvGrpSpPr>
        <p:grpSpPr>
          <a:xfrm>
            <a:off x="2829754" y="2049567"/>
            <a:ext cx="2090437" cy="2229315"/>
            <a:chOff x="2829754" y="2049567"/>
            <a:chExt cx="2090437" cy="2229315"/>
          </a:xfrm>
        </p:grpSpPr>
        <p:pic>
          <p:nvPicPr>
            <p:cNvPr id="1028" name="Picture 4" descr="Image result for aquisition">
              <a:extLst>
                <a:ext uri="{FF2B5EF4-FFF2-40B4-BE49-F238E27FC236}">
                  <a16:creationId xmlns:a16="http://schemas.microsoft.com/office/drawing/2014/main" id="{63309FC9-5A89-4860-ACDA-B1D3DAD33E8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409"/>
            <a:stretch/>
          </p:blipFill>
          <p:spPr bwMode="auto">
            <a:xfrm>
              <a:off x="2829754" y="2049567"/>
              <a:ext cx="2090436" cy="1262502"/>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E4954944-3DE0-460C-9A80-BC566868525B}"/>
                </a:ext>
              </a:extLst>
            </p:cNvPr>
            <p:cNvGrpSpPr/>
            <p:nvPr/>
          </p:nvGrpSpPr>
          <p:grpSpPr>
            <a:xfrm>
              <a:off x="2829755" y="2993841"/>
              <a:ext cx="2090436" cy="1285041"/>
              <a:chOff x="1852862" y="3007895"/>
              <a:chExt cx="2671011" cy="1641935"/>
            </a:xfrm>
          </p:grpSpPr>
          <p:sp>
            <p:nvSpPr>
              <p:cNvPr id="15" name="Rectangle 14">
                <a:extLst>
                  <a:ext uri="{FF2B5EF4-FFF2-40B4-BE49-F238E27FC236}">
                    <a16:creationId xmlns:a16="http://schemas.microsoft.com/office/drawing/2014/main" id="{02BBEFAB-4A2D-4173-857B-862A5853444F}"/>
                  </a:ext>
                </a:extLst>
              </p:cNvPr>
              <p:cNvSpPr/>
              <p:nvPr/>
            </p:nvSpPr>
            <p:spPr>
              <a:xfrm>
                <a:off x="1852862" y="3007895"/>
                <a:ext cx="2671011" cy="40660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dirty="0"/>
                  <a:t>Market consolidation </a:t>
                </a:r>
              </a:p>
            </p:txBody>
          </p:sp>
          <p:sp>
            <p:nvSpPr>
              <p:cNvPr id="16" name="Rectangle 15">
                <a:extLst>
                  <a:ext uri="{FF2B5EF4-FFF2-40B4-BE49-F238E27FC236}">
                    <a16:creationId xmlns:a16="http://schemas.microsoft.com/office/drawing/2014/main" id="{D0FF46BB-76E3-495C-8610-CBD46D1BD707}"/>
                  </a:ext>
                </a:extLst>
              </p:cNvPr>
              <p:cNvSpPr/>
              <p:nvPr/>
            </p:nvSpPr>
            <p:spPr>
              <a:xfrm>
                <a:off x="1852862" y="3572612"/>
                <a:ext cx="2671011" cy="1077218"/>
              </a:xfrm>
              <a:prstGeom prst="rect">
                <a:avLst/>
              </a:prstGeom>
            </p:spPr>
            <p:txBody>
              <a:bodyPr wrap="square">
                <a:spAutoFit/>
              </a:bodyPr>
              <a:lstStyle/>
              <a:p>
                <a:pPr algn="ctr"/>
                <a:r>
                  <a:rPr lang="en-US" sz="1600" dirty="0">
                    <a:solidFill>
                      <a:schemeClr val="tx2"/>
                    </a:solidFill>
                  </a:rPr>
                  <a:t>Takeover by a competitor in order to protect market share</a:t>
                </a:r>
              </a:p>
            </p:txBody>
          </p:sp>
        </p:grpSp>
      </p:grpSp>
      <p:grpSp>
        <p:nvGrpSpPr>
          <p:cNvPr id="30" name="Group 29">
            <a:extLst>
              <a:ext uri="{FF2B5EF4-FFF2-40B4-BE49-F238E27FC236}">
                <a16:creationId xmlns:a16="http://schemas.microsoft.com/office/drawing/2014/main" id="{D1262FC8-1177-49E5-BE07-57DC5564D855}"/>
              </a:ext>
            </a:extLst>
          </p:cNvPr>
          <p:cNvGrpSpPr/>
          <p:nvPr/>
        </p:nvGrpSpPr>
        <p:grpSpPr>
          <a:xfrm>
            <a:off x="5049989" y="2046775"/>
            <a:ext cx="2090436" cy="2466253"/>
            <a:chOff x="5049989" y="2046775"/>
            <a:chExt cx="2090436" cy="2466253"/>
          </a:xfrm>
        </p:grpSpPr>
        <p:pic>
          <p:nvPicPr>
            <p:cNvPr id="1030" name="Picture 6" descr="Image result for Industry expansion">
              <a:extLst>
                <a:ext uri="{FF2B5EF4-FFF2-40B4-BE49-F238E27FC236}">
                  <a16:creationId xmlns:a16="http://schemas.microsoft.com/office/drawing/2014/main" id="{E63AD69E-6683-4DA3-8D6F-5B1B5C6E1B32}"/>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t="9409"/>
            <a:stretch/>
          </p:blipFill>
          <p:spPr bwMode="auto">
            <a:xfrm>
              <a:off x="5049989" y="2046775"/>
              <a:ext cx="2090436" cy="1262502"/>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a:extLst>
                <a:ext uri="{FF2B5EF4-FFF2-40B4-BE49-F238E27FC236}">
                  <a16:creationId xmlns:a16="http://schemas.microsoft.com/office/drawing/2014/main" id="{6E1F9330-7784-4F8D-BB4D-E10C028537AB}"/>
                </a:ext>
              </a:extLst>
            </p:cNvPr>
            <p:cNvGrpSpPr/>
            <p:nvPr/>
          </p:nvGrpSpPr>
          <p:grpSpPr>
            <a:xfrm>
              <a:off x="5049989" y="2993841"/>
              <a:ext cx="2090436" cy="1519187"/>
              <a:chOff x="1852862" y="3007895"/>
              <a:chExt cx="2671011" cy="1941110"/>
            </a:xfrm>
          </p:grpSpPr>
          <p:sp>
            <p:nvSpPr>
              <p:cNvPr id="19" name="Rectangle 18">
                <a:extLst>
                  <a:ext uri="{FF2B5EF4-FFF2-40B4-BE49-F238E27FC236}">
                    <a16:creationId xmlns:a16="http://schemas.microsoft.com/office/drawing/2014/main" id="{45AB8AAA-1679-496E-B5CF-74AEBA382436}"/>
                  </a:ext>
                </a:extLst>
              </p:cNvPr>
              <p:cNvSpPr/>
              <p:nvPr/>
            </p:nvSpPr>
            <p:spPr>
              <a:xfrm>
                <a:off x="1852862" y="3007895"/>
                <a:ext cx="2671011" cy="40660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dirty="0"/>
                  <a:t>Large player takeover </a:t>
                </a:r>
              </a:p>
            </p:txBody>
          </p:sp>
          <p:sp>
            <p:nvSpPr>
              <p:cNvPr id="20" name="Rectangle 19">
                <a:extLst>
                  <a:ext uri="{FF2B5EF4-FFF2-40B4-BE49-F238E27FC236}">
                    <a16:creationId xmlns:a16="http://schemas.microsoft.com/office/drawing/2014/main" id="{655072E1-44AB-4079-8FBC-E416366D16C9}"/>
                  </a:ext>
                </a:extLst>
              </p:cNvPr>
              <p:cNvSpPr/>
              <p:nvPr/>
            </p:nvSpPr>
            <p:spPr>
              <a:xfrm>
                <a:off x="1852862" y="3572612"/>
                <a:ext cx="2671011" cy="1376393"/>
              </a:xfrm>
              <a:prstGeom prst="rect">
                <a:avLst/>
              </a:prstGeom>
            </p:spPr>
            <p:txBody>
              <a:bodyPr wrap="square">
                <a:spAutoFit/>
              </a:bodyPr>
              <a:lstStyle/>
              <a:p>
                <a:pPr algn="ctr"/>
                <a:r>
                  <a:rPr lang="en-US" sz="1600" dirty="0">
                    <a:solidFill>
                      <a:schemeClr val="tx2"/>
                    </a:solidFill>
                  </a:rPr>
                  <a:t>Takeover by a large player such as a bank seeking data sharing capabilities</a:t>
                </a:r>
              </a:p>
            </p:txBody>
          </p:sp>
        </p:grpSp>
      </p:grpSp>
      <p:grpSp>
        <p:nvGrpSpPr>
          <p:cNvPr id="31" name="Group 30">
            <a:extLst>
              <a:ext uri="{FF2B5EF4-FFF2-40B4-BE49-F238E27FC236}">
                <a16:creationId xmlns:a16="http://schemas.microsoft.com/office/drawing/2014/main" id="{788423B9-4102-44C4-BB65-2B46FF77200C}"/>
              </a:ext>
            </a:extLst>
          </p:cNvPr>
          <p:cNvGrpSpPr/>
          <p:nvPr/>
        </p:nvGrpSpPr>
        <p:grpSpPr>
          <a:xfrm>
            <a:off x="7270223" y="2052359"/>
            <a:ext cx="2090437" cy="3196541"/>
            <a:chOff x="7270223" y="2052359"/>
            <a:chExt cx="2090437" cy="3196541"/>
          </a:xfrm>
        </p:grpSpPr>
        <p:pic>
          <p:nvPicPr>
            <p:cNvPr id="1032" name="Picture 8" descr="Double exposure image of business profit growth Premium Photo">
              <a:extLst>
                <a:ext uri="{FF2B5EF4-FFF2-40B4-BE49-F238E27FC236}">
                  <a16:creationId xmlns:a16="http://schemas.microsoft.com/office/drawing/2014/main" id="{672A9B73-007F-41E8-8980-76650F7FF25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70224" y="2052359"/>
              <a:ext cx="2090436" cy="1259710"/>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a:extLst>
                <a:ext uri="{FF2B5EF4-FFF2-40B4-BE49-F238E27FC236}">
                  <a16:creationId xmlns:a16="http://schemas.microsoft.com/office/drawing/2014/main" id="{59A536F1-365D-496F-AD7A-1BF8E3F18BBA}"/>
                </a:ext>
              </a:extLst>
            </p:cNvPr>
            <p:cNvGrpSpPr/>
            <p:nvPr/>
          </p:nvGrpSpPr>
          <p:grpSpPr>
            <a:xfrm>
              <a:off x="7270223" y="2991049"/>
              <a:ext cx="2090436" cy="2257851"/>
              <a:chOff x="1852862" y="3007895"/>
              <a:chExt cx="2671011" cy="2884923"/>
            </a:xfrm>
          </p:grpSpPr>
          <p:sp>
            <p:nvSpPr>
              <p:cNvPr id="23" name="Rectangle 22">
                <a:extLst>
                  <a:ext uri="{FF2B5EF4-FFF2-40B4-BE49-F238E27FC236}">
                    <a16:creationId xmlns:a16="http://schemas.microsoft.com/office/drawing/2014/main" id="{B382DAAE-0B0A-4FBB-AEEE-B357D9716470}"/>
                  </a:ext>
                </a:extLst>
              </p:cNvPr>
              <p:cNvSpPr/>
              <p:nvPr/>
            </p:nvSpPr>
            <p:spPr>
              <a:xfrm>
                <a:off x="1852862" y="3007895"/>
                <a:ext cx="2671011" cy="40660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dirty="0"/>
                  <a:t>Industry expansion </a:t>
                </a:r>
              </a:p>
            </p:txBody>
          </p:sp>
          <p:sp>
            <p:nvSpPr>
              <p:cNvPr id="24" name="Rectangle 23">
                <a:extLst>
                  <a:ext uri="{FF2B5EF4-FFF2-40B4-BE49-F238E27FC236}">
                    <a16:creationId xmlns:a16="http://schemas.microsoft.com/office/drawing/2014/main" id="{7498E62B-2554-4B37-9B44-F4C91B4464FE}"/>
                  </a:ext>
                </a:extLst>
              </p:cNvPr>
              <p:cNvSpPr/>
              <p:nvPr/>
            </p:nvSpPr>
            <p:spPr>
              <a:xfrm>
                <a:off x="1852862" y="3572612"/>
                <a:ext cx="2671011" cy="2320206"/>
              </a:xfrm>
              <a:prstGeom prst="rect">
                <a:avLst/>
              </a:prstGeom>
            </p:spPr>
            <p:txBody>
              <a:bodyPr wrap="square">
                <a:spAutoFit/>
              </a:bodyPr>
              <a:lstStyle/>
              <a:p>
                <a:pPr algn="ctr"/>
                <a:r>
                  <a:rPr lang="en-US" sz="1600" dirty="0">
                    <a:solidFill>
                      <a:schemeClr val="tx2"/>
                    </a:solidFill>
                  </a:rPr>
                  <a:t>Takeover by a company operating in a different data sharing market looking to expand into the open banking market</a:t>
                </a:r>
              </a:p>
            </p:txBody>
          </p:sp>
        </p:grpSp>
      </p:grpSp>
      <p:grpSp>
        <p:nvGrpSpPr>
          <p:cNvPr id="33" name="Group 32">
            <a:extLst>
              <a:ext uri="{FF2B5EF4-FFF2-40B4-BE49-F238E27FC236}">
                <a16:creationId xmlns:a16="http://schemas.microsoft.com/office/drawing/2014/main" id="{6E846FBA-C17D-49C3-87D4-3A8BF5141493}"/>
              </a:ext>
            </a:extLst>
          </p:cNvPr>
          <p:cNvGrpSpPr/>
          <p:nvPr/>
        </p:nvGrpSpPr>
        <p:grpSpPr>
          <a:xfrm>
            <a:off x="9490457" y="2052358"/>
            <a:ext cx="2090436" cy="1267551"/>
            <a:chOff x="9490457" y="2052358"/>
            <a:chExt cx="2090436" cy="1267551"/>
          </a:xfrm>
        </p:grpSpPr>
        <p:pic>
          <p:nvPicPr>
            <p:cNvPr id="1036" name="Picture 12" descr="Image result for IPO">
              <a:extLst>
                <a:ext uri="{FF2B5EF4-FFF2-40B4-BE49-F238E27FC236}">
                  <a16:creationId xmlns:a16="http://schemas.microsoft.com/office/drawing/2014/main" id="{37F29B60-F559-469A-AB67-DD92285CAF4C}"/>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9469"/>
            <a:stretch/>
          </p:blipFill>
          <p:spPr bwMode="auto">
            <a:xfrm>
              <a:off x="9493693" y="2052358"/>
              <a:ext cx="2087199" cy="125970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06C1C1D5-66ED-41CC-AFC4-32F582858B26}"/>
                </a:ext>
              </a:extLst>
            </p:cNvPr>
            <p:cNvSpPr/>
            <p:nvPr/>
          </p:nvSpPr>
          <p:spPr>
            <a:xfrm>
              <a:off x="9490457" y="3001682"/>
              <a:ext cx="2090436" cy="318227"/>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dirty="0"/>
                <a:t>IPO</a:t>
              </a:r>
            </a:p>
          </p:txBody>
        </p:sp>
      </p:grpSp>
    </p:spTree>
    <p:extLst>
      <p:ext uri="{BB962C8B-B14F-4D97-AF65-F5344CB8AC3E}">
        <p14:creationId xmlns:p14="http://schemas.microsoft.com/office/powerpoint/2010/main" val="11048850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9616A-BD66-46F1-AEBE-84D52631A2B1}"/>
              </a:ext>
            </a:extLst>
          </p:cNvPr>
          <p:cNvSpPr>
            <a:spLocks noGrp="1"/>
          </p:cNvSpPr>
          <p:nvPr>
            <p:ph type="title"/>
          </p:nvPr>
        </p:nvSpPr>
        <p:spPr/>
        <p:txBody>
          <a:bodyPr/>
          <a:lstStyle/>
          <a:p>
            <a:r>
              <a:rPr lang="en-AU" dirty="0"/>
              <a:t>Schedule 1 - Data Recipients cost to build Vs subscribe to SDS</a:t>
            </a:r>
          </a:p>
        </p:txBody>
      </p:sp>
      <p:graphicFrame>
        <p:nvGraphicFramePr>
          <p:cNvPr id="5" name="Content Placeholder 4">
            <a:extLst>
              <a:ext uri="{FF2B5EF4-FFF2-40B4-BE49-F238E27FC236}">
                <a16:creationId xmlns:a16="http://schemas.microsoft.com/office/drawing/2014/main" id="{61D48A0B-98F0-4333-8C6D-B08194224E92}"/>
              </a:ext>
            </a:extLst>
          </p:cNvPr>
          <p:cNvGraphicFramePr>
            <a:graphicFrameLocks noGrp="1"/>
          </p:cNvGraphicFramePr>
          <p:nvPr>
            <p:ph idx="1"/>
            <p:extLst>
              <p:ext uri="{D42A27DB-BD31-4B8C-83A1-F6EECF244321}">
                <p14:modId xmlns:p14="http://schemas.microsoft.com/office/powerpoint/2010/main" val="4182186385"/>
              </p:ext>
            </p:extLst>
          </p:nvPr>
        </p:nvGraphicFramePr>
        <p:xfrm>
          <a:off x="746125" y="990600"/>
          <a:ext cx="10821990" cy="4495800"/>
        </p:xfrm>
        <a:graphic>
          <a:graphicData uri="http://schemas.openxmlformats.org/drawingml/2006/table">
            <a:tbl>
              <a:tblPr>
                <a:tableStyleId>{5C22544A-7EE6-4342-B048-85BDC9FD1C3A}</a:tableStyleId>
              </a:tblPr>
              <a:tblGrid>
                <a:gridCol w="4833538">
                  <a:extLst>
                    <a:ext uri="{9D8B030D-6E8A-4147-A177-3AD203B41FA5}">
                      <a16:colId xmlns:a16="http://schemas.microsoft.com/office/drawing/2014/main" val="2768784318"/>
                    </a:ext>
                  </a:extLst>
                </a:gridCol>
                <a:gridCol w="1497113">
                  <a:extLst>
                    <a:ext uri="{9D8B030D-6E8A-4147-A177-3AD203B41FA5}">
                      <a16:colId xmlns:a16="http://schemas.microsoft.com/office/drawing/2014/main" val="3459571022"/>
                    </a:ext>
                  </a:extLst>
                </a:gridCol>
                <a:gridCol w="1497113">
                  <a:extLst>
                    <a:ext uri="{9D8B030D-6E8A-4147-A177-3AD203B41FA5}">
                      <a16:colId xmlns:a16="http://schemas.microsoft.com/office/drawing/2014/main" val="114989400"/>
                    </a:ext>
                  </a:extLst>
                </a:gridCol>
                <a:gridCol w="1497113">
                  <a:extLst>
                    <a:ext uri="{9D8B030D-6E8A-4147-A177-3AD203B41FA5}">
                      <a16:colId xmlns:a16="http://schemas.microsoft.com/office/drawing/2014/main" val="3558708196"/>
                    </a:ext>
                  </a:extLst>
                </a:gridCol>
                <a:gridCol w="1497113">
                  <a:extLst>
                    <a:ext uri="{9D8B030D-6E8A-4147-A177-3AD203B41FA5}">
                      <a16:colId xmlns:a16="http://schemas.microsoft.com/office/drawing/2014/main" val="3581468673"/>
                    </a:ext>
                  </a:extLst>
                </a:gridCol>
              </a:tblGrid>
              <a:tr h="323555">
                <a:tc>
                  <a:txBody>
                    <a:bodyPr/>
                    <a:lstStyle/>
                    <a:p>
                      <a:pPr algn="ctr" fontAlgn="b"/>
                      <a:r>
                        <a:rPr lang="en-AU" sz="1600" b="1" u="none" strike="noStrike" dirty="0">
                          <a:solidFill>
                            <a:schemeClr val="bg1"/>
                          </a:solidFill>
                          <a:effectLst/>
                          <a:latin typeface="+mn-lt"/>
                        </a:rPr>
                        <a:t>Build yourself</a:t>
                      </a:r>
                      <a:endParaRPr lang="en-AU" sz="1600" b="1" i="0" u="none" strike="noStrike" dirty="0">
                        <a:solidFill>
                          <a:schemeClr val="bg1"/>
                        </a:solidFill>
                        <a:effectLst/>
                        <a:latin typeface="+mn-lt"/>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tc>
                  <a:txBody>
                    <a:bodyPr/>
                    <a:lstStyle/>
                    <a:p>
                      <a:pPr algn="ctr" fontAlgn="b"/>
                      <a:endParaRPr lang="en-AU" sz="1100" b="0" i="0" u="none" strike="noStrike" dirty="0">
                        <a:solidFill>
                          <a:srgbClr val="000000"/>
                        </a:solidFill>
                        <a:effectLst/>
                        <a:latin typeface="+mn-lt"/>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tc>
                  <a:txBody>
                    <a:bodyPr/>
                    <a:lstStyle/>
                    <a:p>
                      <a:pPr algn="ctr" fontAlgn="b"/>
                      <a:endParaRPr lang="en-AU" sz="1100" b="0" i="0" u="none" strike="noStrike" dirty="0">
                        <a:solidFill>
                          <a:srgbClr val="000000"/>
                        </a:solidFill>
                        <a:effectLst/>
                        <a:latin typeface="+mn-lt"/>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tc>
                  <a:txBody>
                    <a:bodyPr/>
                    <a:lstStyle/>
                    <a:p>
                      <a:pPr algn="ctr" fontAlgn="b"/>
                      <a:endParaRPr lang="en-AU" sz="1100" b="0" i="0" u="none" strike="noStrike" dirty="0">
                        <a:solidFill>
                          <a:srgbClr val="000000"/>
                        </a:solidFill>
                        <a:effectLst/>
                        <a:latin typeface="+mn-lt"/>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tc>
                  <a:txBody>
                    <a:bodyPr/>
                    <a:lstStyle/>
                    <a:p>
                      <a:pPr algn="ctr" fontAlgn="b"/>
                      <a:endParaRPr lang="en-AU" sz="1100" b="0" i="0" u="none" strike="noStrike" dirty="0">
                        <a:solidFill>
                          <a:srgbClr val="000000"/>
                        </a:solidFill>
                        <a:effectLst/>
                        <a:latin typeface="+mn-lt"/>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extLst>
                  <a:ext uri="{0D108BD9-81ED-4DB2-BD59-A6C34878D82A}">
                    <a16:rowId xmlns:a16="http://schemas.microsoft.com/office/drawing/2014/main" val="3066387202"/>
                  </a:ext>
                </a:extLst>
              </a:tr>
              <a:tr h="219556">
                <a:tc>
                  <a:txBody>
                    <a:bodyPr/>
                    <a:lstStyle/>
                    <a:p>
                      <a:pPr marL="72000" algn="l" fontAlgn="b"/>
                      <a:endParaRPr lang="en-AU"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Year 1</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Year 2</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Year 3</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latin typeface="+mn-lt"/>
                        </a:rPr>
                        <a:t>Total</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71449410"/>
                  </a:ext>
                </a:extLst>
              </a:tr>
              <a:tr h="219556">
                <a:tc>
                  <a:txBody>
                    <a:bodyPr/>
                    <a:lstStyle/>
                    <a:p>
                      <a:pPr marL="72000" algn="l" fontAlgn="b"/>
                      <a:r>
                        <a:rPr lang="en-GB" sz="1200" u="none" strike="noStrike" dirty="0">
                          <a:effectLst/>
                          <a:latin typeface="+mn-lt"/>
                        </a:rPr>
                        <a:t>Full CDR Infrastructure Build Time  (6.0 months)</a:t>
                      </a:r>
                      <a:endParaRPr lang="en-GB"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$103,750</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latin typeface="+mn-lt"/>
                        </a:rPr>
                        <a:t>$103,750</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515506327"/>
                  </a:ext>
                </a:extLst>
              </a:tr>
              <a:tr h="219556">
                <a:tc>
                  <a:txBody>
                    <a:bodyPr/>
                    <a:lstStyle/>
                    <a:p>
                      <a:pPr marL="72000" algn="l" fontAlgn="b"/>
                      <a:r>
                        <a:rPr lang="en-AU" sz="1200" u="none" strike="noStrike" dirty="0">
                          <a:effectLst/>
                          <a:latin typeface="+mn-lt"/>
                        </a:rPr>
                        <a:t>ASAE 3150</a:t>
                      </a:r>
                      <a:endParaRPr lang="en-AU"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$125,000</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$22,500</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latin typeface="+mn-lt"/>
                        </a:rPr>
                        <a:t>$147,500</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743496905"/>
                  </a:ext>
                </a:extLst>
              </a:tr>
              <a:tr h="219556">
                <a:tc>
                  <a:txBody>
                    <a:bodyPr/>
                    <a:lstStyle/>
                    <a:p>
                      <a:pPr marL="72000" algn="l" fontAlgn="b"/>
                      <a:r>
                        <a:rPr lang="en-GB" sz="1200" u="none" strike="noStrike" dirty="0">
                          <a:effectLst/>
                          <a:latin typeface="+mn-lt"/>
                        </a:rPr>
                        <a:t>Compliance Staff Requirement (65.0% FTE)</a:t>
                      </a:r>
                      <a:endParaRPr lang="en-GB"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$61,750</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$61,750</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$61,750</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latin typeface="+mn-lt"/>
                        </a:rPr>
                        <a:t>$185,250</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3881858166"/>
                  </a:ext>
                </a:extLst>
              </a:tr>
              <a:tr h="219556">
                <a:tc>
                  <a:txBody>
                    <a:bodyPr/>
                    <a:lstStyle/>
                    <a:p>
                      <a:pPr marL="72000" algn="l" fontAlgn="b"/>
                      <a:r>
                        <a:rPr lang="en-AU" sz="1200" u="none" strike="noStrike" dirty="0">
                          <a:effectLst/>
                          <a:latin typeface="+mn-lt"/>
                        </a:rPr>
                        <a:t>Ongoing Maintenance (15.0%)</a:t>
                      </a:r>
                      <a:endParaRPr lang="en-AU"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$15,563</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a:effectLst/>
                          <a:latin typeface="+mn-lt"/>
                        </a:rPr>
                        <a:t>$15,563</a:t>
                      </a:r>
                      <a:endParaRPr lang="en-AU" sz="1200" b="0" i="0" u="none" strike="noStrike">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$15,563</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latin typeface="+mn-lt"/>
                        </a:rPr>
                        <a:t>$46,688</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2953309747"/>
                  </a:ext>
                </a:extLst>
              </a:tr>
              <a:tr h="219556">
                <a:tc>
                  <a:txBody>
                    <a:bodyPr/>
                    <a:lstStyle/>
                    <a:p>
                      <a:pPr marL="72000" algn="l" fontAlgn="b"/>
                      <a:endParaRPr lang="en-AU"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3779144088"/>
                  </a:ext>
                </a:extLst>
              </a:tr>
              <a:tr h="219556">
                <a:tc>
                  <a:txBody>
                    <a:bodyPr/>
                    <a:lstStyle/>
                    <a:p>
                      <a:pPr marL="72000" algn="r" fontAlgn="b"/>
                      <a:r>
                        <a:rPr lang="en-AU" sz="1200" u="none" strike="noStrike" dirty="0">
                          <a:effectLst/>
                          <a:latin typeface="+mn-lt"/>
                        </a:rPr>
                        <a:t>TOTAL</a:t>
                      </a:r>
                      <a:endParaRPr lang="en-AU" sz="1200" b="1"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$306,063</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a:effectLst/>
                          <a:latin typeface="+mn-lt"/>
                        </a:rPr>
                        <a:t>$77,313</a:t>
                      </a:r>
                      <a:endParaRPr lang="en-AU" sz="1200" b="0" i="0" u="none" strike="noStrike">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$99,813</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latin typeface="+mn-lt"/>
                        </a:rPr>
                        <a:t>$483,188</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2597296881"/>
                  </a:ext>
                </a:extLst>
              </a:tr>
              <a:tr h="323555">
                <a:tc>
                  <a:txBody>
                    <a:bodyPr/>
                    <a:lstStyle/>
                    <a:p>
                      <a:pPr marL="72000" algn="ctr" fontAlgn="b"/>
                      <a:r>
                        <a:rPr lang="en-AU" sz="1600" b="1" u="none" strike="noStrike" dirty="0">
                          <a:solidFill>
                            <a:schemeClr val="bg1"/>
                          </a:solidFill>
                          <a:effectLst/>
                          <a:latin typeface="+mn-lt"/>
                        </a:rPr>
                        <a:t>Use SISS</a:t>
                      </a:r>
                      <a:endParaRPr lang="en-AU" sz="1600" b="1" i="0" u="none" strike="noStrike" dirty="0">
                        <a:solidFill>
                          <a:schemeClr val="bg1"/>
                        </a:solidFill>
                        <a:effectLst/>
                        <a:latin typeface="+mn-lt"/>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tc>
                  <a:txBody>
                    <a:bodyPr/>
                    <a:lstStyle/>
                    <a:p>
                      <a:pPr algn="ctr" fontAlgn="b"/>
                      <a:endParaRPr lang="en-AU" sz="1200" b="1" i="0" u="none" strike="noStrike" dirty="0">
                        <a:solidFill>
                          <a:schemeClr val="bg1"/>
                        </a:solidFill>
                        <a:effectLst/>
                        <a:latin typeface="+mn-lt"/>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tc>
                  <a:txBody>
                    <a:bodyPr/>
                    <a:lstStyle/>
                    <a:p>
                      <a:pPr algn="ctr" fontAlgn="b"/>
                      <a:endParaRPr lang="en-AU" sz="1200" b="1" i="0" u="none" strike="noStrike" dirty="0">
                        <a:solidFill>
                          <a:schemeClr val="bg1"/>
                        </a:solidFill>
                        <a:effectLst/>
                        <a:latin typeface="+mn-lt"/>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tc>
                  <a:txBody>
                    <a:bodyPr/>
                    <a:lstStyle/>
                    <a:p>
                      <a:pPr algn="ctr" fontAlgn="b"/>
                      <a:r>
                        <a:rPr lang="en-AU" sz="1200" b="1" u="none" strike="noStrike" dirty="0">
                          <a:solidFill>
                            <a:schemeClr val="bg1"/>
                          </a:solidFill>
                          <a:effectLst/>
                          <a:latin typeface="+mn-lt"/>
                        </a:rPr>
                        <a:t> </a:t>
                      </a:r>
                      <a:endParaRPr lang="en-AU" sz="1200" b="1" i="0" u="none" strike="noStrike" dirty="0">
                        <a:solidFill>
                          <a:schemeClr val="bg1"/>
                        </a:solidFill>
                        <a:effectLst/>
                        <a:latin typeface="+mn-lt"/>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tc>
                  <a:txBody>
                    <a:bodyPr/>
                    <a:lstStyle/>
                    <a:p>
                      <a:pPr algn="ctr" fontAlgn="b"/>
                      <a:endParaRPr lang="en-AU" sz="1200" b="1" i="0" u="none" strike="noStrike" dirty="0">
                        <a:solidFill>
                          <a:schemeClr val="bg1"/>
                        </a:solidFill>
                        <a:effectLst/>
                        <a:latin typeface="+mn-lt"/>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extLst>
                  <a:ext uri="{0D108BD9-81ED-4DB2-BD59-A6C34878D82A}">
                    <a16:rowId xmlns:a16="http://schemas.microsoft.com/office/drawing/2014/main" val="2276947575"/>
                  </a:ext>
                </a:extLst>
              </a:tr>
              <a:tr h="219556">
                <a:tc>
                  <a:txBody>
                    <a:bodyPr/>
                    <a:lstStyle/>
                    <a:p>
                      <a:pPr marL="72000" algn="l" fontAlgn="b"/>
                      <a:endParaRPr lang="en-AU"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Year 1</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a:effectLst/>
                          <a:latin typeface="+mn-lt"/>
                        </a:rPr>
                        <a:t>Year 2</a:t>
                      </a:r>
                      <a:endParaRPr lang="en-AU" sz="1200" b="1" i="0" u="none" strike="noStrike">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Year 3</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latin typeface="+mn-lt"/>
                        </a:rPr>
                        <a:t>Total</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464100891"/>
                  </a:ext>
                </a:extLst>
              </a:tr>
              <a:tr h="219556">
                <a:tc>
                  <a:txBody>
                    <a:bodyPr/>
                    <a:lstStyle/>
                    <a:p>
                      <a:pPr marL="72000" algn="l" fontAlgn="b"/>
                      <a:r>
                        <a:rPr lang="en-GB" sz="1200" u="none" strike="noStrike" dirty="0">
                          <a:effectLst/>
                          <a:latin typeface="+mn-lt"/>
                        </a:rPr>
                        <a:t>SISS Integration Build Time (2.0 months)</a:t>
                      </a:r>
                      <a:endParaRPr lang="en-GB"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$34,583</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latin typeface="+mn-lt"/>
                        </a:rPr>
                        <a:t>$34,583</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813490990"/>
                  </a:ext>
                </a:extLst>
              </a:tr>
              <a:tr h="219556">
                <a:tc>
                  <a:txBody>
                    <a:bodyPr/>
                    <a:lstStyle/>
                    <a:p>
                      <a:pPr marL="72000" algn="l" fontAlgn="b"/>
                      <a:r>
                        <a:rPr lang="en-AU" sz="1200" u="none" strike="noStrike" dirty="0">
                          <a:effectLst/>
                          <a:latin typeface="+mn-lt"/>
                        </a:rPr>
                        <a:t>SISS Implementation Charge</a:t>
                      </a:r>
                      <a:endParaRPr lang="en-AU"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$10,000</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latin typeface="+mn-lt"/>
                        </a:rPr>
                        <a:t>$10,000</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2420192382"/>
                  </a:ext>
                </a:extLst>
              </a:tr>
              <a:tr h="219556">
                <a:tc>
                  <a:txBody>
                    <a:bodyPr/>
                    <a:lstStyle/>
                    <a:p>
                      <a:pPr marL="72000" algn="l" fontAlgn="b"/>
                      <a:r>
                        <a:rPr lang="en-AU" sz="1200" u="none" strike="noStrike" dirty="0">
                          <a:effectLst/>
                          <a:latin typeface="+mn-lt"/>
                        </a:rPr>
                        <a:t>SISS Monthly Subscription Charge</a:t>
                      </a:r>
                      <a:endParaRPr lang="en-AU"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$48,000</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$48,000</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$48,000</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latin typeface="+mn-lt"/>
                        </a:rPr>
                        <a:t>$144,000</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992852023"/>
                  </a:ext>
                </a:extLst>
              </a:tr>
              <a:tr h="219556">
                <a:tc>
                  <a:txBody>
                    <a:bodyPr/>
                    <a:lstStyle/>
                    <a:p>
                      <a:pPr marL="72000" algn="l" fontAlgn="b"/>
                      <a:r>
                        <a:rPr lang="en-GB" sz="1200" u="none" strike="noStrike" dirty="0">
                          <a:effectLst/>
                          <a:latin typeface="+mn-lt"/>
                        </a:rPr>
                        <a:t>Compliance Staff Requirement (20.0% FTE)</a:t>
                      </a:r>
                      <a:endParaRPr lang="en-GB"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$19,000</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a:effectLst/>
                          <a:latin typeface="+mn-lt"/>
                        </a:rPr>
                        <a:t>$19,000</a:t>
                      </a:r>
                      <a:endParaRPr lang="en-AU" sz="1200" b="0" i="0" u="none" strike="noStrike">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latin typeface="+mn-lt"/>
                        </a:rPr>
                        <a:t>$19,000</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latin typeface="+mn-lt"/>
                        </a:rPr>
                        <a:t>$57,000</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1221839571"/>
                  </a:ext>
                </a:extLst>
              </a:tr>
              <a:tr h="219556">
                <a:tc>
                  <a:txBody>
                    <a:bodyPr/>
                    <a:lstStyle/>
                    <a:p>
                      <a:pPr marL="72000" algn="l" fontAlgn="b"/>
                      <a:r>
                        <a:rPr lang="en-AU" sz="1200" u="none" strike="noStrike" dirty="0">
                          <a:effectLst/>
                          <a:latin typeface="+mn-lt"/>
                        </a:rPr>
                        <a:t>Ongoing Maintenance (15.0%)</a:t>
                      </a:r>
                      <a:endParaRPr lang="en-AU"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$5,188</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$5,188</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$5,188</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latin typeface="+mn-lt"/>
                        </a:rPr>
                        <a:t>$15,563</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2392523486"/>
                  </a:ext>
                </a:extLst>
              </a:tr>
              <a:tr h="219556">
                <a:tc>
                  <a:txBody>
                    <a:bodyPr/>
                    <a:lstStyle/>
                    <a:p>
                      <a:pPr marL="72000" algn="l" fontAlgn="b"/>
                      <a:endParaRPr lang="en-AU"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1078817060"/>
                  </a:ext>
                </a:extLst>
              </a:tr>
              <a:tr h="219556">
                <a:tc>
                  <a:txBody>
                    <a:bodyPr/>
                    <a:lstStyle/>
                    <a:p>
                      <a:pPr marL="72000" algn="r" fontAlgn="b"/>
                      <a:r>
                        <a:rPr lang="en-AU" sz="1200" u="none" strike="noStrike" dirty="0">
                          <a:effectLst/>
                          <a:latin typeface="+mn-lt"/>
                        </a:rPr>
                        <a:t>TOTAL</a:t>
                      </a:r>
                      <a:endParaRPr lang="en-AU" sz="1200" b="1"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$116,771</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$72,188</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latin typeface="+mn-lt"/>
                        </a:rPr>
                        <a:t>$72,188</a:t>
                      </a:r>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latin typeface="+mn-lt"/>
                        </a:rPr>
                        <a:t>$261,146</a:t>
                      </a:r>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1571321508"/>
                  </a:ext>
                </a:extLst>
              </a:tr>
              <a:tr h="219556">
                <a:tc>
                  <a:txBody>
                    <a:bodyPr/>
                    <a:lstStyle/>
                    <a:p>
                      <a:pPr marL="72000" algn="l" fontAlgn="b"/>
                      <a:endParaRPr lang="en-AU" sz="1200" b="0" i="0" u="none" strike="noStrike" dirty="0">
                        <a:solidFill>
                          <a:srgbClr val="000000"/>
                        </a:solidFill>
                        <a:effectLst/>
                        <a:latin typeface="+mn-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1" i="0" u="none" strike="noStrike" dirty="0">
                        <a:solidFill>
                          <a:srgbClr val="000000"/>
                        </a:solidFill>
                        <a:effectLst/>
                        <a:latin typeface="+mn-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1599010424"/>
                  </a:ext>
                </a:extLst>
              </a:tr>
              <a:tr h="335794">
                <a:tc>
                  <a:txBody>
                    <a:bodyPr/>
                    <a:lstStyle/>
                    <a:p>
                      <a:pPr marL="72000" algn="l" fontAlgn="b"/>
                      <a:r>
                        <a:rPr lang="en-AU" sz="1400" b="1" u="none" strike="noStrike" dirty="0">
                          <a:solidFill>
                            <a:srgbClr val="00B050"/>
                          </a:solidFill>
                          <a:effectLst/>
                          <a:latin typeface="+mj-lt"/>
                        </a:rPr>
                        <a:t>Cost Saving using SISS</a:t>
                      </a:r>
                      <a:endParaRPr lang="en-AU" sz="1400" b="1" i="0" u="none" strike="noStrike" dirty="0">
                        <a:solidFill>
                          <a:srgbClr val="00B050"/>
                        </a:solidFill>
                        <a:effectLst/>
                        <a:latin typeface="+mj-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400" b="1" u="none" strike="noStrike" dirty="0">
                          <a:solidFill>
                            <a:srgbClr val="00B050"/>
                          </a:solidFill>
                          <a:effectLst/>
                          <a:latin typeface="+mj-lt"/>
                        </a:rPr>
                        <a:t>61.8%</a:t>
                      </a:r>
                      <a:endParaRPr lang="en-AU" sz="1400" b="1" i="0" u="none" strike="noStrike" dirty="0">
                        <a:solidFill>
                          <a:srgbClr val="00B050"/>
                        </a:solidFill>
                        <a:effectLst/>
                        <a:latin typeface="+mj-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400" b="1" u="none" strike="noStrike" dirty="0">
                          <a:solidFill>
                            <a:srgbClr val="00B050"/>
                          </a:solidFill>
                          <a:effectLst/>
                          <a:latin typeface="+mj-lt"/>
                        </a:rPr>
                        <a:t>6.6%</a:t>
                      </a:r>
                      <a:endParaRPr lang="en-AU" sz="1400" b="1" i="0" u="none" strike="noStrike" dirty="0">
                        <a:solidFill>
                          <a:srgbClr val="00B050"/>
                        </a:solidFill>
                        <a:effectLst/>
                        <a:latin typeface="+mj-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400" b="1" u="none" strike="noStrike" dirty="0">
                          <a:solidFill>
                            <a:srgbClr val="00B050"/>
                          </a:solidFill>
                          <a:effectLst/>
                          <a:latin typeface="+mj-lt"/>
                        </a:rPr>
                        <a:t>27.7%</a:t>
                      </a:r>
                      <a:endParaRPr lang="en-AU" sz="1400" b="1" i="0" u="none" strike="noStrike" dirty="0">
                        <a:solidFill>
                          <a:srgbClr val="00B050"/>
                        </a:solidFill>
                        <a:effectLst/>
                        <a:latin typeface="+mj-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400" b="1" u="none" strike="noStrike" dirty="0">
                          <a:solidFill>
                            <a:srgbClr val="00B050"/>
                          </a:solidFill>
                          <a:effectLst/>
                          <a:latin typeface="+mj-lt"/>
                        </a:rPr>
                        <a:t>46.0%</a:t>
                      </a:r>
                      <a:endParaRPr lang="en-AU" sz="1400" b="1" i="0" u="none" strike="noStrike" dirty="0">
                        <a:solidFill>
                          <a:srgbClr val="00B050"/>
                        </a:solidFill>
                        <a:effectLst/>
                        <a:latin typeface="+mj-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503782427"/>
                  </a:ext>
                </a:extLst>
              </a:tr>
            </a:tbl>
          </a:graphicData>
        </a:graphic>
      </p:graphicFrame>
      <p:sp>
        <p:nvSpPr>
          <p:cNvPr id="4" name="Slide Number Placeholder 3">
            <a:extLst>
              <a:ext uri="{FF2B5EF4-FFF2-40B4-BE49-F238E27FC236}">
                <a16:creationId xmlns:a16="http://schemas.microsoft.com/office/drawing/2014/main" id="{BB6A57FF-2C42-4A72-9763-9C7F01FE61AC}"/>
              </a:ext>
            </a:extLst>
          </p:cNvPr>
          <p:cNvSpPr>
            <a:spLocks noGrp="1"/>
          </p:cNvSpPr>
          <p:nvPr>
            <p:ph type="sldNum" sz="quarter" idx="4"/>
          </p:nvPr>
        </p:nvSpPr>
        <p:spPr/>
        <p:txBody>
          <a:bodyPr/>
          <a:lstStyle/>
          <a:p>
            <a:fld id="{45B4EEE1-F3A5-4F92-8C13-26FA1C14643B}" type="slidenum">
              <a:rPr lang="en-US" smtClean="0"/>
              <a:pPr/>
              <a:t>39</a:t>
            </a:fld>
            <a:endParaRPr lang="en-US" dirty="0"/>
          </a:p>
        </p:txBody>
      </p:sp>
    </p:spTree>
    <p:extLst>
      <p:ext uri="{BB962C8B-B14F-4D97-AF65-F5344CB8AC3E}">
        <p14:creationId xmlns:p14="http://schemas.microsoft.com/office/powerpoint/2010/main" val="2797704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9AC62F0-C3F2-4A1F-A613-BC127DB08C70}"/>
              </a:ext>
            </a:extLst>
          </p:cNvPr>
          <p:cNvSpPr/>
          <p:nvPr/>
        </p:nvSpPr>
        <p:spPr>
          <a:xfrm>
            <a:off x="400334" y="463768"/>
            <a:ext cx="5694871" cy="2800767"/>
          </a:xfrm>
          <a:prstGeom prst="rect">
            <a:avLst/>
          </a:prstGeom>
        </p:spPr>
        <p:txBody>
          <a:bodyPr wrap="square">
            <a:spAutoFit/>
          </a:bodyPr>
          <a:lstStyle/>
          <a:p>
            <a:pPr algn="ctr"/>
            <a:r>
              <a:rPr lang="en-AU" sz="2800" b="1" kern="0" dirty="0">
                <a:solidFill>
                  <a:schemeClr val="bg1"/>
                </a:solidFill>
                <a:effectLst>
                  <a:outerShdw blurRad="38100" dist="38100" dir="2700000" algn="tl">
                    <a:srgbClr val="000000">
                      <a:alpha val="43137"/>
                    </a:srgbClr>
                  </a:outerShdw>
                </a:effectLst>
                <a:latin typeface="Franklin Gothic Book" panose="020B0503020102020204" pitchFamily="34" charset="0"/>
              </a:rPr>
              <a:t>About Us</a:t>
            </a:r>
            <a:endParaRPr lang="en-AU" sz="2800" kern="0" dirty="0">
              <a:solidFill>
                <a:schemeClr val="bg1"/>
              </a:solidFill>
              <a:effectLst>
                <a:outerShdw blurRad="38100" dist="38100" dir="2700000" algn="tl">
                  <a:srgbClr val="000000">
                    <a:alpha val="43137"/>
                  </a:srgbClr>
                </a:outerShdw>
              </a:effectLst>
              <a:latin typeface="Franklin Gothic Book" panose="020B0503020102020204" pitchFamily="34" charset="0"/>
            </a:endParaRPr>
          </a:p>
          <a:p>
            <a:pPr algn="ctr">
              <a:spcBef>
                <a:spcPts val="1200"/>
              </a:spcBef>
            </a:pPr>
            <a:r>
              <a:rPr lang="en-AU" b="1" kern="0" dirty="0">
                <a:solidFill>
                  <a:schemeClr val="bg1"/>
                </a:solidFill>
                <a:effectLst>
                  <a:outerShdw blurRad="38100" dist="38100" dir="2700000" algn="tl">
                    <a:srgbClr val="000000">
                      <a:alpha val="43137"/>
                    </a:srgbClr>
                  </a:outerShdw>
                </a:effectLst>
                <a:latin typeface="Franklin Gothic Book" panose="020B0503020102020204" pitchFamily="34" charset="0"/>
              </a:rPr>
              <a:t>We are Australia’s largest independent Open Banking Platform. </a:t>
            </a:r>
          </a:p>
          <a:p>
            <a:pPr algn="ctr">
              <a:spcBef>
                <a:spcPts val="1200"/>
              </a:spcBef>
            </a:pPr>
            <a:r>
              <a:rPr lang="en-AU" sz="2000" kern="0" dirty="0">
                <a:solidFill>
                  <a:schemeClr val="bg1"/>
                </a:solidFill>
                <a:effectLst>
                  <a:outerShdw blurRad="38100" dist="38100" dir="2700000" algn="tl">
                    <a:srgbClr val="000000">
                      <a:alpha val="43137"/>
                    </a:srgbClr>
                  </a:outerShdw>
                </a:effectLst>
                <a:latin typeface="Franklin Gothic Book" panose="020B0503020102020204" pitchFamily="34" charset="0"/>
              </a:rPr>
              <a:t>Founded in 2011 and based in Sydney, we provide Banks and other Financial Institutions with a </a:t>
            </a:r>
            <a:r>
              <a:rPr lang="en-AU" sz="2000" b="1" kern="0" dirty="0">
                <a:solidFill>
                  <a:schemeClr val="bg1"/>
                </a:solidFill>
                <a:effectLst>
                  <a:outerShdw blurRad="38100" dist="38100" dir="2700000" algn="tl">
                    <a:srgbClr val="000000">
                      <a:alpha val="43137"/>
                    </a:srgbClr>
                  </a:outerShdw>
                </a:effectLst>
                <a:latin typeface="Franklin Gothic Book" panose="020B0503020102020204" pitchFamily="34" charset="0"/>
              </a:rPr>
              <a:t>secure</a:t>
            </a:r>
            <a:r>
              <a:rPr lang="en-AU" sz="2000" kern="0" dirty="0">
                <a:solidFill>
                  <a:schemeClr val="bg1"/>
                </a:solidFill>
                <a:effectLst>
                  <a:outerShdw blurRad="38100" dist="38100" dir="2700000" algn="tl">
                    <a:srgbClr val="000000">
                      <a:alpha val="43137"/>
                    </a:srgbClr>
                  </a:outerShdw>
                </a:effectLst>
                <a:latin typeface="Franklin Gothic Book" panose="020B0503020102020204" pitchFamily="34" charset="0"/>
              </a:rPr>
              <a:t> and </a:t>
            </a:r>
            <a:r>
              <a:rPr lang="en-AU" sz="2000" b="1" kern="0" dirty="0">
                <a:solidFill>
                  <a:schemeClr val="bg1"/>
                </a:solidFill>
                <a:effectLst>
                  <a:outerShdw blurRad="38100" dist="38100" dir="2700000" algn="tl">
                    <a:srgbClr val="000000">
                      <a:alpha val="43137"/>
                    </a:srgbClr>
                  </a:outerShdw>
                </a:effectLst>
                <a:latin typeface="Franklin Gothic Book" panose="020B0503020102020204" pitchFamily="34" charset="0"/>
              </a:rPr>
              <a:t>consent driven</a:t>
            </a:r>
            <a:r>
              <a:rPr lang="en-AU" sz="2000" kern="0" dirty="0">
                <a:solidFill>
                  <a:schemeClr val="bg1"/>
                </a:solidFill>
                <a:effectLst>
                  <a:outerShdw blurRad="38100" dist="38100" dir="2700000" algn="tl">
                    <a:srgbClr val="000000">
                      <a:alpha val="43137"/>
                    </a:srgbClr>
                  </a:outerShdw>
                </a:effectLst>
                <a:latin typeface="Franklin Gothic Book" panose="020B0503020102020204" pitchFamily="34" charset="0"/>
              </a:rPr>
              <a:t> Rest API solution to </a:t>
            </a:r>
            <a:r>
              <a:rPr lang="en-AU" sz="2000" b="1" kern="0" dirty="0">
                <a:solidFill>
                  <a:schemeClr val="bg1"/>
                </a:solidFill>
                <a:effectLst>
                  <a:outerShdw blurRad="38100" dist="38100" dir="2700000" algn="tl">
                    <a:srgbClr val="000000">
                      <a:alpha val="43137"/>
                    </a:srgbClr>
                  </a:outerShdw>
                </a:effectLst>
                <a:latin typeface="Franklin Gothic Book" panose="020B0503020102020204" pitchFamily="34" charset="0"/>
              </a:rPr>
              <a:t>securely share customer data</a:t>
            </a:r>
          </a:p>
        </p:txBody>
      </p:sp>
      <p:sp>
        <p:nvSpPr>
          <p:cNvPr id="15" name="Rectangle 14">
            <a:extLst>
              <a:ext uri="{FF2B5EF4-FFF2-40B4-BE49-F238E27FC236}">
                <a16:creationId xmlns:a16="http://schemas.microsoft.com/office/drawing/2014/main" id="{5145C07D-76B8-464B-8183-9887375B9526}"/>
              </a:ext>
            </a:extLst>
          </p:cNvPr>
          <p:cNvSpPr/>
          <p:nvPr/>
        </p:nvSpPr>
        <p:spPr>
          <a:xfrm>
            <a:off x="6569810" y="463768"/>
            <a:ext cx="5232328" cy="1600438"/>
          </a:xfrm>
          <a:prstGeom prst="rect">
            <a:avLst/>
          </a:prstGeom>
        </p:spPr>
        <p:txBody>
          <a:bodyPr wrap="square">
            <a:spAutoFit/>
          </a:bodyPr>
          <a:lstStyle/>
          <a:p>
            <a:pPr algn="ctr"/>
            <a:r>
              <a:rPr lang="en-AU" sz="2800" b="1" kern="0" dirty="0">
                <a:solidFill>
                  <a:schemeClr val="bg1"/>
                </a:solidFill>
                <a:effectLst>
                  <a:outerShdw blurRad="38100" dist="38100" dir="2700000" algn="tl">
                    <a:srgbClr val="000000">
                      <a:alpha val="43137"/>
                    </a:srgbClr>
                  </a:outerShdw>
                </a:effectLst>
                <a:latin typeface="Franklin Gothic Book" panose="020B0503020102020204" pitchFamily="34" charset="0"/>
              </a:rPr>
              <a:t>Our Mission</a:t>
            </a:r>
            <a:endParaRPr lang="en-AU" sz="2800" kern="0" dirty="0">
              <a:solidFill>
                <a:schemeClr val="bg1"/>
              </a:solidFill>
              <a:effectLst>
                <a:outerShdw blurRad="38100" dist="38100" dir="2700000" algn="tl">
                  <a:srgbClr val="000000">
                    <a:alpha val="43137"/>
                  </a:srgbClr>
                </a:outerShdw>
              </a:effectLst>
              <a:latin typeface="Franklin Gothic Book" panose="020B0503020102020204" pitchFamily="34" charset="0"/>
            </a:endParaRPr>
          </a:p>
          <a:p>
            <a:pPr algn="ctr">
              <a:spcBef>
                <a:spcPts val="1200"/>
              </a:spcBef>
            </a:pPr>
            <a:r>
              <a:rPr lang="en-US" sz="2000" kern="0" dirty="0">
                <a:solidFill>
                  <a:schemeClr val="bg1"/>
                </a:solidFill>
                <a:effectLst>
                  <a:outerShdw blurRad="38100" dist="38100" dir="2700000" algn="tl">
                    <a:srgbClr val="000000">
                      <a:alpha val="43137"/>
                    </a:srgbClr>
                  </a:outerShdw>
                </a:effectLst>
                <a:latin typeface="Franklin Gothic Book" panose="020B0503020102020204" pitchFamily="34" charset="0"/>
              </a:rPr>
              <a:t>To accelerate secure sharing of consumer data with innovative, cost effective solutions for Business, FinTechs and Consumers</a:t>
            </a:r>
          </a:p>
        </p:txBody>
      </p:sp>
      <p:pic>
        <p:nvPicPr>
          <p:cNvPr id="16" name="Picture 3">
            <a:extLst>
              <a:ext uri="{FF2B5EF4-FFF2-40B4-BE49-F238E27FC236}">
                <a16:creationId xmlns:a16="http://schemas.microsoft.com/office/drawing/2014/main" id="{FC9E1C6D-BD1A-4B08-BE75-5774977D5093}"/>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contrast="40000"/>
                    </a14:imgEffect>
                  </a14:imgLayer>
                </a14:imgProps>
              </a:ext>
              <a:ext uri="{28A0092B-C50C-407E-A947-70E740481C1C}">
                <a14:useLocalDpi xmlns:a14="http://schemas.microsoft.com/office/drawing/2010/main" val="0"/>
              </a:ext>
            </a:extLst>
          </a:blip>
          <a:stretch>
            <a:fillRect/>
          </a:stretch>
        </p:blipFill>
        <p:spPr bwMode="auto">
          <a:xfrm>
            <a:off x="250177" y="6363150"/>
            <a:ext cx="1346612" cy="47353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5109408"/>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D7718-AF49-4D26-BF1D-D41A4D78F329}"/>
              </a:ext>
            </a:extLst>
          </p:cNvPr>
          <p:cNvSpPr>
            <a:spLocks noGrp="1"/>
          </p:cNvSpPr>
          <p:nvPr>
            <p:ph type="title"/>
          </p:nvPr>
        </p:nvSpPr>
        <p:spPr/>
        <p:txBody>
          <a:bodyPr/>
          <a:lstStyle/>
          <a:p>
            <a:r>
              <a:rPr lang="en-AU" dirty="0"/>
              <a:t>Schedule 2 - Data Holder – WSO2 cost compared to SDS</a:t>
            </a:r>
          </a:p>
        </p:txBody>
      </p:sp>
      <p:sp>
        <p:nvSpPr>
          <p:cNvPr id="4" name="Slide Number Placeholder 3">
            <a:extLst>
              <a:ext uri="{FF2B5EF4-FFF2-40B4-BE49-F238E27FC236}">
                <a16:creationId xmlns:a16="http://schemas.microsoft.com/office/drawing/2014/main" id="{917EB0A8-5B65-4EF4-A386-6E0FF6B9E1E4}"/>
              </a:ext>
            </a:extLst>
          </p:cNvPr>
          <p:cNvSpPr>
            <a:spLocks noGrp="1"/>
          </p:cNvSpPr>
          <p:nvPr>
            <p:ph type="sldNum" sz="quarter" idx="4"/>
          </p:nvPr>
        </p:nvSpPr>
        <p:spPr/>
        <p:txBody>
          <a:bodyPr/>
          <a:lstStyle/>
          <a:p>
            <a:fld id="{45B4EEE1-F3A5-4F92-8C13-26FA1C14643B}" type="slidenum">
              <a:rPr lang="en-US" smtClean="0"/>
              <a:pPr/>
              <a:t>40</a:t>
            </a:fld>
            <a:endParaRPr lang="en-US" dirty="0"/>
          </a:p>
        </p:txBody>
      </p:sp>
      <p:graphicFrame>
        <p:nvGraphicFramePr>
          <p:cNvPr id="8" name="Content Placeholder 7">
            <a:extLst>
              <a:ext uri="{FF2B5EF4-FFF2-40B4-BE49-F238E27FC236}">
                <a16:creationId xmlns:a16="http://schemas.microsoft.com/office/drawing/2014/main" id="{E38BC1C1-3EAE-466F-A902-9E2B875C2406}"/>
              </a:ext>
            </a:extLst>
          </p:cNvPr>
          <p:cNvGraphicFramePr>
            <a:graphicFrameLocks noGrp="1"/>
          </p:cNvGraphicFramePr>
          <p:nvPr>
            <p:ph idx="1"/>
            <p:extLst>
              <p:ext uri="{D42A27DB-BD31-4B8C-83A1-F6EECF244321}">
                <p14:modId xmlns:p14="http://schemas.microsoft.com/office/powerpoint/2010/main" val="276161906"/>
              </p:ext>
            </p:extLst>
          </p:nvPr>
        </p:nvGraphicFramePr>
        <p:xfrm>
          <a:off x="746125" y="990600"/>
          <a:ext cx="10821987" cy="4809849"/>
        </p:xfrm>
        <a:graphic>
          <a:graphicData uri="http://schemas.openxmlformats.org/drawingml/2006/table">
            <a:tbl>
              <a:tblPr>
                <a:tableStyleId>{5C22544A-7EE6-4342-B048-85BDC9FD1C3A}</a:tableStyleId>
              </a:tblPr>
              <a:tblGrid>
                <a:gridCol w="7442381">
                  <a:extLst>
                    <a:ext uri="{9D8B030D-6E8A-4147-A177-3AD203B41FA5}">
                      <a16:colId xmlns:a16="http://schemas.microsoft.com/office/drawing/2014/main" val="4292327146"/>
                    </a:ext>
                  </a:extLst>
                </a:gridCol>
                <a:gridCol w="795843">
                  <a:extLst>
                    <a:ext uri="{9D8B030D-6E8A-4147-A177-3AD203B41FA5}">
                      <a16:colId xmlns:a16="http://schemas.microsoft.com/office/drawing/2014/main" val="1372261837"/>
                    </a:ext>
                  </a:extLst>
                </a:gridCol>
                <a:gridCol w="795843">
                  <a:extLst>
                    <a:ext uri="{9D8B030D-6E8A-4147-A177-3AD203B41FA5}">
                      <a16:colId xmlns:a16="http://schemas.microsoft.com/office/drawing/2014/main" val="3282051095"/>
                    </a:ext>
                  </a:extLst>
                </a:gridCol>
                <a:gridCol w="795843">
                  <a:extLst>
                    <a:ext uri="{9D8B030D-6E8A-4147-A177-3AD203B41FA5}">
                      <a16:colId xmlns:a16="http://schemas.microsoft.com/office/drawing/2014/main" val="3418757406"/>
                    </a:ext>
                  </a:extLst>
                </a:gridCol>
                <a:gridCol w="992077">
                  <a:extLst>
                    <a:ext uri="{9D8B030D-6E8A-4147-A177-3AD203B41FA5}">
                      <a16:colId xmlns:a16="http://schemas.microsoft.com/office/drawing/2014/main" val="1553858768"/>
                    </a:ext>
                  </a:extLst>
                </a:gridCol>
              </a:tblGrid>
              <a:tr h="320842">
                <a:tc>
                  <a:txBody>
                    <a:bodyPr/>
                    <a:lstStyle/>
                    <a:p>
                      <a:pPr algn="l" fontAlgn="b"/>
                      <a:r>
                        <a:rPr lang="en-AU" sz="1400" b="1" u="none" strike="noStrike" dirty="0">
                          <a:solidFill>
                            <a:schemeClr val="bg1"/>
                          </a:solidFill>
                          <a:effectLst/>
                        </a:rPr>
                        <a:t> </a:t>
                      </a:r>
                      <a:endParaRPr lang="en-AU" sz="1400" b="1" i="0" u="none" strike="noStrike" dirty="0">
                        <a:solidFill>
                          <a:schemeClr val="bg1"/>
                        </a:solidFill>
                        <a:effectLst/>
                        <a:latin typeface="Calibri" panose="020F0502020204030204" pitchFamily="34" charset="0"/>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tc gridSpan="4">
                  <a:txBody>
                    <a:bodyPr/>
                    <a:lstStyle/>
                    <a:p>
                      <a:pPr algn="ctr" fontAlgn="b"/>
                      <a:r>
                        <a:rPr lang="en-AU" sz="1400" b="1" u="none" strike="noStrike" dirty="0">
                          <a:solidFill>
                            <a:schemeClr val="bg1"/>
                          </a:solidFill>
                          <a:effectLst/>
                        </a:rPr>
                        <a:t>WSO2 Cloud</a:t>
                      </a:r>
                      <a:endParaRPr lang="en-AU" sz="1400" b="1" i="0" u="none" strike="noStrike" dirty="0">
                        <a:solidFill>
                          <a:schemeClr val="bg1"/>
                        </a:solidFill>
                        <a:effectLst/>
                        <a:latin typeface="Calibri" panose="020F0502020204030204" pitchFamily="34" charset="0"/>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tc hMerge="1">
                  <a:txBody>
                    <a:bodyPr/>
                    <a:lstStyle/>
                    <a:p>
                      <a:endParaRPr lang="en-AU"/>
                    </a:p>
                  </a:txBody>
                  <a:tcPr/>
                </a:tc>
                <a:tc hMerge="1">
                  <a:txBody>
                    <a:bodyPr/>
                    <a:lstStyle/>
                    <a:p>
                      <a:endParaRPr lang="en-AU"/>
                    </a:p>
                  </a:txBody>
                  <a:tcPr/>
                </a:tc>
                <a:tc hMerge="1">
                  <a:txBody>
                    <a:bodyPr/>
                    <a:lstStyle/>
                    <a:p>
                      <a:endParaRPr lang="en-AU"/>
                    </a:p>
                  </a:txBody>
                  <a:tcPr/>
                </a:tc>
                <a:extLst>
                  <a:ext uri="{0D108BD9-81ED-4DB2-BD59-A6C34878D82A}">
                    <a16:rowId xmlns:a16="http://schemas.microsoft.com/office/drawing/2014/main" val="3891645218"/>
                  </a:ext>
                </a:extLst>
              </a:tr>
              <a:tr h="211204">
                <a:tc>
                  <a:txBody>
                    <a:bodyPr/>
                    <a:lstStyle/>
                    <a:p>
                      <a:pPr marL="72000" algn="l" fontAlgn="b"/>
                      <a:r>
                        <a:rPr lang="en-AU" sz="1200" u="none" strike="noStrike" dirty="0">
                          <a:effectLst/>
                        </a:rPr>
                        <a:t> </a:t>
                      </a:r>
                      <a:endParaRPr lang="en-AU"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Year 1</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Year 2</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Year 3</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rPr>
                        <a:t> TOTAL</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3390667136"/>
                  </a:ext>
                </a:extLst>
              </a:tr>
              <a:tr h="211204">
                <a:tc>
                  <a:txBody>
                    <a:bodyPr/>
                    <a:lstStyle/>
                    <a:p>
                      <a:pPr marL="72000" algn="l" fontAlgn="b"/>
                      <a:r>
                        <a:rPr lang="en-GB" sz="1200" u="none" strike="noStrike" dirty="0">
                          <a:effectLst/>
                        </a:rPr>
                        <a:t>WSO2 Annual Licencing Base Fee</a:t>
                      </a:r>
                      <a:endParaRPr lang="en-GB"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93,500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93,500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93,500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rPr>
                        <a:t>$280,500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1641452575"/>
                  </a:ext>
                </a:extLst>
              </a:tr>
              <a:tr h="211204">
                <a:tc>
                  <a:txBody>
                    <a:bodyPr/>
                    <a:lstStyle/>
                    <a:p>
                      <a:pPr marL="72000" algn="l" fontAlgn="b"/>
                      <a:r>
                        <a:rPr lang="en-GB" sz="1200" u="none" strike="noStrike" dirty="0">
                          <a:effectLst/>
                        </a:rPr>
                        <a:t>WSO2 Open Banking fee (+%20)</a:t>
                      </a:r>
                      <a:endParaRPr lang="en-GB"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18,700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18,700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18,700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rPr>
                        <a:t>$56,100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201989188"/>
                  </a:ext>
                </a:extLst>
              </a:tr>
              <a:tr h="211204">
                <a:tc>
                  <a:txBody>
                    <a:bodyPr/>
                    <a:lstStyle/>
                    <a:p>
                      <a:pPr marL="72000" algn="l" fontAlgn="b"/>
                      <a:r>
                        <a:rPr lang="en-AU" sz="1200" u="none" strike="noStrike" dirty="0">
                          <a:effectLst/>
                        </a:rPr>
                        <a:t>Penetration Testing, Vulnerability Testing</a:t>
                      </a:r>
                      <a:endParaRPr lang="en-AU"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35,000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35,000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35,000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rPr>
                        <a:t>$105,000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2639060332"/>
                  </a:ext>
                </a:extLst>
              </a:tr>
              <a:tr h="471723">
                <a:tc>
                  <a:txBody>
                    <a:bodyPr/>
                    <a:lstStyle/>
                    <a:p>
                      <a:pPr marL="72000" algn="l" fontAlgn="b"/>
                      <a:r>
                        <a:rPr lang="en-GB" sz="1200" u="none" strike="noStrike" dirty="0">
                          <a:effectLst/>
                        </a:rPr>
                        <a:t>WSO2 Consultancy Fees (For Implementation $10,000 ) +</a:t>
                      </a:r>
                      <a:br>
                        <a:rPr lang="en-GB" sz="1200" u="none" strike="noStrike" dirty="0">
                          <a:effectLst/>
                        </a:rPr>
                      </a:br>
                      <a:r>
                        <a:rPr lang="en-GB" sz="1200" u="none" strike="noStrike" dirty="0">
                          <a:effectLst/>
                        </a:rPr>
                        <a:t>(For  QuickStart $25,000)</a:t>
                      </a:r>
                      <a:endParaRPr lang="en-GB"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$35,000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rPr>
                        <a:t>$35,000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1775920072"/>
                  </a:ext>
                </a:extLst>
              </a:tr>
              <a:tr h="211204">
                <a:tc>
                  <a:txBody>
                    <a:bodyPr/>
                    <a:lstStyle/>
                    <a:p>
                      <a:pPr marL="72000" algn="l" fontAlgn="b"/>
                      <a:r>
                        <a:rPr lang="en-AU" sz="1200" u="none" strike="noStrike" dirty="0">
                          <a:effectLst/>
                        </a:rPr>
                        <a:t>WSO2 Annual Support</a:t>
                      </a:r>
                      <a:endParaRPr lang="en-AU"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$108,000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$108,000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$108,000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rPr>
                        <a:t>$324,000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1128149077"/>
                  </a:ext>
                </a:extLst>
              </a:tr>
              <a:tr h="211204">
                <a:tc>
                  <a:txBody>
                    <a:bodyPr/>
                    <a:lstStyle/>
                    <a:p>
                      <a:pPr marL="72000" algn="l" fontAlgn="b"/>
                      <a:r>
                        <a:rPr lang="en-AU" sz="1200" u="none" strike="noStrike" dirty="0">
                          <a:effectLst/>
                        </a:rPr>
                        <a:t> </a:t>
                      </a:r>
                      <a:endParaRPr lang="en-AU"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rPr>
                        <a:t> </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1019774755"/>
                  </a:ext>
                </a:extLst>
              </a:tr>
              <a:tr h="225140">
                <a:tc>
                  <a:txBody>
                    <a:bodyPr/>
                    <a:lstStyle/>
                    <a:p>
                      <a:pPr marL="72000" algn="l" fontAlgn="b"/>
                      <a:r>
                        <a:rPr lang="en-AU" sz="1200" u="none" strike="noStrike" dirty="0">
                          <a:effectLst/>
                        </a:rPr>
                        <a:t>Total</a:t>
                      </a:r>
                      <a:endParaRPr lang="en-AU" sz="1200" b="1"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$290,200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$255,200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$255,200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rPr>
                        <a:t>$800,600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2414728212"/>
                  </a:ext>
                </a:extLst>
              </a:tr>
              <a:tr h="211204">
                <a:tc>
                  <a:txBody>
                    <a:bodyPr/>
                    <a:lstStyle/>
                    <a:p>
                      <a:pPr marL="72000" algn="l"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1871843914"/>
                  </a:ext>
                </a:extLst>
              </a:tr>
              <a:tr h="291606">
                <a:tc>
                  <a:txBody>
                    <a:bodyPr/>
                    <a:lstStyle/>
                    <a:p>
                      <a:pPr marL="72000" algn="l" fontAlgn="b"/>
                      <a:r>
                        <a:rPr lang="en-AU" sz="1400" b="1" u="none" strike="noStrike" dirty="0">
                          <a:solidFill>
                            <a:schemeClr val="bg1"/>
                          </a:solidFill>
                          <a:effectLst/>
                        </a:rPr>
                        <a:t> </a:t>
                      </a:r>
                      <a:endParaRPr lang="en-AU" sz="1400" b="1" i="0" u="none" strike="noStrike" dirty="0">
                        <a:solidFill>
                          <a:schemeClr val="bg1"/>
                        </a:solidFill>
                        <a:effectLst/>
                        <a:latin typeface="Calibri" panose="020F0502020204030204" pitchFamily="34" charset="0"/>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tc gridSpan="4">
                  <a:txBody>
                    <a:bodyPr/>
                    <a:lstStyle/>
                    <a:p>
                      <a:pPr algn="ctr" fontAlgn="b"/>
                      <a:r>
                        <a:rPr lang="en-AU" sz="1400" b="1" u="none" strike="noStrike" dirty="0">
                          <a:solidFill>
                            <a:schemeClr val="bg1"/>
                          </a:solidFill>
                          <a:effectLst/>
                        </a:rPr>
                        <a:t>SISS Open Banking Solution</a:t>
                      </a:r>
                      <a:endParaRPr lang="en-AU" sz="1400" b="1" i="0" u="none" strike="noStrike" dirty="0">
                        <a:solidFill>
                          <a:schemeClr val="bg1"/>
                        </a:solidFill>
                        <a:effectLst/>
                        <a:latin typeface="Calibri" panose="020F0502020204030204" pitchFamily="34" charset="0"/>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F497D"/>
                    </a:solidFill>
                  </a:tcPr>
                </a:tc>
                <a:tc hMerge="1">
                  <a:txBody>
                    <a:bodyPr/>
                    <a:lstStyle/>
                    <a:p>
                      <a:endParaRPr lang="en-AU"/>
                    </a:p>
                  </a:txBody>
                  <a:tcPr/>
                </a:tc>
                <a:tc hMerge="1">
                  <a:txBody>
                    <a:bodyPr/>
                    <a:lstStyle/>
                    <a:p>
                      <a:endParaRPr lang="en-AU"/>
                    </a:p>
                  </a:txBody>
                  <a:tcPr/>
                </a:tc>
                <a:tc hMerge="1">
                  <a:txBody>
                    <a:bodyPr/>
                    <a:lstStyle/>
                    <a:p>
                      <a:endParaRPr lang="en-AU"/>
                    </a:p>
                  </a:txBody>
                  <a:tcPr/>
                </a:tc>
                <a:extLst>
                  <a:ext uri="{0D108BD9-81ED-4DB2-BD59-A6C34878D82A}">
                    <a16:rowId xmlns:a16="http://schemas.microsoft.com/office/drawing/2014/main" val="1138823358"/>
                  </a:ext>
                </a:extLst>
              </a:tr>
              <a:tr h="211204">
                <a:tc>
                  <a:txBody>
                    <a:bodyPr/>
                    <a:lstStyle/>
                    <a:p>
                      <a:pPr marL="72000" algn="l" fontAlgn="b"/>
                      <a:r>
                        <a:rPr lang="en-AU" sz="1200" u="none" strike="noStrike" dirty="0">
                          <a:effectLst/>
                        </a:rPr>
                        <a:t> </a:t>
                      </a:r>
                      <a:endParaRPr lang="en-AU"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Year 1</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a:effectLst/>
                        </a:rPr>
                        <a:t>Year 2</a:t>
                      </a:r>
                      <a:endParaRPr lang="en-AU" sz="1200" b="1" i="0" u="none" strike="noStrike">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Year 3</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rPr>
                        <a:t> TOTAL</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3015626430"/>
                  </a:ext>
                </a:extLst>
              </a:tr>
              <a:tr h="211204">
                <a:tc>
                  <a:txBody>
                    <a:bodyPr/>
                    <a:lstStyle/>
                    <a:p>
                      <a:pPr marL="72000" algn="l" fontAlgn="b"/>
                      <a:r>
                        <a:rPr lang="en-AU" sz="1200" u="none" strike="noStrike" dirty="0">
                          <a:effectLst/>
                        </a:rPr>
                        <a:t>Upfront Fees</a:t>
                      </a:r>
                      <a:endParaRPr lang="en-AU"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$20,000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rPr>
                        <a:t> </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1851707764"/>
                  </a:ext>
                </a:extLst>
              </a:tr>
              <a:tr h="211204">
                <a:tc>
                  <a:txBody>
                    <a:bodyPr/>
                    <a:lstStyle/>
                    <a:p>
                      <a:pPr marL="72000" algn="l" fontAlgn="b"/>
                      <a:r>
                        <a:rPr lang="en-AU" sz="1200" u="none" strike="noStrike" dirty="0">
                          <a:effectLst/>
                        </a:rPr>
                        <a:t>SDS Open Data Platform</a:t>
                      </a:r>
                      <a:endParaRPr lang="en-AU"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$30,000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$30,000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$30,000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rPr>
                        <a:t>$90,000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823401657"/>
                  </a:ext>
                </a:extLst>
              </a:tr>
              <a:tr h="211204">
                <a:tc>
                  <a:txBody>
                    <a:bodyPr/>
                    <a:lstStyle/>
                    <a:p>
                      <a:pPr marL="72000" algn="l" fontAlgn="b"/>
                      <a:r>
                        <a:rPr lang="en-AU" sz="1200" u="none" strike="noStrike" dirty="0">
                          <a:effectLst/>
                        </a:rPr>
                        <a:t>SDS Open Banking Module</a:t>
                      </a:r>
                      <a:endParaRPr lang="en-AU"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$90,000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$90,000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u="none" strike="noStrike" dirty="0">
                          <a:effectLst/>
                        </a:rPr>
                        <a:t>$90,000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rPr>
                        <a:t> </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2759849616"/>
                  </a:ext>
                </a:extLst>
              </a:tr>
              <a:tr h="211204">
                <a:tc>
                  <a:txBody>
                    <a:bodyPr/>
                    <a:lstStyle/>
                    <a:p>
                      <a:pPr marL="72000" algn="l" fontAlgn="b"/>
                      <a:r>
                        <a:rPr lang="en-AU" sz="1200" u="none" strike="noStrike" dirty="0">
                          <a:effectLst/>
                        </a:rPr>
                        <a:t>SISS Data Services - Support</a:t>
                      </a:r>
                      <a:endParaRPr lang="en-AU"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$42,000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$42,000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$42,000</a:t>
                      </a:r>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rPr>
                        <a:t>$126,000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3481591221"/>
                  </a:ext>
                </a:extLst>
              </a:tr>
              <a:tr h="211204">
                <a:tc>
                  <a:txBody>
                    <a:bodyPr/>
                    <a:lstStyle/>
                    <a:p>
                      <a:pPr marL="72000" algn="l" fontAlgn="b"/>
                      <a:r>
                        <a:rPr lang="en-AU" sz="1200" u="none" strike="noStrike" dirty="0">
                          <a:effectLst/>
                        </a:rPr>
                        <a:t> </a:t>
                      </a:r>
                      <a:endParaRPr lang="en-AU" sz="1200" b="0"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0"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r>
                        <a:rPr lang="en-AU" sz="1200" b="1" u="none" strike="noStrike" dirty="0">
                          <a:effectLst/>
                        </a:rPr>
                        <a:t> </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1736697269"/>
                  </a:ext>
                </a:extLst>
              </a:tr>
              <a:tr h="225140">
                <a:tc>
                  <a:txBody>
                    <a:bodyPr/>
                    <a:lstStyle/>
                    <a:p>
                      <a:pPr marL="72000" algn="l" fontAlgn="b"/>
                      <a:r>
                        <a:rPr lang="en-AU" sz="1200" u="none" strike="noStrike" dirty="0">
                          <a:effectLst/>
                        </a:rPr>
                        <a:t>Total</a:t>
                      </a:r>
                      <a:endParaRPr lang="en-AU" sz="1200" b="1"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$182,000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$162,000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u="none" strike="noStrike" dirty="0">
                          <a:effectLst/>
                        </a:rPr>
                        <a:t>$162,000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200" b="1" u="none" strike="noStrike" dirty="0">
                          <a:effectLst/>
                        </a:rPr>
                        <a:t>$506,000</a:t>
                      </a:r>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306446563"/>
                  </a:ext>
                </a:extLst>
              </a:tr>
              <a:tr h="198283">
                <a:tc>
                  <a:txBody>
                    <a:bodyPr/>
                    <a:lstStyle/>
                    <a:p>
                      <a:pPr marL="72000" algn="l" fontAlgn="b"/>
                      <a:endParaRPr lang="en-AU" sz="1200" b="1" i="0" u="none" strike="noStrike" dirty="0">
                        <a:solidFill>
                          <a:srgbClr val="000000"/>
                        </a:solidFill>
                        <a:effectLst/>
                        <a:latin typeface="Calibri" panose="020F0502020204030204" pitchFamily="34" charset="0"/>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E6F2"/>
                    </a:solidFill>
                  </a:tcPr>
                </a:tc>
                <a:tc>
                  <a:txBody>
                    <a:bodyPr/>
                    <a:lstStyle/>
                    <a:p>
                      <a:pPr algn="ctr" fontAlgn="b"/>
                      <a:endParaRPr lang="en-AU" sz="1200" b="1" i="0" u="none" strike="noStrike" dirty="0">
                        <a:solidFill>
                          <a:srgbClr val="000000"/>
                        </a:solidFill>
                        <a:effectLst/>
                        <a:latin typeface="Calibri" panose="020F0502020204030204" pitchFamily="34" charset="0"/>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2746138704"/>
                  </a:ext>
                </a:extLst>
              </a:tr>
              <a:tr h="331463">
                <a:tc>
                  <a:txBody>
                    <a:bodyPr/>
                    <a:lstStyle/>
                    <a:p>
                      <a:pPr marL="72000" algn="l" fontAlgn="b"/>
                      <a:r>
                        <a:rPr lang="en-AU" sz="1400" b="1" u="none" strike="noStrike" dirty="0">
                          <a:solidFill>
                            <a:srgbClr val="00B050"/>
                          </a:solidFill>
                          <a:effectLst/>
                          <a:latin typeface="+mj-lt"/>
                        </a:rPr>
                        <a:t>Cost Saving using SISS</a:t>
                      </a:r>
                      <a:endParaRPr lang="en-AU" sz="1400" b="1" i="0" u="none" strike="noStrike" dirty="0">
                        <a:solidFill>
                          <a:srgbClr val="00B050"/>
                        </a:solidFill>
                        <a:effectLst/>
                        <a:latin typeface="+mj-lt"/>
                      </a:endParaRPr>
                    </a:p>
                  </a:txBody>
                  <a:tcPr marL="4763" marR="4763" marT="4763"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400" b="1" u="none" strike="noStrike" dirty="0">
                          <a:solidFill>
                            <a:srgbClr val="00B050"/>
                          </a:solidFill>
                          <a:effectLst/>
                          <a:latin typeface="+mj-lt"/>
                        </a:rPr>
                        <a:t>37.3%</a:t>
                      </a:r>
                      <a:endParaRPr lang="en-AU" sz="1400" b="1" i="0" u="none" strike="noStrike" dirty="0">
                        <a:solidFill>
                          <a:srgbClr val="00B050"/>
                        </a:solidFill>
                        <a:effectLst/>
                        <a:latin typeface="+mj-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400" b="1" u="none" strike="noStrike" dirty="0">
                          <a:solidFill>
                            <a:srgbClr val="00B050"/>
                          </a:solidFill>
                          <a:effectLst/>
                          <a:latin typeface="+mj-lt"/>
                        </a:rPr>
                        <a:t>36.5%</a:t>
                      </a:r>
                      <a:endParaRPr lang="en-AU" sz="1400" b="1" i="0" u="none" strike="noStrike" dirty="0">
                        <a:solidFill>
                          <a:srgbClr val="00B050"/>
                        </a:solidFill>
                        <a:effectLst/>
                        <a:latin typeface="+mj-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400" b="1" u="none" strike="noStrike" dirty="0">
                          <a:solidFill>
                            <a:srgbClr val="00B050"/>
                          </a:solidFill>
                          <a:effectLst/>
                          <a:latin typeface="+mj-lt"/>
                        </a:rPr>
                        <a:t>36.5%</a:t>
                      </a:r>
                      <a:endParaRPr lang="en-AU" sz="1400" b="1" i="0" u="none" strike="noStrike" dirty="0">
                        <a:solidFill>
                          <a:srgbClr val="00B050"/>
                        </a:solidFill>
                        <a:effectLst/>
                        <a:latin typeface="+mj-lt"/>
                      </a:endParaRPr>
                    </a:p>
                  </a:txBody>
                  <a:tcPr marL="4763" marR="4763" marT="47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9EDF4"/>
                    </a:solidFill>
                  </a:tcPr>
                </a:tc>
                <a:tc>
                  <a:txBody>
                    <a:bodyPr/>
                    <a:lstStyle/>
                    <a:p>
                      <a:pPr algn="ctr" fontAlgn="b"/>
                      <a:r>
                        <a:rPr lang="en-AU" sz="1400" b="1" u="none" strike="noStrike" dirty="0">
                          <a:solidFill>
                            <a:srgbClr val="00B050"/>
                          </a:solidFill>
                          <a:effectLst/>
                          <a:latin typeface="+mj-lt"/>
                        </a:rPr>
                        <a:t>36.8%</a:t>
                      </a:r>
                      <a:endParaRPr lang="en-AU" sz="1400" b="1" i="0" u="none" strike="noStrike" dirty="0">
                        <a:solidFill>
                          <a:srgbClr val="00B050"/>
                        </a:solidFill>
                        <a:effectLst/>
                        <a:latin typeface="+mj-lt"/>
                      </a:endParaRPr>
                    </a:p>
                  </a:txBody>
                  <a:tcPr marL="4763" marR="4763" marT="4763"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val="284610614"/>
                  </a:ext>
                </a:extLst>
              </a:tr>
            </a:tbl>
          </a:graphicData>
        </a:graphic>
      </p:graphicFrame>
    </p:spTree>
    <p:extLst>
      <p:ext uri="{BB962C8B-B14F-4D97-AF65-F5344CB8AC3E}">
        <p14:creationId xmlns:p14="http://schemas.microsoft.com/office/powerpoint/2010/main" val="2846106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B8C20-4EF3-4CD9-A1BF-EE9C0E53B2F8}"/>
              </a:ext>
            </a:extLst>
          </p:cNvPr>
          <p:cNvSpPr>
            <a:spLocks noGrp="1"/>
          </p:cNvSpPr>
          <p:nvPr>
            <p:ph type="title"/>
          </p:nvPr>
        </p:nvSpPr>
        <p:spPr/>
        <p:txBody>
          <a:bodyPr/>
          <a:lstStyle/>
          <a:p>
            <a:r>
              <a:rPr lang="en-US" dirty="0"/>
              <a:t>What we do . . . . Data Sharing Industry </a:t>
            </a:r>
          </a:p>
        </p:txBody>
      </p:sp>
      <p:sp>
        <p:nvSpPr>
          <p:cNvPr id="10" name="Content Placeholder 9">
            <a:extLst>
              <a:ext uri="{FF2B5EF4-FFF2-40B4-BE49-F238E27FC236}">
                <a16:creationId xmlns:a16="http://schemas.microsoft.com/office/drawing/2014/main" id="{5D7F68C7-1B11-4BEA-ADA1-B8365991A665}"/>
              </a:ext>
            </a:extLst>
          </p:cNvPr>
          <p:cNvSpPr>
            <a:spLocks noGrp="1"/>
          </p:cNvSpPr>
          <p:nvPr>
            <p:ph idx="1"/>
          </p:nvPr>
        </p:nvSpPr>
        <p:spPr/>
        <p:txBody>
          <a:bodyPr/>
          <a:lstStyle/>
          <a:p>
            <a:pPr marL="0" indent="0" algn="ctr">
              <a:buNone/>
            </a:pPr>
            <a:r>
              <a:rPr lang="en-US" b="1" dirty="0"/>
              <a:t>The Current Process</a:t>
            </a:r>
          </a:p>
          <a:p>
            <a:pPr marL="0" indent="0" algn="ctr">
              <a:buNone/>
            </a:pPr>
            <a:endParaRPr lang="en-ID" dirty="0"/>
          </a:p>
        </p:txBody>
      </p:sp>
      <p:sp>
        <p:nvSpPr>
          <p:cNvPr id="4" name="Slide Number Placeholder 3">
            <a:extLst>
              <a:ext uri="{FF2B5EF4-FFF2-40B4-BE49-F238E27FC236}">
                <a16:creationId xmlns:a16="http://schemas.microsoft.com/office/drawing/2014/main" id="{75F6D971-4277-425C-A3F6-0BF96CA82BE3}"/>
              </a:ext>
            </a:extLst>
          </p:cNvPr>
          <p:cNvSpPr>
            <a:spLocks noGrp="1"/>
          </p:cNvSpPr>
          <p:nvPr>
            <p:ph type="sldNum" sz="quarter" idx="4"/>
          </p:nvPr>
        </p:nvSpPr>
        <p:spPr/>
        <p:txBody>
          <a:bodyPr/>
          <a:lstStyle/>
          <a:p>
            <a:fld id="{45B4EEE1-F3A5-4F92-8C13-26FA1C14643B}" type="slidenum">
              <a:rPr lang="en-US" smtClean="0"/>
              <a:pPr/>
              <a:t>5</a:t>
            </a:fld>
            <a:endParaRPr lang="en-US" dirty="0"/>
          </a:p>
        </p:txBody>
      </p:sp>
      <p:grpSp>
        <p:nvGrpSpPr>
          <p:cNvPr id="62" name="Group 61">
            <a:extLst>
              <a:ext uri="{FF2B5EF4-FFF2-40B4-BE49-F238E27FC236}">
                <a16:creationId xmlns:a16="http://schemas.microsoft.com/office/drawing/2014/main" id="{77CDD475-8019-43B1-85E9-5D519C36A87E}"/>
              </a:ext>
            </a:extLst>
          </p:cNvPr>
          <p:cNvGrpSpPr/>
          <p:nvPr/>
        </p:nvGrpSpPr>
        <p:grpSpPr>
          <a:xfrm>
            <a:off x="487601" y="1149339"/>
            <a:ext cx="2532325" cy="2019151"/>
            <a:chOff x="487601" y="869939"/>
            <a:chExt cx="2532325" cy="2019151"/>
          </a:xfrm>
        </p:grpSpPr>
        <p:sp>
          <p:nvSpPr>
            <p:cNvPr id="6" name="TextBox 5">
              <a:extLst>
                <a:ext uri="{FF2B5EF4-FFF2-40B4-BE49-F238E27FC236}">
                  <a16:creationId xmlns:a16="http://schemas.microsoft.com/office/drawing/2014/main" id="{F5CB7DDE-3093-43C6-91AA-24268E5CA328}"/>
                </a:ext>
              </a:extLst>
            </p:cNvPr>
            <p:cNvSpPr txBox="1"/>
            <p:nvPr/>
          </p:nvSpPr>
          <p:spPr>
            <a:xfrm>
              <a:off x="487601" y="1842650"/>
              <a:ext cx="2532325" cy="1046440"/>
            </a:xfrm>
            <a:prstGeom prst="rect">
              <a:avLst/>
            </a:prstGeom>
            <a:noFill/>
          </p:spPr>
          <p:txBody>
            <a:bodyPr wrap="square" rtlCol="0">
              <a:spAutoFit/>
            </a:bodyPr>
            <a:lstStyle/>
            <a:p>
              <a:r>
                <a:rPr lang="en-US" sz="2000" b="1" dirty="0">
                  <a:solidFill>
                    <a:srgbClr val="1F497D"/>
                  </a:solidFill>
                </a:rPr>
                <a:t>Banks</a:t>
              </a:r>
              <a:br>
                <a:rPr lang="en-US" sz="1800" dirty="0">
                  <a:solidFill>
                    <a:srgbClr val="1F497D"/>
                  </a:solidFill>
                </a:rPr>
              </a:br>
              <a:r>
                <a:rPr lang="en-US" sz="1400" dirty="0">
                  <a:solidFill>
                    <a:srgbClr val="1F497D"/>
                  </a:solidFill>
                </a:rPr>
                <a:t>The cost to onboard each FinTech became expensive and complex for Banks </a:t>
              </a:r>
              <a:endParaRPr lang="en-US" sz="1800" dirty="0">
                <a:solidFill>
                  <a:srgbClr val="1F497D"/>
                </a:solidFill>
              </a:endParaRPr>
            </a:p>
          </p:txBody>
        </p:sp>
        <p:grpSp>
          <p:nvGrpSpPr>
            <p:cNvPr id="30" name="Graphic 24">
              <a:extLst>
                <a:ext uri="{FF2B5EF4-FFF2-40B4-BE49-F238E27FC236}">
                  <a16:creationId xmlns:a16="http://schemas.microsoft.com/office/drawing/2014/main" id="{4B4BCCB5-E3D8-4A2B-B854-7A2A9E71B123}"/>
                </a:ext>
              </a:extLst>
            </p:cNvPr>
            <p:cNvGrpSpPr/>
            <p:nvPr/>
          </p:nvGrpSpPr>
          <p:grpSpPr>
            <a:xfrm>
              <a:off x="487601" y="869939"/>
              <a:ext cx="952500" cy="1190625"/>
              <a:chOff x="297927" y="2377881"/>
              <a:chExt cx="952500" cy="1190625"/>
            </a:xfrm>
            <a:solidFill>
              <a:srgbClr val="00B0F0"/>
            </a:solidFill>
          </p:grpSpPr>
          <p:sp>
            <p:nvSpPr>
              <p:cNvPr id="31" name="Freeform: Shape 30">
                <a:extLst>
                  <a:ext uri="{FF2B5EF4-FFF2-40B4-BE49-F238E27FC236}">
                    <a16:creationId xmlns:a16="http://schemas.microsoft.com/office/drawing/2014/main" id="{575420EA-3A85-4D45-B1C8-9752A12ECFAA}"/>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endParaRPr lang="en-ID">
                  <a:solidFill>
                    <a:srgbClr val="1F497D"/>
                  </a:solidFill>
                </a:endParaRPr>
              </a:p>
            </p:txBody>
          </p:sp>
          <p:sp>
            <p:nvSpPr>
              <p:cNvPr id="32" name="Freeform: Shape 31">
                <a:extLst>
                  <a:ext uri="{FF2B5EF4-FFF2-40B4-BE49-F238E27FC236}">
                    <a16:creationId xmlns:a16="http://schemas.microsoft.com/office/drawing/2014/main" id="{51425875-09C3-4708-981D-71415513041E}"/>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endParaRPr lang="en-ID">
                  <a:solidFill>
                    <a:srgbClr val="1F497D"/>
                  </a:solidFill>
                </a:endParaRPr>
              </a:p>
            </p:txBody>
          </p:sp>
        </p:grpSp>
      </p:grpSp>
      <p:grpSp>
        <p:nvGrpSpPr>
          <p:cNvPr id="61" name="Group 60">
            <a:extLst>
              <a:ext uri="{FF2B5EF4-FFF2-40B4-BE49-F238E27FC236}">
                <a16:creationId xmlns:a16="http://schemas.microsoft.com/office/drawing/2014/main" id="{46B5CE1C-5ADD-4BA0-B2E0-7B0A2CC74DDE}"/>
              </a:ext>
            </a:extLst>
          </p:cNvPr>
          <p:cNvGrpSpPr/>
          <p:nvPr/>
        </p:nvGrpSpPr>
        <p:grpSpPr>
          <a:xfrm>
            <a:off x="8926099" y="1244329"/>
            <a:ext cx="2832217" cy="1924161"/>
            <a:chOff x="8926099" y="964929"/>
            <a:chExt cx="2832217" cy="1924161"/>
          </a:xfrm>
        </p:grpSpPr>
        <p:sp>
          <p:nvSpPr>
            <p:cNvPr id="5" name="TextBox 4">
              <a:extLst>
                <a:ext uri="{FF2B5EF4-FFF2-40B4-BE49-F238E27FC236}">
                  <a16:creationId xmlns:a16="http://schemas.microsoft.com/office/drawing/2014/main" id="{3611FC78-2ABA-4B07-ABF7-6E9164C4705E}"/>
                </a:ext>
              </a:extLst>
            </p:cNvPr>
            <p:cNvSpPr txBox="1"/>
            <p:nvPr/>
          </p:nvSpPr>
          <p:spPr>
            <a:xfrm>
              <a:off x="8926099" y="1842650"/>
              <a:ext cx="2806389" cy="1046440"/>
            </a:xfrm>
            <a:prstGeom prst="rect">
              <a:avLst/>
            </a:prstGeom>
            <a:noFill/>
          </p:spPr>
          <p:txBody>
            <a:bodyPr wrap="square" rtlCol="0">
              <a:spAutoFit/>
            </a:bodyPr>
            <a:lstStyle/>
            <a:p>
              <a:pPr algn="r"/>
              <a:r>
                <a:rPr lang="en-US" sz="2000" b="1" dirty="0">
                  <a:solidFill>
                    <a:srgbClr val="1F497D"/>
                  </a:solidFill>
                </a:rPr>
                <a:t>FinTech</a:t>
              </a:r>
              <a:br>
                <a:rPr lang="en-US" sz="2000" dirty="0">
                  <a:solidFill>
                    <a:srgbClr val="1F497D"/>
                  </a:solidFill>
                </a:rPr>
              </a:br>
              <a:r>
                <a:rPr lang="en-US" sz="1400" dirty="0">
                  <a:solidFill>
                    <a:srgbClr val="1F497D"/>
                  </a:solidFill>
                </a:rPr>
                <a:t>FinTechs want to access to Consumer Data to build Apps but can not access data </a:t>
              </a:r>
              <a:endParaRPr lang="en-US" sz="1800" dirty="0">
                <a:solidFill>
                  <a:srgbClr val="1F497D"/>
                </a:solidFill>
              </a:endParaRPr>
            </a:p>
          </p:txBody>
        </p:sp>
        <p:grpSp>
          <p:nvGrpSpPr>
            <p:cNvPr id="33" name="Graphic 23">
              <a:extLst>
                <a:ext uri="{FF2B5EF4-FFF2-40B4-BE49-F238E27FC236}">
                  <a16:creationId xmlns:a16="http://schemas.microsoft.com/office/drawing/2014/main" id="{E85E9D6C-E0AF-419E-9AAE-5677DE15B7B6}"/>
                </a:ext>
              </a:extLst>
            </p:cNvPr>
            <p:cNvGrpSpPr/>
            <p:nvPr/>
          </p:nvGrpSpPr>
          <p:grpSpPr>
            <a:xfrm>
              <a:off x="10883936" y="964929"/>
              <a:ext cx="874380" cy="1092975"/>
              <a:chOff x="5333206" y="2558256"/>
              <a:chExt cx="1524000" cy="1905000"/>
            </a:xfrm>
            <a:solidFill>
              <a:srgbClr val="00B0F0"/>
            </a:solidFill>
          </p:grpSpPr>
          <p:sp>
            <p:nvSpPr>
              <p:cNvPr id="34" name="Freeform: Shape 33">
                <a:extLst>
                  <a:ext uri="{FF2B5EF4-FFF2-40B4-BE49-F238E27FC236}">
                    <a16:creationId xmlns:a16="http://schemas.microsoft.com/office/drawing/2014/main" id="{53E82640-D83A-4132-AE16-7F9BC4DE4F23}"/>
                  </a:ext>
                </a:extLst>
              </p:cNvPr>
              <p:cNvSpPr/>
              <p:nvPr/>
            </p:nvSpPr>
            <p:spPr>
              <a:xfrm>
                <a:off x="5676953" y="2800190"/>
                <a:ext cx="410146" cy="47625"/>
              </a:xfrm>
              <a:custGeom>
                <a:avLst/>
                <a:gdLst>
                  <a:gd name="connsiteX0" fmla="*/ 410147 w 410146"/>
                  <a:gd name="connsiteY0" fmla="*/ 0 h 47625"/>
                  <a:gd name="connsiteX1" fmla="*/ 23813 w 410146"/>
                  <a:gd name="connsiteY1" fmla="*/ 0 h 47625"/>
                  <a:gd name="connsiteX2" fmla="*/ 0 w 410146"/>
                  <a:gd name="connsiteY2" fmla="*/ 23813 h 47625"/>
                  <a:gd name="connsiteX3" fmla="*/ 23813 w 410146"/>
                  <a:gd name="connsiteY3" fmla="*/ 47625 h 47625"/>
                  <a:gd name="connsiteX4" fmla="*/ 386810 w 410146"/>
                  <a:gd name="connsiteY4" fmla="*/ 47625 h 47625"/>
                  <a:gd name="connsiteX5" fmla="*/ 410147 w 410146"/>
                  <a:gd name="connsiteY5"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146" h="47625">
                    <a:moveTo>
                      <a:pt x="410147" y="0"/>
                    </a:moveTo>
                    <a:lnTo>
                      <a:pt x="23813" y="0"/>
                    </a:lnTo>
                    <a:cubicBezTo>
                      <a:pt x="10668" y="0"/>
                      <a:pt x="0" y="10668"/>
                      <a:pt x="0" y="23813"/>
                    </a:cubicBezTo>
                    <a:cubicBezTo>
                      <a:pt x="0" y="36957"/>
                      <a:pt x="10668" y="47625"/>
                      <a:pt x="23813" y="47625"/>
                    </a:cubicBezTo>
                    <a:lnTo>
                      <a:pt x="386810" y="47625"/>
                    </a:lnTo>
                    <a:cubicBezTo>
                      <a:pt x="391478" y="30099"/>
                      <a:pt x="399479" y="14002"/>
                      <a:pt x="410147" y="0"/>
                    </a:cubicBezTo>
                    <a:close/>
                  </a:path>
                </a:pathLst>
              </a:custGeom>
              <a:grpFill/>
              <a:ln w="9525" cap="flat">
                <a:noFill/>
                <a:prstDash val="solid"/>
                <a:miter/>
              </a:ln>
            </p:spPr>
            <p:txBody>
              <a:bodyPr rtlCol="0" anchor="ctr"/>
              <a:lstStyle/>
              <a:p>
                <a:endParaRPr lang="en-ID">
                  <a:solidFill>
                    <a:srgbClr val="1F497D"/>
                  </a:solidFill>
                </a:endParaRPr>
              </a:p>
            </p:txBody>
          </p:sp>
          <p:sp>
            <p:nvSpPr>
              <p:cNvPr id="35" name="Freeform: Shape 34">
                <a:extLst>
                  <a:ext uri="{FF2B5EF4-FFF2-40B4-BE49-F238E27FC236}">
                    <a16:creationId xmlns:a16="http://schemas.microsoft.com/office/drawing/2014/main" id="{E0FB0111-37DF-4CBB-9A0B-450CE01197FB}"/>
                  </a:ext>
                </a:extLst>
              </p:cNvPr>
              <p:cNvSpPr/>
              <p:nvPr/>
            </p:nvSpPr>
            <p:spPr>
              <a:xfrm>
                <a:off x="5676963" y="299307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solidFill>
                    <a:srgbClr val="1F497D"/>
                  </a:solidFill>
                </a:endParaRPr>
              </a:p>
            </p:txBody>
          </p:sp>
          <p:sp>
            <p:nvSpPr>
              <p:cNvPr id="36" name="Freeform: Shape 35">
                <a:extLst>
                  <a:ext uri="{FF2B5EF4-FFF2-40B4-BE49-F238E27FC236}">
                    <a16:creationId xmlns:a16="http://schemas.microsoft.com/office/drawing/2014/main" id="{DC8D6046-D4A1-4E3A-A580-FD68997CA6B2}"/>
                  </a:ext>
                </a:extLst>
              </p:cNvPr>
              <p:cNvSpPr/>
              <p:nvPr/>
            </p:nvSpPr>
            <p:spPr>
              <a:xfrm>
                <a:off x="5676963" y="3101019"/>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solidFill>
                    <a:srgbClr val="1F497D"/>
                  </a:solidFill>
                </a:endParaRPr>
              </a:p>
            </p:txBody>
          </p:sp>
          <p:sp>
            <p:nvSpPr>
              <p:cNvPr id="37" name="Freeform: Shape 36">
                <a:extLst>
                  <a:ext uri="{FF2B5EF4-FFF2-40B4-BE49-F238E27FC236}">
                    <a16:creationId xmlns:a16="http://schemas.microsoft.com/office/drawing/2014/main" id="{926476D0-6874-43FD-85AE-B284CFF105EC}"/>
                  </a:ext>
                </a:extLst>
              </p:cNvPr>
              <p:cNvSpPr/>
              <p:nvPr/>
            </p:nvSpPr>
            <p:spPr>
              <a:xfrm>
                <a:off x="5676963" y="3208965"/>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solidFill>
                    <a:srgbClr val="1F497D"/>
                  </a:solidFill>
                </a:endParaRPr>
              </a:p>
            </p:txBody>
          </p:sp>
          <p:sp>
            <p:nvSpPr>
              <p:cNvPr id="38" name="Freeform: Shape 37">
                <a:extLst>
                  <a:ext uri="{FF2B5EF4-FFF2-40B4-BE49-F238E27FC236}">
                    <a16:creationId xmlns:a16="http://schemas.microsoft.com/office/drawing/2014/main" id="{FD2F0CBB-A9E7-4B5B-99DC-B26AF449CE07}"/>
                  </a:ext>
                </a:extLst>
              </p:cNvPr>
              <p:cNvSpPr/>
              <p:nvPr/>
            </p:nvSpPr>
            <p:spPr>
              <a:xfrm>
                <a:off x="5676963" y="331692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solidFill>
                    <a:srgbClr val="1F497D"/>
                  </a:solidFill>
                </a:endParaRPr>
              </a:p>
            </p:txBody>
          </p:sp>
          <p:sp>
            <p:nvSpPr>
              <p:cNvPr id="39" name="Freeform: Shape 38">
                <a:extLst>
                  <a:ext uri="{FF2B5EF4-FFF2-40B4-BE49-F238E27FC236}">
                    <a16:creationId xmlns:a16="http://schemas.microsoft.com/office/drawing/2014/main" id="{0F566358-F579-41C1-8664-1F6ECDC8AD0E}"/>
                  </a:ext>
                </a:extLst>
              </p:cNvPr>
              <p:cNvSpPr/>
              <p:nvPr/>
            </p:nvSpPr>
            <p:spPr>
              <a:xfrm>
                <a:off x="6329063" y="2891535"/>
                <a:ext cx="157629" cy="402402"/>
              </a:xfrm>
              <a:custGeom>
                <a:avLst/>
                <a:gdLst>
                  <a:gd name="connsiteX0" fmla="*/ 103442 w 157629"/>
                  <a:gd name="connsiteY0" fmla="*/ 58141 h 402402"/>
                  <a:gd name="connsiteX1" fmla="*/ 103442 w 157629"/>
                  <a:gd name="connsiteY1" fmla="*/ 23813 h 402402"/>
                  <a:gd name="connsiteX2" fmla="*/ 79629 w 157629"/>
                  <a:gd name="connsiteY2" fmla="*/ 0 h 402402"/>
                  <a:gd name="connsiteX3" fmla="*/ 55817 w 157629"/>
                  <a:gd name="connsiteY3" fmla="*/ 23813 h 402402"/>
                  <a:gd name="connsiteX4" fmla="*/ 55817 w 157629"/>
                  <a:gd name="connsiteY4" fmla="*/ 57721 h 402402"/>
                  <a:gd name="connsiteX5" fmla="*/ 0 w 157629"/>
                  <a:gd name="connsiteY5" fmla="*/ 131597 h 402402"/>
                  <a:gd name="connsiteX6" fmla="*/ 36709 w 157629"/>
                  <a:gd name="connsiteY6" fmla="*/ 197139 h 402402"/>
                  <a:gd name="connsiteX7" fmla="*/ 96022 w 157629"/>
                  <a:gd name="connsiteY7" fmla="*/ 233486 h 402402"/>
                  <a:gd name="connsiteX8" fmla="*/ 109995 w 157629"/>
                  <a:gd name="connsiteY8" fmla="*/ 258432 h 402402"/>
                  <a:gd name="connsiteX9" fmla="*/ 109995 w 157629"/>
                  <a:gd name="connsiteY9" fmla="*/ 263281 h 402402"/>
                  <a:gd name="connsiteX10" fmla="*/ 80743 w 157629"/>
                  <a:gd name="connsiteY10" fmla="*/ 292532 h 402402"/>
                  <a:gd name="connsiteX11" fmla="*/ 76895 w 157629"/>
                  <a:gd name="connsiteY11" fmla="*/ 292532 h 402402"/>
                  <a:gd name="connsiteX12" fmla="*/ 47644 w 157629"/>
                  <a:gd name="connsiteY12" fmla="*/ 263281 h 402402"/>
                  <a:gd name="connsiteX13" fmla="*/ 47644 w 157629"/>
                  <a:gd name="connsiteY13" fmla="*/ 261785 h 402402"/>
                  <a:gd name="connsiteX14" fmla="*/ 23832 w 157629"/>
                  <a:gd name="connsiteY14" fmla="*/ 237973 h 402402"/>
                  <a:gd name="connsiteX15" fmla="*/ 19 w 157629"/>
                  <a:gd name="connsiteY15" fmla="*/ 261785 h 402402"/>
                  <a:gd name="connsiteX16" fmla="*/ 19 w 157629"/>
                  <a:gd name="connsiteY16" fmla="*/ 263281 h 402402"/>
                  <a:gd name="connsiteX17" fmla="*/ 56940 w 157629"/>
                  <a:gd name="connsiteY17" fmla="*/ 337442 h 402402"/>
                  <a:gd name="connsiteX18" fmla="*/ 56940 w 157629"/>
                  <a:gd name="connsiteY18" fmla="*/ 378590 h 402402"/>
                  <a:gd name="connsiteX19" fmla="*/ 80753 w 157629"/>
                  <a:gd name="connsiteY19" fmla="*/ 402403 h 402402"/>
                  <a:gd name="connsiteX20" fmla="*/ 104565 w 157629"/>
                  <a:gd name="connsiteY20" fmla="*/ 378590 h 402402"/>
                  <a:gd name="connsiteX21" fmla="*/ 104565 w 157629"/>
                  <a:gd name="connsiteY21" fmla="*/ 336337 h 402402"/>
                  <a:gd name="connsiteX22" fmla="*/ 157629 w 157629"/>
                  <a:gd name="connsiteY22" fmla="*/ 263281 h 402402"/>
                  <a:gd name="connsiteX23" fmla="*/ 157629 w 157629"/>
                  <a:gd name="connsiteY23" fmla="*/ 258432 h 402402"/>
                  <a:gd name="connsiteX24" fmla="*/ 120920 w 157629"/>
                  <a:gd name="connsiteY24" fmla="*/ 192881 h 402402"/>
                  <a:gd name="connsiteX25" fmla="*/ 61598 w 157629"/>
                  <a:gd name="connsiteY25" fmla="*/ 156524 h 402402"/>
                  <a:gd name="connsiteX26" fmla="*/ 47635 w 157629"/>
                  <a:gd name="connsiteY26" fmla="*/ 131588 h 402402"/>
                  <a:gd name="connsiteX27" fmla="*/ 76886 w 157629"/>
                  <a:gd name="connsiteY27" fmla="*/ 102337 h 402402"/>
                  <a:gd name="connsiteX28" fmla="*/ 80734 w 157629"/>
                  <a:gd name="connsiteY28" fmla="*/ 102337 h 402402"/>
                  <a:gd name="connsiteX29" fmla="*/ 109985 w 157629"/>
                  <a:gd name="connsiteY29" fmla="*/ 131588 h 402402"/>
                  <a:gd name="connsiteX30" fmla="*/ 109985 w 157629"/>
                  <a:gd name="connsiteY30" fmla="*/ 144494 h 402402"/>
                  <a:gd name="connsiteX31" fmla="*/ 133798 w 157629"/>
                  <a:gd name="connsiteY31" fmla="*/ 168307 h 402402"/>
                  <a:gd name="connsiteX32" fmla="*/ 157610 w 157629"/>
                  <a:gd name="connsiteY32" fmla="*/ 144494 h 402402"/>
                  <a:gd name="connsiteX33" fmla="*/ 157610 w 157629"/>
                  <a:gd name="connsiteY33" fmla="*/ 131588 h 402402"/>
                  <a:gd name="connsiteX34" fmla="*/ 103442 w 157629"/>
                  <a:gd name="connsiteY34" fmla="*/ 58141 h 40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7629" h="402402">
                    <a:moveTo>
                      <a:pt x="103442" y="58141"/>
                    </a:moveTo>
                    <a:lnTo>
                      <a:pt x="103442" y="23813"/>
                    </a:lnTo>
                    <a:cubicBezTo>
                      <a:pt x="103442" y="10658"/>
                      <a:pt x="92783" y="0"/>
                      <a:pt x="79629" y="0"/>
                    </a:cubicBezTo>
                    <a:cubicBezTo>
                      <a:pt x="66475" y="0"/>
                      <a:pt x="55817" y="10658"/>
                      <a:pt x="55817" y="23813"/>
                    </a:cubicBezTo>
                    <a:lnTo>
                      <a:pt x="55817" y="57721"/>
                    </a:lnTo>
                    <a:cubicBezTo>
                      <a:pt x="23641" y="66913"/>
                      <a:pt x="0" y="96517"/>
                      <a:pt x="0" y="131597"/>
                    </a:cubicBezTo>
                    <a:cubicBezTo>
                      <a:pt x="0" y="158163"/>
                      <a:pt x="14068" y="183280"/>
                      <a:pt x="36709" y="197139"/>
                    </a:cubicBezTo>
                    <a:lnTo>
                      <a:pt x="96022" y="233486"/>
                    </a:lnTo>
                    <a:cubicBezTo>
                      <a:pt x="104632" y="238773"/>
                      <a:pt x="109995" y="248336"/>
                      <a:pt x="109995" y="258432"/>
                    </a:cubicBezTo>
                    <a:lnTo>
                      <a:pt x="109995" y="263281"/>
                    </a:lnTo>
                    <a:cubicBezTo>
                      <a:pt x="109995" y="279406"/>
                      <a:pt x="96869" y="292532"/>
                      <a:pt x="80743" y="292532"/>
                    </a:cubicBezTo>
                    <a:lnTo>
                      <a:pt x="76895" y="292532"/>
                    </a:lnTo>
                    <a:cubicBezTo>
                      <a:pt x="60769" y="292532"/>
                      <a:pt x="47644" y="279406"/>
                      <a:pt x="47644" y="263281"/>
                    </a:cubicBezTo>
                    <a:lnTo>
                      <a:pt x="47644" y="261785"/>
                    </a:lnTo>
                    <a:cubicBezTo>
                      <a:pt x="47644" y="248631"/>
                      <a:pt x="36986" y="237973"/>
                      <a:pt x="23832" y="237973"/>
                    </a:cubicBezTo>
                    <a:cubicBezTo>
                      <a:pt x="10677" y="237973"/>
                      <a:pt x="19" y="248631"/>
                      <a:pt x="19" y="261785"/>
                    </a:cubicBezTo>
                    <a:lnTo>
                      <a:pt x="19" y="263281"/>
                    </a:lnTo>
                    <a:cubicBezTo>
                      <a:pt x="19" y="298761"/>
                      <a:pt x="24213" y="328612"/>
                      <a:pt x="56940" y="337442"/>
                    </a:cubicBezTo>
                    <a:lnTo>
                      <a:pt x="56940" y="378590"/>
                    </a:lnTo>
                    <a:cubicBezTo>
                      <a:pt x="56940" y="391744"/>
                      <a:pt x="67599" y="402403"/>
                      <a:pt x="80753" y="402403"/>
                    </a:cubicBezTo>
                    <a:cubicBezTo>
                      <a:pt x="93907" y="402403"/>
                      <a:pt x="104565" y="391744"/>
                      <a:pt x="104565" y="378590"/>
                    </a:cubicBezTo>
                    <a:lnTo>
                      <a:pt x="104565" y="336337"/>
                    </a:lnTo>
                    <a:cubicBezTo>
                      <a:pt x="135322" y="326288"/>
                      <a:pt x="157629" y="297351"/>
                      <a:pt x="157629" y="263281"/>
                    </a:cubicBezTo>
                    <a:lnTo>
                      <a:pt x="157629" y="258432"/>
                    </a:lnTo>
                    <a:cubicBezTo>
                      <a:pt x="157629" y="231877"/>
                      <a:pt x="143561" y="206769"/>
                      <a:pt x="120920" y="192881"/>
                    </a:cubicBezTo>
                    <a:lnTo>
                      <a:pt x="61598" y="156524"/>
                    </a:lnTo>
                    <a:cubicBezTo>
                      <a:pt x="52988" y="151247"/>
                      <a:pt x="47635" y="141694"/>
                      <a:pt x="47635" y="131588"/>
                    </a:cubicBezTo>
                    <a:cubicBezTo>
                      <a:pt x="47635" y="115462"/>
                      <a:pt x="60760" y="102337"/>
                      <a:pt x="76886" y="102337"/>
                    </a:cubicBezTo>
                    <a:lnTo>
                      <a:pt x="80734" y="102337"/>
                    </a:lnTo>
                    <a:cubicBezTo>
                      <a:pt x="96860" y="102337"/>
                      <a:pt x="109985" y="115462"/>
                      <a:pt x="109985" y="131588"/>
                    </a:cubicBezTo>
                    <a:lnTo>
                      <a:pt x="109985" y="144494"/>
                    </a:lnTo>
                    <a:cubicBezTo>
                      <a:pt x="109985" y="157648"/>
                      <a:pt x="120644" y="168307"/>
                      <a:pt x="133798" y="168307"/>
                    </a:cubicBezTo>
                    <a:cubicBezTo>
                      <a:pt x="146952" y="168307"/>
                      <a:pt x="157610" y="157648"/>
                      <a:pt x="157610" y="144494"/>
                    </a:cubicBezTo>
                    <a:lnTo>
                      <a:pt x="157610" y="131588"/>
                    </a:lnTo>
                    <a:cubicBezTo>
                      <a:pt x="157601" y="97098"/>
                      <a:pt x="134769" y="67847"/>
                      <a:pt x="103442" y="58141"/>
                    </a:cubicBezTo>
                    <a:close/>
                  </a:path>
                </a:pathLst>
              </a:custGeom>
              <a:grpFill/>
              <a:ln w="9525" cap="flat">
                <a:noFill/>
                <a:prstDash val="solid"/>
                <a:miter/>
              </a:ln>
            </p:spPr>
            <p:txBody>
              <a:bodyPr rtlCol="0" anchor="ctr"/>
              <a:lstStyle/>
              <a:p>
                <a:endParaRPr lang="en-ID">
                  <a:solidFill>
                    <a:srgbClr val="1F497D"/>
                  </a:solidFill>
                </a:endParaRPr>
              </a:p>
            </p:txBody>
          </p:sp>
          <p:sp>
            <p:nvSpPr>
              <p:cNvPr id="40" name="Freeform: Shape 39">
                <a:extLst>
                  <a:ext uri="{FF2B5EF4-FFF2-40B4-BE49-F238E27FC236}">
                    <a16:creationId xmlns:a16="http://schemas.microsoft.com/office/drawing/2014/main" id="{9E4C345A-F517-42F1-BE64-837A37FAE059}"/>
                  </a:ext>
                </a:extLst>
              </p:cNvPr>
              <p:cNvSpPr/>
              <p:nvPr/>
            </p:nvSpPr>
            <p:spPr>
              <a:xfrm>
                <a:off x="5457592" y="2605690"/>
                <a:ext cx="1275225" cy="1429131"/>
              </a:xfrm>
              <a:custGeom>
                <a:avLst/>
                <a:gdLst>
                  <a:gd name="connsiteX0" fmla="*/ 1161240 w 1275225"/>
                  <a:gd name="connsiteY0" fmla="*/ 163697 h 1429131"/>
                  <a:gd name="connsiteX1" fmla="*/ 983647 w 1275225"/>
                  <a:gd name="connsiteY1" fmla="*/ 163697 h 1429131"/>
                  <a:gd name="connsiteX2" fmla="*/ 983647 w 1275225"/>
                  <a:gd name="connsiteY2" fmla="*/ 163259 h 1429131"/>
                  <a:gd name="connsiteX3" fmla="*/ 981932 w 1275225"/>
                  <a:gd name="connsiteY3" fmla="*/ 139922 h 1429131"/>
                  <a:gd name="connsiteX4" fmla="*/ 820388 w 1275225"/>
                  <a:gd name="connsiteY4" fmla="*/ 0 h 1429131"/>
                  <a:gd name="connsiteX5" fmla="*/ 163259 w 1275225"/>
                  <a:gd name="connsiteY5" fmla="*/ 0 h 1429131"/>
                  <a:gd name="connsiteX6" fmla="*/ 0 w 1275225"/>
                  <a:gd name="connsiteY6" fmla="*/ 163259 h 1429131"/>
                  <a:gd name="connsiteX7" fmla="*/ 0 w 1275225"/>
                  <a:gd name="connsiteY7" fmla="*/ 1265873 h 1429131"/>
                  <a:gd name="connsiteX8" fmla="*/ 163259 w 1275225"/>
                  <a:gd name="connsiteY8" fmla="*/ 1429131 h 1429131"/>
                  <a:gd name="connsiteX9" fmla="*/ 820388 w 1275225"/>
                  <a:gd name="connsiteY9" fmla="*/ 1429131 h 1429131"/>
                  <a:gd name="connsiteX10" fmla="*/ 983647 w 1275225"/>
                  <a:gd name="connsiteY10" fmla="*/ 1265873 h 1429131"/>
                  <a:gd name="connsiteX11" fmla="*/ 983647 w 1275225"/>
                  <a:gd name="connsiteY11" fmla="*/ 923163 h 1429131"/>
                  <a:gd name="connsiteX12" fmla="*/ 916972 w 1275225"/>
                  <a:gd name="connsiteY12" fmla="*/ 992505 h 1429131"/>
                  <a:gd name="connsiteX13" fmla="*/ 916972 w 1275225"/>
                  <a:gd name="connsiteY13" fmla="*/ 1265873 h 1429131"/>
                  <a:gd name="connsiteX14" fmla="*/ 820388 w 1275225"/>
                  <a:gd name="connsiteY14" fmla="*/ 1362456 h 1429131"/>
                  <a:gd name="connsiteX15" fmla="*/ 163259 w 1275225"/>
                  <a:gd name="connsiteY15" fmla="*/ 1362456 h 1429131"/>
                  <a:gd name="connsiteX16" fmla="*/ 66675 w 1275225"/>
                  <a:gd name="connsiteY16" fmla="*/ 1265873 h 1429131"/>
                  <a:gd name="connsiteX17" fmla="*/ 66675 w 1275225"/>
                  <a:gd name="connsiteY17" fmla="*/ 163259 h 1429131"/>
                  <a:gd name="connsiteX18" fmla="*/ 163259 w 1275225"/>
                  <a:gd name="connsiteY18" fmla="*/ 66675 h 1429131"/>
                  <a:gd name="connsiteX19" fmla="*/ 820388 w 1275225"/>
                  <a:gd name="connsiteY19" fmla="*/ 66675 h 1429131"/>
                  <a:gd name="connsiteX20" fmla="*/ 914114 w 1275225"/>
                  <a:gd name="connsiteY20" fmla="*/ 139922 h 1429131"/>
                  <a:gd name="connsiteX21" fmla="*/ 916972 w 1275225"/>
                  <a:gd name="connsiteY21" fmla="*/ 163259 h 1429131"/>
                  <a:gd name="connsiteX22" fmla="*/ 916972 w 1275225"/>
                  <a:gd name="connsiteY22" fmla="*/ 163697 h 1429131"/>
                  <a:gd name="connsiteX23" fmla="*/ 739292 w 1275225"/>
                  <a:gd name="connsiteY23" fmla="*/ 163697 h 1429131"/>
                  <a:gd name="connsiteX24" fmla="*/ 625297 w 1275225"/>
                  <a:gd name="connsiteY24" fmla="*/ 277682 h 1429131"/>
                  <a:gd name="connsiteX25" fmla="*/ 625297 w 1275225"/>
                  <a:gd name="connsiteY25" fmla="*/ 699630 h 1429131"/>
                  <a:gd name="connsiteX26" fmla="*/ 739292 w 1275225"/>
                  <a:gd name="connsiteY26" fmla="*/ 813626 h 1429131"/>
                  <a:gd name="connsiteX27" fmla="*/ 830447 w 1275225"/>
                  <a:gd name="connsiteY27" fmla="*/ 813626 h 1429131"/>
                  <a:gd name="connsiteX28" fmla="*/ 830447 w 1275225"/>
                  <a:gd name="connsiteY28" fmla="*/ 965321 h 1429131"/>
                  <a:gd name="connsiteX29" fmla="*/ 851316 w 1275225"/>
                  <a:gd name="connsiteY29" fmla="*/ 996239 h 1429131"/>
                  <a:gd name="connsiteX30" fmla="*/ 863775 w 1275225"/>
                  <a:gd name="connsiteY30" fmla="*/ 998658 h 1429131"/>
                  <a:gd name="connsiteX31" fmla="*/ 887797 w 1275225"/>
                  <a:gd name="connsiteY31" fmla="*/ 988438 h 1429131"/>
                  <a:gd name="connsiteX32" fmla="*/ 1056046 w 1275225"/>
                  <a:gd name="connsiteY32" fmla="*/ 813626 h 1429131"/>
                  <a:gd name="connsiteX33" fmla="*/ 1161240 w 1275225"/>
                  <a:gd name="connsiteY33" fmla="*/ 813626 h 1429131"/>
                  <a:gd name="connsiteX34" fmla="*/ 1275226 w 1275225"/>
                  <a:gd name="connsiteY34" fmla="*/ 699630 h 1429131"/>
                  <a:gd name="connsiteX35" fmla="*/ 1275226 w 1275225"/>
                  <a:gd name="connsiteY35" fmla="*/ 277682 h 1429131"/>
                  <a:gd name="connsiteX36" fmla="*/ 1161240 w 1275225"/>
                  <a:gd name="connsiteY36" fmla="*/ 163697 h 1429131"/>
                  <a:gd name="connsiteX37" fmla="*/ 1208551 w 1275225"/>
                  <a:gd name="connsiteY37" fmla="*/ 699630 h 1429131"/>
                  <a:gd name="connsiteX38" fmla="*/ 1161240 w 1275225"/>
                  <a:gd name="connsiteY38" fmla="*/ 746951 h 1429131"/>
                  <a:gd name="connsiteX39" fmla="*/ 1041864 w 1275225"/>
                  <a:gd name="connsiteY39" fmla="*/ 746951 h 1429131"/>
                  <a:gd name="connsiteX40" fmla="*/ 1017851 w 1275225"/>
                  <a:gd name="connsiteY40" fmla="*/ 757171 h 1429131"/>
                  <a:gd name="connsiteX41" fmla="*/ 897131 w 1275225"/>
                  <a:gd name="connsiteY41" fmla="*/ 882596 h 1429131"/>
                  <a:gd name="connsiteX42" fmla="*/ 897131 w 1275225"/>
                  <a:gd name="connsiteY42" fmla="*/ 780288 h 1429131"/>
                  <a:gd name="connsiteX43" fmla="*/ 863794 w 1275225"/>
                  <a:gd name="connsiteY43" fmla="*/ 746951 h 1429131"/>
                  <a:gd name="connsiteX44" fmla="*/ 739302 w 1275225"/>
                  <a:gd name="connsiteY44" fmla="*/ 746951 h 1429131"/>
                  <a:gd name="connsiteX45" fmla="*/ 691982 w 1275225"/>
                  <a:gd name="connsiteY45" fmla="*/ 699630 h 1429131"/>
                  <a:gd name="connsiteX46" fmla="*/ 691982 w 1275225"/>
                  <a:gd name="connsiteY46" fmla="*/ 277682 h 1429131"/>
                  <a:gd name="connsiteX47" fmla="*/ 739302 w 1275225"/>
                  <a:gd name="connsiteY47" fmla="*/ 230372 h 1429131"/>
                  <a:gd name="connsiteX48" fmla="*/ 949947 w 1275225"/>
                  <a:gd name="connsiteY48" fmla="*/ 230372 h 1429131"/>
                  <a:gd name="connsiteX49" fmla="*/ 950319 w 1275225"/>
                  <a:gd name="connsiteY49" fmla="*/ 230410 h 1429131"/>
                  <a:gd name="connsiteX50" fmla="*/ 950690 w 1275225"/>
                  <a:gd name="connsiteY50" fmla="*/ 230372 h 1429131"/>
                  <a:gd name="connsiteX51" fmla="*/ 1161250 w 1275225"/>
                  <a:gd name="connsiteY51" fmla="*/ 230372 h 1429131"/>
                  <a:gd name="connsiteX52" fmla="*/ 1208561 w 1275225"/>
                  <a:gd name="connsiteY52" fmla="*/ 277682 h 1429131"/>
                  <a:gd name="connsiteX53" fmla="*/ 1208561 w 1275225"/>
                  <a:gd name="connsiteY53" fmla="*/ 699630 h 142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75225" h="1429131">
                    <a:moveTo>
                      <a:pt x="1161240" y="163697"/>
                    </a:moveTo>
                    <a:lnTo>
                      <a:pt x="983647" y="163697"/>
                    </a:lnTo>
                    <a:lnTo>
                      <a:pt x="983647" y="163259"/>
                    </a:lnTo>
                    <a:cubicBezTo>
                      <a:pt x="983647" y="155353"/>
                      <a:pt x="983075" y="147542"/>
                      <a:pt x="981932" y="139922"/>
                    </a:cubicBezTo>
                    <a:cubicBezTo>
                      <a:pt x="970598" y="60865"/>
                      <a:pt x="902494" y="0"/>
                      <a:pt x="820388" y="0"/>
                    </a:cubicBezTo>
                    <a:lnTo>
                      <a:pt x="163259" y="0"/>
                    </a:lnTo>
                    <a:cubicBezTo>
                      <a:pt x="73247" y="0"/>
                      <a:pt x="0" y="73152"/>
                      <a:pt x="0" y="163259"/>
                    </a:cubicBezTo>
                    <a:lnTo>
                      <a:pt x="0" y="1265873"/>
                    </a:lnTo>
                    <a:cubicBezTo>
                      <a:pt x="0" y="1355979"/>
                      <a:pt x="73247" y="1429131"/>
                      <a:pt x="163259" y="1429131"/>
                    </a:cubicBezTo>
                    <a:lnTo>
                      <a:pt x="820388" y="1429131"/>
                    </a:lnTo>
                    <a:cubicBezTo>
                      <a:pt x="910400" y="1429131"/>
                      <a:pt x="983647" y="1355979"/>
                      <a:pt x="983647" y="1265873"/>
                    </a:cubicBezTo>
                    <a:lnTo>
                      <a:pt x="983647" y="923163"/>
                    </a:lnTo>
                    <a:lnTo>
                      <a:pt x="916972" y="992505"/>
                    </a:lnTo>
                    <a:lnTo>
                      <a:pt x="916972" y="1265873"/>
                    </a:lnTo>
                    <a:cubicBezTo>
                      <a:pt x="916972" y="1319213"/>
                      <a:pt x="873633" y="1362456"/>
                      <a:pt x="820388" y="1362456"/>
                    </a:cubicBezTo>
                    <a:lnTo>
                      <a:pt x="163259" y="1362456"/>
                    </a:lnTo>
                    <a:cubicBezTo>
                      <a:pt x="110014" y="1362456"/>
                      <a:pt x="66675" y="1319213"/>
                      <a:pt x="66675" y="1265873"/>
                    </a:cubicBezTo>
                    <a:lnTo>
                      <a:pt x="66675" y="163259"/>
                    </a:lnTo>
                    <a:cubicBezTo>
                      <a:pt x="66675" y="109919"/>
                      <a:pt x="110014" y="66675"/>
                      <a:pt x="163259" y="66675"/>
                    </a:cubicBezTo>
                    <a:lnTo>
                      <a:pt x="820388" y="66675"/>
                    </a:lnTo>
                    <a:cubicBezTo>
                      <a:pt x="865632" y="66675"/>
                      <a:pt x="903732" y="97917"/>
                      <a:pt x="914114" y="139922"/>
                    </a:cubicBezTo>
                    <a:cubicBezTo>
                      <a:pt x="916019" y="147447"/>
                      <a:pt x="916972" y="155258"/>
                      <a:pt x="916972" y="163259"/>
                    </a:cubicBezTo>
                    <a:lnTo>
                      <a:pt x="916972" y="163697"/>
                    </a:lnTo>
                    <a:lnTo>
                      <a:pt x="739292" y="163697"/>
                    </a:lnTo>
                    <a:cubicBezTo>
                      <a:pt x="676437" y="163697"/>
                      <a:pt x="625297" y="214836"/>
                      <a:pt x="625297" y="277682"/>
                    </a:cubicBezTo>
                    <a:lnTo>
                      <a:pt x="625297" y="699630"/>
                    </a:lnTo>
                    <a:cubicBezTo>
                      <a:pt x="625297" y="762486"/>
                      <a:pt x="676437" y="813626"/>
                      <a:pt x="739292" y="813626"/>
                    </a:cubicBezTo>
                    <a:lnTo>
                      <a:pt x="830447" y="813626"/>
                    </a:lnTo>
                    <a:lnTo>
                      <a:pt x="830447" y="965321"/>
                    </a:lnTo>
                    <a:cubicBezTo>
                      <a:pt x="830447" y="978922"/>
                      <a:pt x="838705" y="991162"/>
                      <a:pt x="851316" y="996239"/>
                    </a:cubicBezTo>
                    <a:cubicBezTo>
                      <a:pt x="855364" y="997868"/>
                      <a:pt x="859584" y="998658"/>
                      <a:pt x="863775" y="998658"/>
                    </a:cubicBezTo>
                    <a:cubicBezTo>
                      <a:pt x="872671" y="998658"/>
                      <a:pt x="881396" y="995096"/>
                      <a:pt x="887797" y="988438"/>
                    </a:cubicBezTo>
                    <a:lnTo>
                      <a:pt x="1056046" y="813626"/>
                    </a:lnTo>
                    <a:lnTo>
                      <a:pt x="1161240" y="813626"/>
                    </a:lnTo>
                    <a:cubicBezTo>
                      <a:pt x="1224096" y="813626"/>
                      <a:pt x="1275226" y="762486"/>
                      <a:pt x="1275226" y="699630"/>
                    </a:cubicBezTo>
                    <a:lnTo>
                      <a:pt x="1275226" y="277682"/>
                    </a:lnTo>
                    <a:cubicBezTo>
                      <a:pt x="1275226" y="214836"/>
                      <a:pt x="1224096" y="163697"/>
                      <a:pt x="1161240" y="163697"/>
                    </a:cubicBezTo>
                    <a:close/>
                    <a:moveTo>
                      <a:pt x="1208551" y="699630"/>
                    </a:moveTo>
                    <a:cubicBezTo>
                      <a:pt x="1208551" y="725719"/>
                      <a:pt x="1187320" y="746951"/>
                      <a:pt x="1161240" y="746951"/>
                    </a:cubicBezTo>
                    <a:lnTo>
                      <a:pt x="1041864" y="746951"/>
                    </a:lnTo>
                    <a:cubicBezTo>
                      <a:pt x="1032805" y="746951"/>
                      <a:pt x="1024128" y="750646"/>
                      <a:pt x="1017851" y="757171"/>
                    </a:cubicBezTo>
                    <a:lnTo>
                      <a:pt x="897131" y="882596"/>
                    </a:lnTo>
                    <a:lnTo>
                      <a:pt x="897131" y="780288"/>
                    </a:lnTo>
                    <a:cubicBezTo>
                      <a:pt x="897131" y="761876"/>
                      <a:pt x="882206" y="746951"/>
                      <a:pt x="863794" y="746951"/>
                    </a:cubicBezTo>
                    <a:lnTo>
                      <a:pt x="739302" y="746951"/>
                    </a:lnTo>
                    <a:cubicBezTo>
                      <a:pt x="713213" y="746951"/>
                      <a:pt x="691982" y="725719"/>
                      <a:pt x="691982" y="699630"/>
                    </a:cubicBezTo>
                    <a:lnTo>
                      <a:pt x="691982" y="277682"/>
                    </a:lnTo>
                    <a:cubicBezTo>
                      <a:pt x="691982" y="251593"/>
                      <a:pt x="713213" y="230372"/>
                      <a:pt x="739302" y="230372"/>
                    </a:cubicBezTo>
                    <a:lnTo>
                      <a:pt x="949947" y="230372"/>
                    </a:lnTo>
                    <a:cubicBezTo>
                      <a:pt x="950071" y="230372"/>
                      <a:pt x="950195" y="230410"/>
                      <a:pt x="950319" y="230410"/>
                    </a:cubicBezTo>
                    <a:cubicBezTo>
                      <a:pt x="950443" y="230410"/>
                      <a:pt x="950557" y="230372"/>
                      <a:pt x="950690" y="230372"/>
                    </a:cubicBezTo>
                    <a:lnTo>
                      <a:pt x="1161250" y="230372"/>
                    </a:lnTo>
                    <a:cubicBezTo>
                      <a:pt x="1187329" y="230372"/>
                      <a:pt x="1208561" y="251603"/>
                      <a:pt x="1208561" y="277682"/>
                    </a:cubicBezTo>
                    <a:lnTo>
                      <a:pt x="1208561" y="699630"/>
                    </a:lnTo>
                    <a:close/>
                  </a:path>
                </a:pathLst>
              </a:custGeom>
              <a:grpFill/>
              <a:ln w="9525" cap="flat">
                <a:noFill/>
                <a:prstDash val="solid"/>
                <a:miter/>
              </a:ln>
            </p:spPr>
            <p:txBody>
              <a:bodyPr rtlCol="0" anchor="ctr"/>
              <a:lstStyle/>
              <a:p>
                <a:endParaRPr lang="en-ID">
                  <a:solidFill>
                    <a:srgbClr val="1F497D"/>
                  </a:solidFill>
                </a:endParaRPr>
              </a:p>
            </p:txBody>
          </p:sp>
          <p:sp>
            <p:nvSpPr>
              <p:cNvPr id="41" name="Freeform: Shape 40">
                <a:extLst>
                  <a:ext uri="{FF2B5EF4-FFF2-40B4-BE49-F238E27FC236}">
                    <a16:creationId xmlns:a16="http://schemas.microsoft.com/office/drawing/2014/main" id="{9C36C77D-1560-4B9B-B376-169B278448C6}"/>
                  </a:ext>
                </a:extLst>
              </p:cNvPr>
              <p:cNvSpPr/>
              <p:nvPr/>
            </p:nvSpPr>
            <p:spPr>
              <a:xfrm>
                <a:off x="5875283" y="3739403"/>
                <a:ext cx="148209" cy="148209"/>
              </a:xfrm>
              <a:custGeom>
                <a:avLst/>
                <a:gdLst>
                  <a:gd name="connsiteX0" fmla="*/ 0 w 148209"/>
                  <a:gd name="connsiteY0" fmla="*/ 74105 h 148209"/>
                  <a:gd name="connsiteX1" fmla="*/ 74105 w 148209"/>
                  <a:gd name="connsiteY1" fmla="*/ 148209 h 148209"/>
                  <a:gd name="connsiteX2" fmla="*/ 148209 w 148209"/>
                  <a:gd name="connsiteY2" fmla="*/ 74105 h 148209"/>
                  <a:gd name="connsiteX3" fmla="*/ 74105 w 148209"/>
                  <a:gd name="connsiteY3" fmla="*/ 0 h 148209"/>
                  <a:gd name="connsiteX4" fmla="*/ 0 w 148209"/>
                  <a:gd name="connsiteY4" fmla="*/ 74105 h 148209"/>
                  <a:gd name="connsiteX5" fmla="*/ 100584 w 148209"/>
                  <a:gd name="connsiteY5" fmla="*/ 74105 h 148209"/>
                  <a:gd name="connsiteX6" fmla="*/ 74105 w 148209"/>
                  <a:gd name="connsiteY6" fmla="*/ 100584 h 148209"/>
                  <a:gd name="connsiteX7" fmla="*/ 47625 w 148209"/>
                  <a:gd name="connsiteY7" fmla="*/ 74105 h 148209"/>
                  <a:gd name="connsiteX8" fmla="*/ 74105 w 148209"/>
                  <a:gd name="connsiteY8" fmla="*/ 47625 h 148209"/>
                  <a:gd name="connsiteX9" fmla="*/ 100584 w 148209"/>
                  <a:gd name="connsiteY9" fmla="*/ 74105 h 14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209" h="148209">
                    <a:moveTo>
                      <a:pt x="0" y="74105"/>
                    </a:moveTo>
                    <a:cubicBezTo>
                      <a:pt x="0" y="114967"/>
                      <a:pt x="33242" y="148209"/>
                      <a:pt x="74105" y="148209"/>
                    </a:cubicBezTo>
                    <a:cubicBezTo>
                      <a:pt x="114967" y="148209"/>
                      <a:pt x="148209" y="114967"/>
                      <a:pt x="148209" y="74105"/>
                    </a:cubicBezTo>
                    <a:cubicBezTo>
                      <a:pt x="148209" y="33242"/>
                      <a:pt x="114967" y="0"/>
                      <a:pt x="74105" y="0"/>
                    </a:cubicBezTo>
                    <a:cubicBezTo>
                      <a:pt x="33242" y="0"/>
                      <a:pt x="0" y="33242"/>
                      <a:pt x="0" y="74105"/>
                    </a:cubicBezTo>
                    <a:close/>
                    <a:moveTo>
                      <a:pt x="100584" y="74105"/>
                    </a:moveTo>
                    <a:cubicBezTo>
                      <a:pt x="100584" y="88706"/>
                      <a:pt x="88706" y="100584"/>
                      <a:pt x="74105" y="100584"/>
                    </a:cubicBezTo>
                    <a:cubicBezTo>
                      <a:pt x="59503" y="100584"/>
                      <a:pt x="47625" y="88706"/>
                      <a:pt x="47625" y="74105"/>
                    </a:cubicBezTo>
                    <a:cubicBezTo>
                      <a:pt x="47625" y="59503"/>
                      <a:pt x="59503" y="47625"/>
                      <a:pt x="74105" y="47625"/>
                    </a:cubicBezTo>
                    <a:cubicBezTo>
                      <a:pt x="88706" y="47625"/>
                      <a:pt x="100584" y="59503"/>
                      <a:pt x="100584" y="74105"/>
                    </a:cubicBezTo>
                    <a:close/>
                  </a:path>
                </a:pathLst>
              </a:custGeom>
              <a:grpFill/>
              <a:ln w="9525" cap="flat">
                <a:noFill/>
                <a:prstDash val="solid"/>
                <a:miter/>
              </a:ln>
            </p:spPr>
            <p:txBody>
              <a:bodyPr rtlCol="0" anchor="ctr"/>
              <a:lstStyle/>
              <a:p>
                <a:endParaRPr lang="en-ID">
                  <a:solidFill>
                    <a:srgbClr val="1F497D"/>
                  </a:solidFill>
                </a:endParaRPr>
              </a:p>
            </p:txBody>
          </p:sp>
          <p:sp>
            <p:nvSpPr>
              <p:cNvPr id="42" name="Freeform: Shape 41">
                <a:extLst>
                  <a:ext uri="{FF2B5EF4-FFF2-40B4-BE49-F238E27FC236}">
                    <a16:creationId xmlns:a16="http://schemas.microsoft.com/office/drawing/2014/main" id="{B0D40C1F-7FE5-4A32-BB79-09373C5F64EA}"/>
                  </a:ext>
                </a:extLst>
              </p:cNvPr>
              <p:cNvSpPr/>
              <p:nvPr/>
            </p:nvSpPr>
            <p:spPr>
              <a:xfrm>
                <a:off x="5676963" y="3502659"/>
                <a:ext cx="544849" cy="165087"/>
              </a:xfrm>
              <a:custGeom>
                <a:avLst/>
                <a:gdLst>
                  <a:gd name="connsiteX0" fmla="*/ 544849 w 544849"/>
                  <a:gd name="connsiteY0" fmla="*/ 141275 h 165087"/>
                  <a:gd name="connsiteX1" fmla="*/ 544849 w 544849"/>
                  <a:gd name="connsiteY1" fmla="*/ 23813 h 165087"/>
                  <a:gd name="connsiteX2" fmla="*/ 521037 w 544849"/>
                  <a:gd name="connsiteY2" fmla="*/ 0 h 165087"/>
                  <a:gd name="connsiteX3" fmla="*/ 23813 w 544849"/>
                  <a:gd name="connsiteY3" fmla="*/ 0 h 165087"/>
                  <a:gd name="connsiteX4" fmla="*/ 0 w 544849"/>
                  <a:gd name="connsiteY4" fmla="*/ 23813 h 165087"/>
                  <a:gd name="connsiteX5" fmla="*/ 0 w 544849"/>
                  <a:gd name="connsiteY5" fmla="*/ 141275 h 165087"/>
                  <a:gd name="connsiteX6" fmla="*/ 23813 w 544849"/>
                  <a:gd name="connsiteY6" fmla="*/ 165087 h 165087"/>
                  <a:gd name="connsiteX7" fmla="*/ 521046 w 544849"/>
                  <a:gd name="connsiteY7" fmla="*/ 165087 h 165087"/>
                  <a:gd name="connsiteX8" fmla="*/ 544849 w 544849"/>
                  <a:gd name="connsiteY8" fmla="*/ 141275 h 165087"/>
                  <a:gd name="connsiteX9" fmla="*/ 497224 w 544849"/>
                  <a:gd name="connsiteY9" fmla="*/ 117462 h 165087"/>
                  <a:gd name="connsiteX10" fmla="*/ 47625 w 544849"/>
                  <a:gd name="connsiteY10" fmla="*/ 117462 h 165087"/>
                  <a:gd name="connsiteX11" fmla="*/ 47625 w 544849"/>
                  <a:gd name="connsiteY11" fmla="*/ 47625 h 165087"/>
                  <a:gd name="connsiteX12" fmla="*/ 497234 w 544849"/>
                  <a:gd name="connsiteY12" fmla="*/ 47625 h 165087"/>
                  <a:gd name="connsiteX13" fmla="*/ 497234 w 544849"/>
                  <a:gd name="connsiteY13" fmla="*/ 117462 h 16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849" h="165087">
                    <a:moveTo>
                      <a:pt x="544849" y="141275"/>
                    </a:moveTo>
                    <a:lnTo>
                      <a:pt x="544849" y="23813"/>
                    </a:lnTo>
                    <a:cubicBezTo>
                      <a:pt x="544849" y="10658"/>
                      <a:pt x="534191" y="0"/>
                      <a:pt x="521037" y="0"/>
                    </a:cubicBezTo>
                    <a:lnTo>
                      <a:pt x="23813" y="0"/>
                    </a:lnTo>
                    <a:cubicBezTo>
                      <a:pt x="10658" y="0"/>
                      <a:pt x="0" y="10658"/>
                      <a:pt x="0" y="23813"/>
                    </a:cubicBezTo>
                    <a:lnTo>
                      <a:pt x="0" y="141275"/>
                    </a:lnTo>
                    <a:cubicBezTo>
                      <a:pt x="0" y="154429"/>
                      <a:pt x="10658" y="165087"/>
                      <a:pt x="23813" y="165087"/>
                    </a:cubicBezTo>
                    <a:lnTo>
                      <a:pt x="521046" y="165087"/>
                    </a:lnTo>
                    <a:cubicBezTo>
                      <a:pt x="534191" y="165087"/>
                      <a:pt x="544849" y="154429"/>
                      <a:pt x="544849" y="141275"/>
                    </a:cubicBezTo>
                    <a:close/>
                    <a:moveTo>
                      <a:pt x="497224" y="117462"/>
                    </a:moveTo>
                    <a:lnTo>
                      <a:pt x="47625" y="117462"/>
                    </a:lnTo>
                    <a:lnTo>
                      <a:pt x="47625" y="47625"/>
                    </a:lnTo>
                    <a:lnTo>
                      <a:pt x="497234" y="47625"/>
                    </a:lnTo>
                    <a:lnTo>
                      <a:pt x="497234" y="117462"/>
                    </a:lnTo>
                    <a:close/>
                  </a:path>
                </a:pathLst>
              </a:custGeom>
              <a:grpFill/>
              <a:ln w="9525" cap="flat">
                <a:noFill/>
                <a:prstDash val="solid"/>
                <a:miter/>
              </a:ln>
            </p:spPr>
            <p:txBody>
              <a:bodyPr rtlCol="0" anchor="ctr"/>
              <a:lstStyle/>
              <a:p>
                <a:endParaRPr lang="en-ID">
                  <a:solidFill>
                    <a:srgbClr val="1F497D"/>
                  </a:solidFill>
                </a:endParaRPr>
              </a:p>
            </p:txBody>
          </p:sp>
        </p:grpSp>
      </p:grpSp>
      <p:grpSp>
        <p:nvGrpSpPr>
          <p:cNvPr id="60" name="Group 59">
            <a:extLst>
              <a:ext uri="{FF2B5EF4-FFF2-40B4-BE49-F238E27FC236}">
                <a16:creationId xmlns:a16="http://schemas.microsoft.com/office/drawing/2014/main" id="{DEFB050E-A4E0-47E0-8D3A-23608387DDF7}"/>
              </a:ext>
            </a:extLst>
          </p:cNvPr>
          <p:cNvGrpSpPr/>
          <p:nvPr/>
        </p:nvGrpSpPr>
        <p:grpSpPr>
          <a:xfrm>
            <a:off x="490339" y="3845750"/>
            <a:ext cx="2956560" cy="2111484"/>
            <a:chOff x="487601" y="869939"/>
            <a:chExt cx="2956560" cy="2111484"/>
          </a:xfrm>
        </p:grpSpPr>
        <p:sp>
          <p:nvSpPr>
            <p:cNvPr id="63" name="TextBox 62">
              <a:extLst>
                <a:ext uri="{FF2B5EF4-FFF2-40B4-BE49-F238E27FC236}">
                  <a16:creationId xmlns:a16="http://schemas.microsoft.com/office/drawing/2014/main" id="{87522A9A-0D98-4661-8883-639C51786D7F}"/>
                </a:ext>
              </a:extLst>
            </p:cNvPr>
            <p:cNvSpPr txBox="1"/>
            <p:nvPr/>
          </p:nvSpPr>
          <p:spPr>
            <a:xfrm>
              <a:off x="487601" y="1842650"/>
              <a:ext cx="2956560" cy="1138773"/>
            </a:xfrm>
            <a:prstGeom prst="rect">
              <a:avLst/>
            </a:prstGeom>
            <a:noFill/>
          </p:spPr>
          <p:txBody>
            <a:bodyPr wrap="square" rtlCol="0">
              <a:spAutoFit/>
            </a:bodyPr>
            <a:lstStyle/>
            <a:p>
              <a:r>
                <a:rPr lang="en-US" sz="2000" b="1" dirty="0">
                  <a:solidFill>
                    <a:srgbClr val="1F497D"/>
                  </a:solidFill>
                </a:rPr>
                <a:t>Banks</a:t>
              </a:r>
              <a:br>
                <a:rPr lang="en-US" sz="2000" dirty="0">
                  <a:solidFill>
                    <a:srgbClr val="1F497D"/>
                  </a:solidFill>
                </a:rPr>
              </a:br>
              <a:r>
                <a:rPr lang="en-US" sz="1400" dirty="0">
                  <a:solidFill>
                    <a:srgbClr val="1F497D"/>
                  </a:solidFill>
                </a:rPr>
                <a:t>Bank builds </a:t>
              </a:r>
              <a:r>
                <a:rPr lang="en-US" sz="1600" b="1" dirty="0">
                  <a:solidFill>
                    <a:srgbClr val="00B050"/>
                  </a:solidFill>
                </a:rPr>
                <a:t>ONE</a:t>
              </a:r>
              <a:r>
                <a:rPr lang="en-US" sz="1400" dirty="0">
                  <a:solidFill>
                    <a:srgbClr val="1F497D"/>
                  </a:solidFill>
                </a:rPr>
                <a:t> connection to SISS to service </a:t>
              </a:r>
              <a:r>
                <a:rPr lang="en-US" sz="1600" b="1" dirty="0">
                  <a:solidFill>
                    <a:srgbClr val="00B050"/>
                  </a:solidFill>
                </a:rPr>
                <a:t>MANY</a:t>
              </a:r>
              <a:r>
                <a:rPr lang="en-US" sz="1400" dirty="0">
                  <a:solidFill>
                    <a:srgbClr val="1F497D"/>
                  </a:solidFill>
                </a:rPr>
                <a:t> FinTechs lowering cost &amp; risk for Banks to share data</a:t>
              </a:r>
              <a:endParaRPr lang="en-US" sz="2000" dirty="0">
                <a:solidFill>
                  <a:srgbClr val="1F497D"/>
                </a:solidFill>
              </a:endParaRPr>
            </a:p>
          </p:txBody>
        </p:sp>
        <p:grpSp>
          <p:nvGrpSpPr>
            <p:cNvPr id="64" name="Graphic 24">
              <a:extLst>
                <a:ext uri="{FF2B5EF4-FFF2-40B4-BE49-F238E27FC236}">
                  <a16:creationId xmlns:a16="http://schemas.microsoft.com/office/drawing/2014/main" id="{A09DA50C-7DEC-455E-A7E2-EDE07FB87E48}"/>
                </a:ext>
              </a:extLst>
            </p:cNvPr>
            <p:cNvGrpSpPr/>
            <p:nvPr/>
          </p:nvGrpSpPr>
          <p:grpSpPr>
            <a:xfrm>
              <a:off x="487601" y="869939"/>
              <a:ext cx="952500" cy="1190625"/>
              <a:chOff x="297927" y="2377881"/>
              <a:chExt cx="952500" cy="1190625"/>
            </a:xfrm>
            <a:solidFill>
              <a:srgbClr val="00B0F0"/>
            </a:solidFill>
          </p:grpSpPr>
          <p:sp>
            <p:nvSpPr>
              <p:cNvPr id="65" name="Freeform: Shape 64">
                <a:extLst>
                  <a:ext uri="{FF2B5EF4-FFF2-40B4-BE49-F238E27FC236}">
                    <a16:creationId xmlns:a16="http://schemas.microsoft.com/office/drawing/2014/main" id="{A54CAABB-F889-4F07-9903-38032A97FBED}"/>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endParaRPr lang="en-ID">
                  <a:solidFill>
                    <a:srgbClr val="1F497D"/>
                  </a:solidFill>
                </a:endParaRPr>
              </a:p>
            </p:txBody>
          </p:sp>
          <p:sp>
            <p:nvSpPr>
              <p:cNvPr id="66" name="Freeform: Shape 65">
                <a:extLst>
                  <a:ext uri="{FF2B5EF4-FFF2-40B4-BE49-F238E27FC236}">
                    <a16:creationId xmlns:a16="http://schemas.microsoft.com/office/drawing/2014/main" id="{18773D93-6DF6-4F4E-85E0-26CFC0D9CDE4}"/>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endParaRPr lang="en-ID">
                  <a:solidFill>
                    <a:srgbClr val="1F497D"/>
                  </a:solidFill>
                </a:endParaRPr>
              </a:p>
            </p:txBody>
          </p:sp>
        </p:grpSp>
      </p:grpSp>
      <p:grpSp>
        <p:nvGrpSpPr>
          <p:cNvPr id="68" name="Group 67">
            <a:extLst>
              <a:ext uri="{FF2B5EF4-FFF2-40B4-BE49-F238E27FC236}">
                <a16:creationId xmlns:a16="http://schemas.microsoft.com/office/drawing/2014/main" id="{4DC624F0-B0E4-4FEF-B2EF-21D58E9B9335}"/>
              </a:ext>
            </a:extLst>
          </p:cNvPr>
          <p:cNvGrpSpPr/>
          <p:nvPr/>
        </p:nvGrpSpPr>
        <p:grpSpPr>
          <a:xfrm>
            <a:off x="8501287" y="3950490"/>
            <a:ext cx="3248886" cy="1770273"/>
            <a:chOff x="8509430" y="964929"/>
            <a:chExt cx="3248886" cy="1770273"/>
          </a:xfrm>
        </p:grpSpPr>
        <p:sp>
          <p:nvSpPr>
            <p:cNvPr id="72" name="TextBox 71">
              <a:extLst>
                <a:ext uri="{FF2B5EF4-FFF2-40B4-BE49-F238E27FC236}">
                  <a16:creationId xmlns:a16="http://schemas.microsoft.com/office/drawing/2014/main" id="{174FB597-BF83-4EF7-973A-70CBD024FAB2}"/>
                </a:ext>
              </a:extLst>
            </p:cNvPr>
            <p:cNvSpPr txBox="1"/>
            <p:nvPr/>
          </p:nvSpPr>
          <p:spPr>
            <a:xfrm>
              <a:off x="8509430" y="1842650"/>
              <a:ext cx="3235091" cy="892552"/>
            </a:xfrm>
            <a:prstGeom prst="rect">
              <a:avLst/>
            </a:prstGeom>
            <a:noFill/>
          </p:spPr>
          <p:txBody>
            <a:bodyPr wrap="square" rtlCol="0">
              <a:spAutoFit/>
            </a:bodyPr>
            <a:lstStyle/>
            <a:p>
              <a:pPr algn="r"/>
              <a:r>
                <a:rPr lang="en-US" sz="2000" b="1" dirty="0">
                  <a:solidFill>
                    <a:srgbClr val="1F497D"/>
                  </a:solidFill>
                </a:rPr>
                <a:t>FinTech</a:t>
              </a:r>
              <a:br>
                <a:rPr lang="en-US" sz="1800" dirty="0">
                  <a:solidFill>
                    <a:srgbClr val="1F497D"/>
                  </a:solidFill>
                </a:rPr>
              </a:br>
              <a:r>
                <a:rPr lang="en-US" sz="1400" dirty="0">
                  <a:solidFill>
                    <a:srgbClr val="1F497D"/>
                  </a:solidFill>
                </a:rPr>
                <a:t>FinTechs now have access to </a:t>
              </a:r>
              <a:r>
                <a:rPr lang="en-US" sz="1600" b="1" dirty="0">
                  <a:solidFill>
                    <a:srgbClr val="00B050"/>
                  </a:solidFill>
                </a:rPr>
                <a:t>MULTIPLE</a:t>
              </a:r>
              <a:r>
                <a:rPr lang="en-US" sz="1400" dirty="0">
                  <a:solidFill>
                    <a:srgbClr val="1F497D"/>
                  </a:solidFill>
                </a:rPr>
                <a:t> Banks via </a:t>
              </a:r>
              <a:r>
                <a:rPr lang="en-US" sz="1600" b="1" dirty="0">
                  <a:solidFill>
                    <a:srgbClr val="00B050"/>
                  </a:solidFill>
                </a:rPr>
                <a:t>ONE</a:t>
              </a:r>
              <a:r>
                <a:rPr lang="en-US" sz="1400" dirty="0">
                  <a:solidFill>
                    <a:srgbClr val="1F497D"/>
                  </a:solidFill>
                </a:rPr>
                <a:t> connection      </a:t>
              </a:r>
            </a:p>
          </p:txBody>
        </p:sp>
        <p:grpSp>
          <p:nvGrpSpPr>
            <p:cNvPr id="73" name="Graphic 23">
              <a:extLst>
                <a:ext uri="{FF2B5EF4-FFF2-40B4-BE49-F238E27FC236}">
                  <a16:creationId xmlns:a16="http://schemas.microsoft.com/office/drawing/2014/main" id="{DC499682-7C59-4E1B-B2C6-9506B6D5CEDF}"/>
                </a:ext>
              </a:extLst>
            </p:cNvPr>
            <p:cNvGrpSpPr/>
            <p:nvPr/>
          </p:nvGrpSpPr>
          <p:grpSpPr>
            <a:xfrm>
              <a:off x="10883936" y="964929"/>
              <a:ext cx="874380" cy="1092975"/>
              <a:chOff x="5333206" y="2558256"/>
              <a:chExt cx="1524000" cy="1905000"/>
            </a:xfrm>
            <a:solidFill>
              <a:srgbClr val="00B0F0"/>
            </a:solidFill>
          </p:grpSpPr>
          <p:sp>
            <p:nvSpPr>
              <p:cNvPr id="74" name="Freeform: Shape 73">
                <a:extLst>
                  <a:ext uri="{FF2B5EF4-FFF2-40B4-BE49-F238E27FC236}">
                    <a16:creationId xmlns:a16="http://schemas.microsoft.com/office/drawing/2014/main" id="{13D33B86-758E-4EC6-BB55-15CCDBE5E464}"/>
                  </a:ext>
                </a:extLst>
              </p:cNvPr>
              <p:cNvSpPr/>
              <p:nvPr/>
            </p:nvSpPr>
            <p:spPr>
              <a:xfrm>
                <a:off x="5676953" y="2800190"/>
                <a:ext cx="410146" cy="47625"/>
              </a:xfrm>
              <a:custGeom>
                <a:avLst/>
                <a:gdLst>
                  <a:gd name="connsiteX0" fmla="*/ 410147 w 410146"/>
                  <a:gd name="connsiteY0" fmla="*/ 0 h 47625"/>
                  <a:gd name="connsiteX1" fmla="*/ 23813 w 410146"/>
                  <a:gd name="connsiteY1" fmla="*/ 0 h 47625"/>
                  <a:gd name="connsiteX2" fmla="*/ 0 w 410146"/>
                  <a:gd name="connsiteY2" fmla="*/ 23813 h 47625"/>
                  <a:gd name="connsiteX3" fmla="*/ 23813 w 410146"/>
                  <a:gd name="connsiteY3" fmla="*/ 47625 h 47625"/>
                  <a:gd name="connsiteX4" fmla="*/ 386810 w 410146"/>
                  <a:gd name="connsiteY4" fmla="*/ 47625 h 47625"/>
                  <a:gd name="connsiteX5" fmla="*/ 410147 w 410146"/>
                  <a:gd name="connsiteY5"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146" h="47625">
                    <a:moveTo>
                      <a:pt x="410147" y="0"/>
                    </a:moveTo>
                    <a:lnTo>
                      <a:pt x="23813" y="0"/>
                    </a:lnTo>
                    <a:cubicBezTo>
                      <a:pt x="10668" y="0"/>
                      <a:pt x="0" y="10668"/>
                      <a:pt x="0" y="23813"/>
                    </a:cubicBezTo>
                    <a:cubicBezTo>
                      <a:pt x="0" y="36957"/>
                      <a:pt x="10668" y="47625"/>
                      <a:pt x="23813" y="47625"/>
                    </a:cubicBezTo>
                    <a:lnTo>
                      <a:pt x="386810" y="47625"/>
                    </a:lnTo>
                    <a:cubicBezTo>
                      <a:pt x="391478" y="30099"/>
                      <a:pt x="399479" y="14002"/>
                      <a:pt x="410147" y="0"/>
                    </a:cubicBezTo>
                    <a:close/>
                  </a:path>
                </a:pathLst>
              </a:custGeom>
              <a:grpFill/>
              <a:ln w="9525" cap="flat">
                <a:noFill/>
                <a:prstDash val="solid"/>
                <a:miter/>
              </a:ln>
            </p:spPr>
            <p:txBody>
              <a:bodyPr rtlCol="0" anchor="ctr"/>
              <a:lstStyle/>
              <a:p>
                <a:endParaRPr lang="en-ID">
                  <a:solidFill>
                    <a:srgbClr val="1F497D"/>
                  </a:solidFill>
                </a:endParaRPr>
              </a:p>
            </p:txBody>
          </p:sp>
          <p:sp>
            <p:nvSpPr>
              <p:cNvPr id="75" name="Freeform: Shape 74">
                <a:extLst>
                  <a:ext uri="{FF2B5EF4-FFF2-40B4-BE49-F238E27FC236}">
                    <a16:creationId xmlns:a16="http://schemas.microsoft.com/office/drawing/2014/main" id="{B6AB133C-4216-4CD6-AB0C-759FFEEA17A5}"/>
                  </a:ext>
                </a:extLst>
              </p:cNvPr>
              <p:cNvSpPr/>
              <p:nvPr/>
            </p:nvSpPr>
            <p:spPr>
              <a:xfrm>
                <a:off x="5676963" y="299307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solidFill>
                    <a:srgbClr val="1F497D"/>
                  </a:solidFill>
                </a:endParaRPr>
              </a:p>
            </p:txBody>
          </p:sp>
          <p:sp>
            <p:nvSpPr>
              <p:cNvPr id="76" name="Freeform: Shape 75">
                <a:extLst>
                  <a:ext uri="{FF2B5EF4-FFF2-40B4-BE49-F238E27FC236}">
                    <a16:creationId xmlns:a16="http://schemas.microsoft.com/office/drawing/2014/main" id="{7D9167F1-79E6-4323-874A-20C158BEE21B}"/>
                  </a:ext>
                </a:extLst>
              </p:cNvPr>
              <p:cNvSpPr/>
              <p:nvPr/>
            </p:nvSpPr>
            <p:spPr>
              <a:xfrm>
                <a:off x="5676963" y="3101019"/>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solidFill>
                    <a:srgbClr val="1F497D"/>
                  </a:solidFill>
                </a:endParaRPr>
              </a:p>
            </p:txBody>
          </p:sp>
          <p:sp>
            <p:nvSpPr>
              <p:cNvPr id="77" name="Freeform: Shape 76">
                <a:extLst>
                  <a:ext uri="{FF2B5EF4-FFF2-40B4-BE49-F238E27FC236}">
                    <a16:creationId xmlns:a16="http://schemas.microsoft.com/office/drawing/2014/main" id="{4BBECFA6-E044-423E-A918-664528C43E31}"/>
                  </a:ext>
                </a:extLst>
              </p:cNvPr>
              <p:cNvSpPr/>
              <p:nvPr/>
            </p:nvSpPr>
            <p:spPr>
              <a:xfrm>
                <a:off x="5676963" y="3208965"/>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solidFill>
                    <a:srgbClr val="1F497D"/>
                  </a:solidFill>
                </a:endParaRPr>
              </a:p>
            </p:txBody>
          </p:sp>
          <p:sp>
            <p:nvSpPr>
              <p:cNvPr id="78" name="Freeform: Shape 77">
                <a:extLst>
                  <a:ext uri="{FF2B5EF4-FFF2-40B4-BE49-F238E27FC236}">
                    <a16:creationId xmlns:a16="http://schemas.microsoft.com/office/drawing/2014/main" id="{26DC9F10-C90C-4950-909C-26DE502C1764}"/>
                  </a:ext>
                </a:extLst>
              </p:cNvPr>
              <p:cNvSpPr/>
              <p:nvPr/>
            </p:nvSpPr>
            <p:spPr>
              <a:xfrm>
                <a:off x="5676963" y="331692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solidFill>
                    <a:srgbClr val="1F497D"/>
                  </a:solidFill>
                </a:endParaRPr>
              </a:p>
            </p:txBody>
          </p:sp>
          <p:sp>
            <p:nvSpPr>
              <p:cNvPr id="79" name="Freeform: Shape 78">
                <a:extLst>
                  <a:ext uri="{FF2B5EF4-FFF2-40B4-BE49-F238E27FC236}">
                    <a16:creationId xmlns:a16="http://schemas.microsoft.com/office/drawing/2014/main" id="{94C1CC28-EEB2-4EC9-9F2C-C588067F4943}"/>
                  </a:ext>
                </a:extLst>
              </p:cNvPr>
              <p:cNvSpPr/>
              <p:nvPr/>
            </p:nvSpPr>
            <p:spPr>
              <a:xfrm>
                <a:off x="6329063" y="2891535"/>
                <a:ext cx="157629" cy="402402"/>
              </a:xfrm>
              <a:custGeom>
                <a:avLst/>
                <a:gdLst>
                  <a:gd name="connsiteX0" fmla="*/ 103442 w 157629"/>
                  <a:gd name="connsiteY0" fmla="*/ 58141 h 402402"/>
                  <a:gd name="connsiteX1" fmla="*/ 103442 w 157629"/>
                  <a:gd name="connsiteY1" fmla="*/ 23813 h 402402"/>
                  <a:gd name="connsiteX2" fmla="*/ 79629 w 157629"/>
                  <a:gd name="connsiteY2" fmla="*/ 0 h 402402"/>
                  <a:gd name="connsiteX3" fmla="*/ 55817 w 157629"/>
                  <a:gd name="connsiteY3" fmla="*/ 23813 h 402402"/>
                  <a:gd name="connsiteX4" fmla="*/ 55817 w 157629"/>
                  <a:gd name="connsiteY4" fmla="*/ 57721 h 402402"/>
                  <a:gd name="connsiteX5" fmla="*/ 0 w 157629"/>
                  <a:gd name="connsiteY5" fmla="*/ 131597 h 402402"/>
                  <a:gd name="connsiteX6" fmla="*/ 36709 w 157629"/>
                  <a:gd name="connsiteY6" fmla="*/ 197139 h 402402"/>
                  <a:gd name="connsiteX7" fmla="*/ 96022 w 157629"/>
                  <a:gd name="connsiteY7" fmla="*/ 233486 h 402402"/>
                  <a:gd name="connsiteX8" fmla="*/ 109995 w 157629"/>
                  <a:gd name="connsiteY8" fmla="*/ 258432 h 402402"/>
                  <a:gd name="connsiteX9" fmla="*/ 109995 w 157629"/>
                  <a:gd name="connsiteY9" fmla="*/ 263281 h 402402"/>
                  <a:gd name="connsiteX10" fmla="*/ 80743 w 157629"/>
                  <a:gd name="connsiteY10" fmla="*/ 292532 h 402402"/>
                  <a:gd name="connsiteX11" fmla="*/ 76895 w 157629"/>
                  <a:gd name="connsiteY11" fmla="*/ 292532 h 402402"/>
                  <a:gd name="connsiteX12" fmla="*/ 47644 w 157629"/>
                  <a:gd name="connsiteY12" fmla="*/ 263281 h 402402"/>
                  <a:gd name="connsiteX13" fmla="*/ 47644 w 157629"/>
                  <a:gd name="connsiteY13" fmla="*/ 261785 h 402402"/>
                  <a:gd name="connsiteX14" fmla="*/ 23832 w 157629"/>
                  <a:gd name="connsiteY14" fmla="*/ 237973 h 402402"/>
                  <a:gd name="connsiteX15" fmla="*/ 19 w 157629"/>
                  <a:gd name="connsiteY15" fmla="*/ 261785 h 402402"/>
                  <a:gd name="connsiteX16" fmla="*/ 19 w 157629"/>
                  <a:gd name="connsiteY16" fmla="*/ 263281 h 402402"/>
                  <a:gd name="connsiteX17" fmla="*/ 56940 w 157629"/>
                  <a:gd name="connsiteY17" fmla="*/ 337442 h 402402"/>
                  <a:gd name="connsiteX18" fmla="*/ 56940 w 157629"/>
                  <a:gd name="connsiteY18" fmla="*/ 378590 h 402402"/>
                  <a:gd name="connsiteX19" fmla="*/ 80753 w 157629"/>
                  <a:gd name="connsiteY19" fmla="*/ 402403 h 402402"/>
                  <a:gd name="connsiteX20" fmla="*/ 104565 w 157629"/>
                  <a:gd name="connsiteY20" fmla="*/ 378590 h 402402"/>
                  <a:gd name="connsiteX21" fmla="*/ 104565 w 157629"/>
                  <a:gd name="connsiteY21" fmla="*/ 336337 h 402402"/>
                  <a:gd name="connsiteX22" fmla="*/ 157629 w 157629"/>
                  <a:gd name="connsiteY22" fmla="*/ 263281 h 402402"/>
                  <a:gd name="connsiteX23" fmla="*/ 157629 w 157629"/>
                  <a:gd name="connsiteY23" fmla="*/ 258432 h 402402"/>
                  <a:gd name="connsiteX24" fmla="*/ 120920 w 157629"/>
                  <a:gd name="connsiteY24" fmla="*/ 192881 h 402402"/>
                  <a:gd name="connsiteX25" fmla="*/ 61598 w 157629"/>
                  <a:gd name="connsiteY25" fmla="*/ 156524 h 402402"/>
                  <a:gd name="connsiteX26" fmla="*/ 47635 w 157629"/>
                  <a:gd name="connsiteY26" fmla="*/ 131588 h 402402"/>
                  <a:gd name="connsiteX27" fmla="*/ 76886 w 157629"/>
                  <a:gd name="connsiteY27" fmla="*/ 102337 h 402402"/>
                  <a:gd name="connsiteX28" fmla="*/ 80734 w 157629"/>
                  <a:gd name="connsiteY28" fmla="*/ 102337 h 402402"/>
                  <a:gd name="connsiteX29" fmla="*/ 109985 w 157629"/>
                  <a:gd name="connsiteY29" fmla="*/ 131588 h 402402"/>
                  <a:gd name="connsiteX30" fmla="*/ 109985 w 157629"/>
                  <a:gd name="connsiteY30" fmla="*/ 144494 h 402402"/>
                  <a:gd name="connsiteX31" fmla="*/ 133798 w 157629"/>
                  <a:gd name="connsiteY31" fmla="*/ 168307 h 402402"/>
                  <a:gd name="connsiteX32" fmla="*/ 157610 w 157629"/>
                  <a:gd name="connsiteY32" fmla="*/ 144494 h 402402"/>
                  <a:gd name="connsiteX33" fmla="*/ 157610 w 157629"/>
                  <a:gd name="connsiteY33" fmla="*/ 131588 h 402402"/>
                  <a:gd name="connsiteX34" fmla="*/ 103442 w 157629"/>
                  <a:gd name="connsiteY34" fmla="*/ 58141 h 40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7629" h="402402">
                    <a:moveTo>
                      <a:pt x="103442" y="58141"/>
                    </a:moveTo>
                    <a:lnTo>
                      <a:pt x="103442" y="23813"/>
                    </a:lnTo>
                    <a:cubicBezTo>
                      <a:pt x="103442" y="10658"/>
                      <a:pt x="92783" y="0"/>
                      <a:pt x="79629" y="0"/>
                    </a:cubicBezTo>
                    <a:cubicBezTo>
                      <a:pt x="66475" y="0"/>
                      <a:pt x="55817" y="10658"/>
                      <a:pt x="55817" y="23813"/>
                    </a:cubicBezTo>
                    <a:lnTo>
                      <a:pt x="55817" y="57721"/>
                    </a:lnTo>
                    <a:cubicBezTo>
                      <a:pt x="23641" y="66913"/>
                      <a:pt x="0" y="96517"/>
                      <a:pt x="0" y="131597"/>
                    </a:cubicBezTo>
                    <a:cubicBezTo>
                      <a:pt x="0" y="158163"/>
                      <a:pt x="14068" y="183280"/>
                      <a:pt x="36709" y="197139"/>
                    </a:cubicBezTo>
                    <a:lnTo>
                      <a:pt x="96022" y="233486"/>
                    </a:lnTo>
                    <a:cubicBezTo>
                      <a:pt x="104632" y="238773"/>
                      <a:pt x="109995" y="248336"/>
                      <a:pt x="109995" y="258432"/>
                    </a:cubicBezTo>
                    <a:lnTo>
                      <a:pt x="109995" y="263281"/>
                    </a:lnTo>
                    <a:cubicBezTo>
                      <a:pt x="109995" y="279406"/>
                      <a:pt x="96869" y="292532"/>
                      <a:pt x="80743" y="292532"/>
                    </a:cubicBezTo>
                    <a:lnTo>
                      <a:pt x="76895" y="292532"/>
                    </a:lnTo>
                    <a:cubicBezTo>
                      <a:pt x="60769" y="292532"/>
                      <a:pt x="47644" y="279406"/>
                      <a:pt x="47644" y="263281"/>
                    </a:cubicBezTo>
                    <a:lnTo>
                      <a:pt x="47644" y="261785"/>
                    </a:lnTo>
                    <a:cubicBezTo>
                      <a:pt x="47644" y="248631"/>
                      <a:pt x="36986" y="237973"/>
                      <a:pt x="23832" y="237973"/>
                    </a:cubicBezTo>
                    <a:cubicBezTo>
                      <a:pt x="10677" y="237973"/>
                      <a:pt x="19" y="248631"/>
                      <a:pt x="19" y="261785"/>
                    </a:cubicBezTo>
                    <a:lnTo>
                      <a:pt x="19" y="263281"/>
                    </a:lnTo>
                    <a:cubicBezTo>
                      <a:pt x="19" y="298761"/>
                      <a:pt x="24213" y="328612"/>
                      <a:pt x="56940" y="337442"/>
                    </a:cubicBezTo>
                    <a:lnTo>
                      <a:pt x="56940" y="378590"/>
                    </a:lnTo>
                    <a:cubicBezTo>
                      <a:pt x="56940" y="391744"/>
                      <a:pt x="67599" y="402403"/>
                      <a:pt x="80753" y="402403"/>
                    </a:cubicBezTo>
                    <a:cubicBezTo>
                      <a:pt x="93907" y="402403"/>
                      <a:pt x="104565" y="391744"/>
                      <a:pt x="104565" y="378590"/>
                    </a:cubicBezTo>
                    <a:lnTo>
                      <a:pt x="104565" y="336337"/>
                    </a:lnTo>
                    <a:cubicBezTo>
                      <a:pt x="135322" y="326288"/>
                      <a:pt x="157629" y="297351"/>
                      <a:pt x="157629" y="263281"/>
                    </a:cubicBezTo>
                    <a:lnTo>
                      <a:pt x="157629" y="258432"/>
                    </a:lnTo>
                    <a:cubicBezTo>
                      <a:pt x="157629" y="231877"/>
                      <a:pt x="143561" y="206769"/>
                      <a:pt x="120920" y="192881"/>
                    </a:cubicBezTo>
                    <a:lnTo>
                      <a:pt x="61598" y="156524"/>
                    </a:lnTo>
                    <a:cubicBezTo>
                      <a:pt x="52988" y="151247"/>
                      <a:pt x="47635" y="141694"/>
                      <a:pt x="47635" y="131588"/>
                    </a:cubicBezTo>
                    <a:cubicBezTo>
                      <a:pt x="47635" y="115462"/>
                      <a:pt x="60760" y="102337"/>
                      <a:pt x="76886" y="102337"/>
                    </a:cubicBezTo>
                    <a:lnTo>
                      <a:pt x="80734" y="102337"/>
                    </a:lnTo>
                    <a:cubicBezTo>
                      <a:pt x="96860" y="102337"/>
                      <a:pt x="109985" y="115462"/>
                      <a:pt x="109985" y="131588"/>
                    </a:cubicBezTo>
                    <a:lnTo>
                      <a:pt x="109985" y="144494"/>
                    </a:lnTo>
                    <a:cubicBezTo>
                      <a:pt x="109985" y="157648"/>
                      <a:pt x="120644" y="168307"/>
                      <a:pt x="133798" y="168307"/>
                    </a:cubicBezTo>
                    <a:cubicBezTo>
                      <a:pt x="146952" y="168307"/>
                      <a:pt x="157610" y="157648"/>
                      <a:pt x="157610" y="144494"/>
                    </a:cubicBezTo>
                    <a:lnTo>
                      <a:pt x="157610" y="131588"/>
                    </a:lnTo>
                    <a:cubicBezTo>
                      <a:pt x="157601" y="97098"/>
                      <a:pt x="134769" y="67847"/>
                      <a:pt x="103442" y="58141"/>
                    </a:cubicBezTo>
                    <a:close/>
                  </a:path>
                </a:pathLst>
              </a:custGeom>
              <a:grpFill/>
              <a:ln w="9525" cap="flat">
                <a:noFill/>
                <a:prstDash val="solid"/>
                <a:miter/>
              </a:ln>
            </p:spPr>
            <p:txBody>
              <a:bodyPr rtlCol="0" anchor="ctr"/>
              <a:lstStyle/>
              <a:p>
                <a:endParaRPr lang="en-ID">
                  <a:solidFill>
                    <a:srgbClr val="1F497D"/>
                  </a:solidFill>
                </a:endParaRPr>
              </a:p>
            </p:txBody>
          </p:sp>
          <p:sp>
            <p:nvSpPr>
              <p:cNvPr id="80" name="Freeform: Shape 79">
                <a:extLst>
                  <a:ext uri="{FF2B5EF4-FFF2-40B4-BE49-F238E27FC236}">
                    <a16:creationId xmlns:a16="http://schemas.microsoft.com/office/drawing/2014/main" id="{7FC074A5-C2ED-49C9-84AB-9C8269D8E78A}"/>
                  </a:ext>
                </a:extLst>
              </p:cNvPr>
              <p:cNvSpPr/>
              <p:nvPr/>
            </p:nvSpPr>
            <p:spPr>
              <a:xfrm>
                <a:off x="5457592" y="2605690"/>
                <a:ext cx="1275225" cy="1429131"/>
              </a:xfrm>
              <a:custGeom>
                <a:avLst/>
                <a:gdLst>
                  <a:gd name="connsiteX0" fmla="*/ 1161240 w 1275225"/>
                  <a:gd name="connsiteY0" fmla="*/ 163697 h 1429131"/>
                  <a:gd name="connsiteX1" fmla="*/ 983647 w 1275225"/>
                  <a:gd name="connsiteY1" fmla="*/ 163697 h 1429131"/>
                  <a:gd name="connsiteX2" fmla="*/ 983647 w 1275225"/>
                  <a:gd name="connsiteY2" fmla="*/ 163259 h 1429131"/>
                  <a:gd name="connsiteX3" fmla="*/ 981932 w 1275225"/>
                  <a:gd name="connsiteY3" fmla="*/ 139922 h 1429131"/>
                  <a:gd name="connsiteX4" fmla="*/ 820388 w 1275225"/>
                  <a:gd name="connsiteY4" fmla="*/ 0 h 1429131"/>
                  <a:gd name="connsiteX5" fmla="*/ 163259 w 1275225"/>
                  <a:gd name="connsiteY5" fmla="*/ 0 h 1429131"/>
                  <a:gd name="connsiteX6" fmla="*/ 0 w 1275225"/>
                  <a:gd name="connsiteY6" fmla="*/ 163259 h 1429131"/>
                  <a:gd name="connsiteX7" fmla="*/ 0 w 1275225"/>
                  <a:gd name="connsiteY7" fmla="*/ 1265873 h 1429131"/>
                  <a:gd name="connsiteX8" fmla="*/ 163259 w 1275225"/>
                  <a:gd name="connsiteY8" fmla="*/ 1429131 h 1429131"/>
                  <a:gd name="connsiteX9" fmla="*/ 820388 w 1275225"/>
                  <a:gd name="connsiteY9" fmla="*/ 1429131 h 1429131"/>
                  <a:gd name="connsiteX10" fmla="*/ 983647 w 1275225"/>
                  <a:gd name="connsiteY10" fmla="*/ 1265873 h 1429131"/>
                  <a:gd name="connsiteX11" fmla="*/ 983647 w 1275225"/>
                  <a:gd name="connsiteY11" fmla="*/ 923163 h 1429131"/>
                  <a:gd name="connsiteX12" fmla="*/ 916972 w 1275225"/>
                  <a:gd name="connsiteY12" fmla="*/ 992505 h 1429131"/>
                  <a:gd name="connsiteX13" fmla="*/ 916972 w 1275225"/>
                  <a:gd name="connsiteY13" fmla="*/ 1265873 h 1429131"/>
                  <a:gd name="connsiteX14" fmla="*/ 820388 w 1275225"/>
                  <a:gd name="connsiteY14" fmla="*/ 1362456 h 1429131"/>
                  <a:gd name="connsiteX15" fmla="*/ 163259 w 1275225"/>
                  <a:gd name="connsiteY15" fmla="*/ 1362456 h 1429131"/>
                  <a:gd name="connsiteX16" fmla="*/ 66675 w 1275225"/>
                  <a:gd name="connsiteY16" fmla="*/ 1265873 h 1429131"/>
                  <a:gd name="connsiteX17" fmla="*/ 66675 w 1275225"/>
                  <a:gd name="connsiteY17" fmla="*/ 163259 h 1429131"/>
                  <a:gd name="connsiteX18" fmla="*/ 163259 w 1275225"/>
                  <a:gd name="connsiteY18" fmla="*/ 66675 h 1429131"/>
                  <a:gd name="connsiteX19" fmla="*/ 820388 w 1275225"/>
                  <a:gd name="connsiteY19" fmla="*/ 66675 h 1429131"/>
                  <a:gd name="connsiteX20" fmla="*/ 914114 w 1275225"/>
                  <a:gd name="connsiteY20" fmla="*/ 139922 h 1429131"/>
                  <a:gd name="connsiteX21" fmla="*/ 916972 w 1275225"/>
                  <a:gd name="connsiteY21" fmla="*/ 163259 h 1429131"/>
                  <a:gd name="connsiteX22" fmla="*/ 916972 w 1275225"/>
                  <a:gd name="connsiteY22" fmla="*/ 163697 h 1429131"/>
                  <a:gd name="connsiteX23" fmla="*/ 739292 w 1275225"/>
                  <a:gd name="connsiteY23" fmla="*/ 163697 h 1429131"/>
                  <a:gd name="connsiteX24" fmla="*/ 625297 w 1275225"/>
                  <a:gd name="connsiteY24" fmla="*/ 277682 h 1429131"/>
                  <a:gd name="connsiteX25" fmla="*/ 625297 w 1275225"/>
                  <a:gd name="connsiteY25" fmla="*/ 699630 h 1429131"/>
                  <a:gd name="connsiteX26" fmla="*/ 739292 w 1275225"/>
                  <a:gd name="connsiteY26" fmla="*/ 813626 h 1429131"/>
                  <a:gd name="connsiteX27" fmla="*/ 830447 w 1275225"/>
                  <a:gd name="connsiteY27" fmla="*/ 813626 h 1429131"/>
                  <a:gd name="connsiteX28" fmla="*/ 830447 w 1275225"/>
                  <a:gd name="connsiteY28" fmla="*/ 965321 h 1429131"/>
                  <a:gd name="connsiteX29" fmla="*/ 851316 w 1275225"/>
                  <a:gd name="connsiteY29" fmla="*/ 996239 h 1429131"/>
                  <a:gd name="connsiteX30" fmla="*/ 863775 w 1275225"/>
                  <a:gd name="connsiteY30" fmla="*/ 998658 h 1429131"/>
                  <a:gd name="connsiteX31" fmla="*/ 887797 w 1275225"/>
                  <a:gd name="connsiteY31" fmla="*/ 988438 h 1429131"/>
                  <a:gd name="connsiteX32" fmla="*/ 1056046 w 1275225"/>
                  <a:gd name="connsiteY32" fmla="*/ 813626 h 1429131"/>
                  <a:gd name="connsiteX33" fmla="*/ 1161240 w 1275225"/>
                  <a:gd name="connsiteY33" fmla="*/ 813626 h 1429131"/>
                  <a:gd name="connsiteX34" fmla="*/ 1275226 w 1275225"/>
                  <a:gd name="connsiteY34" fmla="*/ 699630 h 1429131"/>
                  <a:gd name="connsiteX35" fmla="*/ 1275226 w 1275225"/>
                  <a:gd name="connsiteY35" fmla="*/ 277682 h 1429131"/>
                  <a:gd name="connsiteX36" fmla="*/ 1161240 w 1275225"/>
                  <a:gd name="connsiteY36" fmla="*/ 163697 h 1429131"/>
                  <a:gd name="connsiteX37" fmla="*/ 1208551 w 1275225"/>
                  <a:gd name="connsiteY37" fmla="*/ 699630 h 1429131"/>
                  <a:gd name="connsiteX38" fmla="*/ 1161240 w 1275225"/>
                  <a:gd name="connsiteY38" fmla="*/ 746951 h 1429131"/>
                  <a:gd name="connsiteX39" fmla="*/ 1041864 w 1275225"/>
                  <a:gd name="connsiteY39" fmla="*/ 746951 h 1429131"/>
                  <a:gd name="connsiteX40" fmla="*/ 1017851 w 1275225"/>
                  <a:gd name="connsiteY40" fmla="*/ 757171 h 1429131"/>
                  <a:gd name="connsiteX41" fmla="*/ 897131 w 1275225"/>
                  <a:gd name="connsiteY41" fmla="*/ 882596 h 1429131"/>
                  <a:gd name="connsiteX42" fmla="*/ 897131 w 1275225"/>
                  <a:gd name="connsiteY42" fmla="*/ 780288 h 1429131"/>
                  <a:gd name="connsiteX43" fmla="*/ 863794 w 1275225"/>
                  <a:gd name="connsiteY43" fmla="*/ 746951 h 1429131"/>
                  <a:gd name="connsiteX44" fmla="*/ 739302 w 1275225"/>
                  <a:gd name="connsiteY44" fmla="*/ 746951 h 1429131"/>
                  <a:gd name="connsiteX45" fmla="*/ 691982 w 1275225"/>
                  <a:gd name="connsiteY45" fmla="*/ 699630 h 1429131"/>
                  <a:gd name="connsiteX46" fmla="*/ 691982 w 1275225"/>
                  <a:gd name="connsiteY46" fmla="*/ 277682 h 1429131"/>
                  <a:gd name="connsiteX47" fmla="*/ 739302 w 1275225"/>
                  <a:gd name="connsiteY47" fmla="*/ 230372 h 1429131"/>
                  <a:gd name="connsiteX48" fmla="*/ 949947 w 1275225"/>
                  <a:gd name="connsiteY48" fmla="*/ 230372 h 1429131"/>
                  <a:gd name="connsiteX49" fmla="*/ 950319 w 1275225"/>
                  <a:gd name="connsiteY49" fmla="*/ 230410 h 1429131"/>
                  <a:gd name="connsiteX50" fmla="*/ 950690 w 1275225"/>
                  <a:gd name="connsiteY50" fmla="*/ 230372 h 1429131"/>
                  <a:gd name="connsiteX51" fmla="*/ 1161250 w 1275225"/>
                  <a:gd name="connsiteY51" fmla="*/ 230372 h 1429131"/>
                  <a:gd name="connsiteX52" fmla="*/ 1208561 w 1275225"/>
                  <a:gd name="connsiteY52" fmla="*/ 277682 h 1429131"/>
                  <a:gd name="connsiteX53" fmla="*/ 1208561 w 1275225"/>
                  <a:gd name="connsiteY53" fmla="*/ 699630 h 142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75225" h="1429131">
                    <a:moveTo>
                      <a:pt x="1161240" y="163697"/>
                    </a:moveTo>
                    <a:lnTo>
                      <a:pt x="983647" y="163697"/>
                    </a:lnTo>
                    <a:lnTo>
                      <a:pt x="983647" y="163259"/>
                    </a:lnTo>
                    <a:cubicBezTo>
                      <a:pt x="983647" y="155353"/>
                      <a:pt x="983075" y="147542"/>
                      <a:pt x="981932" y="139922"/>
                    </a:cubicBezTo>
                    <a:cubicBezTo>
                      <a:pt x="970598" y="60865"/>
                      <a:pt x="902494" y="0"/>
                      <a:pt x="820388" y="0"/>
                    </a:cubicBezTo>
                    <a:lnTo>
                      <a:pt x="163259" y="0"/>
                    </a:lnTo>
                    <a:cubicBezTo>
                      <a:pt x="73247" y="0"/>
                      <a:pt x="0" y="73152"/>
                      <a:pt x="0" y="163259"/>
                    </a:cubicBezTo>
                    <a:lnTo>
                      <a:pt x="0" y="1265873"/>
                    </a:lnTo>
                    <a:cubicBezTo>
                      <a:pt x="0" y="1355979"/>
                      <a:pt x="73247" y="1429131"/>
                      <a:pt x="163259" y="1429131"/>
                    </a:cubicBezTo>
                    <a:lnTo>
                      <a:pt x="820388" y="1429131"/>
                    </a:lnTo>
                    <a:cubicBezTo>
                      <a:pt x="910400" y="1429131"/>
                      <a:pt x="983647" y="1355979"/>
                      <a:pt x="983647" y="1265873"/>
                    </a:cubicBezTo>
                    <a:lnTo>
                      <a:pt x="983647" y="923163"/>
                    </a:lnTo>
                    <a:lnTo>
                      <a:pt x="916972" y="992505"/>
                    </a:lnTo>
                    <a:lnTo>
                      <a:pt x="916972" y="1265873"/>
                    </a:lnTo>
                    <a:cubicBezTo>
                      <a:pt x="916972" y="1319213"/>
                      <a:pt x="873633" y="1362456"/>
                      <a:pt x="820388" y="1362456"/>
                    </a:cubicBezTo>
                    <a:lnTo>
                      <a:pt x="163259" y="1362456"/>
                    </a:lnTo>
                    <a:cubicBezTo>
                      <a:pt x="110014" y="1362456"/>
                      <a:pt x="66675" y="1319213"/>
                      <a:pt x="66675" y="1265873"/>
                    </a:cubicBezTo>
                    <a:lnTo>
                      <a:pt x="66675" y="163259"/>
                    </a:lnTo>
                    <a:cubicBezTo>
                      <a:pt x="66675" y="109919"/>
                      <a:pt x="110014" y="66675"/>
                      <a:pt x="163259" y="66675"/>
                    </a:cubicBezTo>
                    <a:lnTo>
                      <a:pt x="820388" y="66675"/>
                    </a:lnTo>
                    <a:cubicBezTo>
                      <a:pt x="865632" y="66675"/>
                      <a:pt x="903732" y="97917"/>
                      <a:pt x="914114" y="139922"/>
                    </a:cubicBezTo>
                    <a:cubicBezTo>
                      <a:pt x="916019" y="147447"/>
                      <a:pt x="916972" y="155258"/>
                      <a:pt x="916972" y="163259"/>
                    </a:cubicBezTo>
                    <a:lnTo>
                      <a:pt x="916972" y="163697"/>
                    </a:lnTo>
                    <a:lnTo>
                      <a:pt x="739292" y="163697"/>
                    </a:lnTo>
                    <a:cubicBezTo>
                      <a:pt x="676437" y="163697"/>
                      <a:pt x="625297" y="214836"/>
                      <a:pt x="625297" y="277682"/>
                    </a:cubicBezTo>
                    <a:lnTo>
                      <a:pt x="625297" y="699630"/>
                    </a:lnTo>
                    <a:cubicBezTo>
                      <a:pt x="625297" y="762486"/>
                      <a:pt x="676437" y="813626"/>
                      <a:pt x="739292" y="813626"/>
                    </a:cubicBezTo>
                    <a:lnTo>
                      <a:pt x="830447" y="813626"/>
                    </a:lnTo>
                    <a:lnTo>
                      <a:pt x="830447" y="965321"/>
                    </a:lnTo>
                    <a:cubicBezTo>
                      <a:pt x="830447" y="978922"/>
                      <a:pt x="838705" y="991162"/>
                      <a:pt x="851316" y="996239"/>
                    </a:cubicBezTo>
                    <a:cubicBezTo>
                      <a:pt x="855364" y="997868"/>
                      <a:pt x="859584" y="998658"/>
                      <a:pt x="863775" y="998658"/>
                    </a:cubicBezTo>
                    <a:cubicBezTo>
                      <a:pt x="872671" y="998658"/>
                      <a:pt x="881396" y="995096"/>
                      <a:pt x="887797" y="988438"/>
                    </a:cubicBezTo>
                    <a:lnTo>
                      <a:pt x="1056046" y="813626"/>
                    </a:lnTo>
                    <a:lnTo>
                      <a:pt x="1161240" y="813626"/>
                    </a:lnTo>
                    <a:cubicBezTo>
                      <a:pt x="1224096" y="813626"/>
                      <a:pt x="1275226" y="762486"/>
                      <a:pt x="1275226" y="699630"/>
                    </a:cubicBezTo>
                    <a:lnTo>
                      <a:pt x="1275226" y="277682"/>
                    </a:lnTo>
                    <a:cubicBezTo>
                      <a:pt x="1275226" y="214836"/>
                      <a:pt x="1224096" y="163697"/>
                      <a:pt x="1161240" y="163697"/>
                    </a:cubicBezTo>
                    <a:close/>
                    <a:moveTo>
                      <a:pt x="1208551" y="699630"/>
                    </a:moveTo>
                    <a:cubicBezTo>
                      <a:pt x="1208551" y="725719"/>
                      <a:pt x="1187320" y="746951"/>
                      <a:pt x="1161240" y="746951"/>
                    </a:cubicBezTo>
                    <a:lnTo>
                      <a:pt x="1041864" y="746951"/>
                    </a:lnTo>
                    <a:cubicBezTo>
                      <a:pt x="1032805" y="746951"/>
                      <a:pt x="1024128" y="750646"/>
                      <a:pt x="1017851" y="757171"/>
                    </a:cubicBezTo>
                    <a:lnTo>
                      <a:pt x="897131" y="882596"/>
                    </a:lnTo>
                    <a:lnTo>
                      <a:pt x="897131" y="780288"/>
                    </a:lnTo>
                    <a:cubicBezTo>
                      <a:pt x="897131" y="761876"/>
                      <a:pt x="882206" y="746951"/>
                      <a:pt x="863794" y="746951"/>
                    </a:cubicBezTo>
                    <a:lnTo>
                      <a:pt x="739302" y="746951"/>
                    </a:lnTo>
                    <a:cubicBezTo>
                      <a:pt x="713213" y="746951"/>
                      <a:pt x="691982" y="725719"/>
                      <a:pt x="691982" y="699630"/>
                    </a:cubicBezTo>
                    <a:lnTo>
                      <a:pt x="691982" y="277682"/>
                    </a:lnTo>
                    <a:cubicBezTo>
                      <a:pt x="691982" y="251593"/>
                      <a:pt x="713213" y="230372"/>
                      <a:pt x="739302" y="230372"/>
                    </a:cubicBezTo>
                    <a:lnTo>
                      <a:pt x="949947" y="230372"/>
                    </a:lnTo>
                    <a:cubicBezTo>
                      <a:pt x="950071" y="230372"/>
                      <a:pt x="950195" y="230410"/>
                      <a:pt x="950319" y="230410"/>
                    </a:cubicBezTo>
                    <a:cubicBezTo>
                      <a:pt x="950443" y="230410"/>
                      <a:pt x="950557" y="230372"/>
                      <a:pt x="950690" y="230372"/>
                    </a:cubicBezTo>
                    <a:lnTo>
                      <a:pt x="1161250" y="230372"/>
                    </a:lnTo>
                    <a:cubicBezTo>
                      <a:pt x="1187329" y="230372"/>
                      <a:pt x="1208561" y="251603"/>
                      <a:pt x="1208561" y="277682"/>
                    </a:cubicBezTo>
                    <a:lnTo>
                      <a:pt x="1208561" y="699630"/>
                    </a:lnTo>
                    <a:close/>
                  </a:path>
                </a:pathLst>
              </a:custGeom>
              <a:grpFill/>
              <a:ln w="9525" cap="flat">
                <a:noFill/>
                <a:prstDash val="solid"/>
                <a:miter/>
              </a:ln>
            </p:spPr>
            <p:txBody>
              <a:bodyPr rtlCol="0" anchor="ctr"/>
              <a:lstStyle/>
              <a:p>
                <a:endParaRPr lang="en-ID">
                  <a:solidFill>
                    <a:srgbClr val="1F497D"/>
                  </a:solidFill>
                </a:endParaRPr>
              </a:p>
            </p:txBody>
          </p:sp>
          <p:sp>
            <p:nvSpPr>
              <p:cNvPr id="81" name="Freeform: Shape 80">
                <a:extLst>
                  <a:ext uri="{FF2B5EF4-FFF2-40B4-BE49-F238E27FC236}">
                    <a16:creationId xmlns:a16="http://schemas.microsoft.com/office/drawing/2014/main" id="{6C7AE52C-D93A-4E71-8007-E2A970E6F899}"/>
                  </a:ext>
                </a:extLst>
              </p:cNvPr>
              <p:cNvSpPr/>
              <p:nvPr/>
            </p:nvSpPr>
            <p:spPr>
              <a:xfrm>
                <a:off x="5875283" y="3739403"/>
                <a:ext cx="148209" cy="148209"/>
              </a:xfrm>
              <a:custGeom>
                <a:avLst/>
                <a:gdLst>
                  <a:gd name="connsiteX0" fmla="*/ 0 w 148209"/>
                  <a:gd name="connsiteY0" fmla="*/ 74105 h 148209"/>
                  <a:gd name="connsiteX1" fmla="*/ 74105 w 148209"/>
                  <a:gd name="connsiteY1" fmla="*/ 148209 h 148209"/>
                  <a:gd name="connsiteX2" fmla="*/ 148209 w 148209"/>
                  <a:gd name="connsiteY2" fmla="*/ 74105 h 148209"/>
                  <a:gd name="connsiteX3" fmla="*/ 74105 w 148209"/>
                  <a:gd name="connsiteY3" fmla="*/ 0 h 148209"/>
                  <a:gd name="connsiteX4" fmla="*/ 0 w 148209"/>
                  <a:gd name="connsiteY4" fmla="*/ 74105 h 148209"/>
                  <a:gd name="connsiteX5" fmla="*/ 100584 w 148209"/>
                  <a:gd name="connsiteY5" fmla="*/ 74105 h 148209"/>
                  <a:gd name="connsiteX6" fmla="*/ 74105 w 148209"/>
                  <a:gd name="connsiteY6" fmla="*/ 100584 h 148209"/>
                  <a:gd name="connsiteX7" fmla="*/ 47625 w 148209"/>
                  <a:gd name="connsiteY7" fmla="*/ 74105 h 148209"/>
                  <a:gd name="connsiteX8" fmla="*/ 74105 w 148209"/>
                  <a:gd name="connsiteY8" fmla="*/ 47625 h 148209"/>
                  <a:gd name="connsiteX9" fmla="*/ 100584 w 148209"/>
                  <a:gd name="connsiteY9" fmla="*/ 74105 h 14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209" h="148209">
                    <a:moveTo>
                      <a:pt x="0" y="74105"/>
                    </a:moveTo>
                    <a:cubicBezTo>
                      <a:pt x="0" y="114967"/>
                      <a:pt x="33242" y="148209"/>
                      <a:pt x="74105" y="148209"/>
                    </a:cubicBezTo>
                    <a:cubicBezTo>
                      <a:pt x="114967" y="148209"/>
                      <a:pt x="148209" y="114967"/>
                      <a:pt x="148209" y="74105"/>
                    </a:cubicBezTo>
                    <a:cubicBezTo>
                      <a:pt x="148209" y="33242"/>
                      <a:pt x="114967" y="0"/>
                      <a:pt x="74105" y="0"/>
                    </a:cubicBezTo>
                    <a:cubicBezTo>
                      <a:pt x="33242" y="0"/>
                      <a:pt x="0" y="33242"/>
                      <a:pt x="0" y="74105"/>
                    </a:cubicBezTo>
                    <a:close/>
                    <a:moveTo>
                      <a:pt x="100584" y="74105"/>
                    </a:moveTo>
                    <a:cubicBezTo>
                      <a:pt x="100584" y="88706"/>
                      <a:pt x="88706" y="100584"/>
                      <a:pt x="74105" y="100584"/>
                    </a:cubicBezTo>
                    <a:cubicBezTo>
                      <a:pt x="59503" y="100584"/>
                      <a:pt x="47625" y="88706"/>
                      <a:pt x="47625" y="74105"/>
                    </a:cubicBezTo>
                    <a:cubicBezTo>
                      <a:pt x="47625" y="59503"/>
                      <a:pt x="59503" y="47625"/>
                      <a:pt x="74105" y="47625"/>
                    </a:cubicBezTo>
                    <a:cubicBezTo>
                      <a:pt x="88706" y="47625"/>
                      <a:pt x="100584" y="59503"/>
                      <a:pt x="100584" y="74105"/>
                    </a:cubicBezTo>
                    <a:close/>
                  </a:path>
                </a:pathLst>
              </a:custGeom>
              <a:grpFill/>
              <a:ln w="9525" cap="flat">
                <a:noFill/>
                <a:prstDash val="solid"/>
                <a:miter/>
              </a:ln>
            </p:spPr>
            <p:txBody>
              <a:bodyPr rtlCol="0" anchor="ctr"/>
              <a:lstStyle/>
              <a:p>
                <a:endParaRPr lang="en-ID">
                  <a:solidFill>
                    <a:srgbClr val="1F497D"/>
                  </a:solidFill>
                </a:endParaRPr>
              </a:p>
            </p:txBody>
          </p:sp>
          <p:sp>
            <p:nvSpPr>
              <p:cNvPr id="82" name="Freeform: Shape 81">
                <a:extLst>
                  <a:ext uri="{FF2B5EF4-FFF2-40B4-BE49-F238E27FC236}">
                    <a16:creationId xmlns:a16="http://schemas.microsoft.com/office/drawing/2014/main" id="{889AEDA5-B5CD-46B6-8174-E0004E0244B3}"/>
                  </a:ext>
                </a:extLst>
              </p:cNvPr>
              <p:cNvSpPr/>
              <p:nvPr/>
            </p:nvSpPr>
            <p:spPr>
              <a:xfrm>
                <a:off x="5676963" y="3502659"/>
                <a:ext cx="544849" cy="165087"/>
              </a:xfrm>
              <a:custGeom>
                <a:avLst/>
                <a:gdLst>
                  <a:gd name="connsiteX0" fmla="*/ 544849 w 544849"/>
                  <a:gd name="connsiteY0" fmla="*/ 141275 h 165087"/>
                  <a:gd name="connsiteX1" fmla="*/ 544849 w 544849"/>
                  <a:gd name="connsiteY1" fmla="*/ 23813 h 165087"/>
                  <a:gd name="connsiteX2" fmla="*/ 521037 w 544849"/>
                  <a:gd name="connsiteY2" fmla="*/ 0 h 165087"/>
                  <a:gd name="connsiteX3" fmla="*/ 23813 w 544849"/>
                  <a:gd name="connsiteY3" fmla="*/ 0 h 165087"/>
                  <a:gd name="connsiteX4" fmla="*/ 0 w 544849"/>
                  <a:gd name="connsiteY4" fmla="*/ 23813 h 165087"/>
                  <a:gd name="connsiteX5" fmla="*/ 0 w 544849"/>
                  <a:gd name="connsiteY5" fmla="*/ 141275 h 165087"/>
                  <a:gd name="connsiteX6" fmla="*/ 23813 w 544849"/>
                  <a:gd name="connsiteY6" fmla="*/ 165087 h 165087"/>
                  <a:gd name="connsiteX7" fmla="*/ 521046 w 544849"/>
                  <a:gd name="connsiteY7" fmla="*/ 165087 h 165087"/>
                  <a:gd name="connsiteX8" fmla="*/ 544849 w 544849"/>
                  <a:gd name="connsiteY8" fmla="*/ 141275 h 165087"/>
                  <a:gd name="connsiteX9" fmla="*/ 497224 w 544849"/>
                  <a:gd name="connsiteY9" fmla="*/ 117462 h 165087"/>
                  <a:gd name="connsiteX10" fmla="*/ 47625 w 544849"/>
                  <a:gd name="connsiteY10" fmla="*/ 117462 h 165087"/>
                  <a:gd name="connsiteX11" fmla="*/ 47625 w 544849"/>
                  <a:gd name="connsiteY11" fmla="*/ 47625 h 165087"/>
                  <a:gd name="connsiteX12" fmla="*/ 497234 w 544849"/>
                  <a:gd name="connsiteY12" fmla="*/ 47625 h 165087"/>
                  <a:gd name="connsiteX13" fmla="*/ 497234 w 544849"/>
                  <a:gd name="connsiteY13" fmla="*/ 117462 h 16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849" h="165087">
                    <a:moveTo>
                      <a:pt x="544849" y="141275"/>
                    </a:moveTo>
                    <a:lnTo>
                      <a:pt x="544849" y="23813"/>
                    </a:lnTo>
                    <a:cubicBezTo>
                      <a:pt x="544849" y="10658"/>
                      <a:pt x="534191" y="0"/>
                      <a:pt x="521037" y="0"/>
                    </a:cubicBezTo>
                    <a:lnTo>
                      <a:pt x="23813" y="0"/>
                    </a:lnTo>
                    <a:cubicBezTo>
                      <a:pt x="10658" y="0"/>
                      <a:pt x="0" y="10658"/>
                      <a:pt x="0" y="23813"/>
                    </a:cubicBezTo>
                    <a:lnTo>
                      <a:pt x="0" y="141275"/>
                    </a:lnTo>
                    <a:cubicBezTo>
                      <a:pt x="0" y="154429"/>
                      <a:pt x="10658" y="165087"/>
                      <a:pt x="23813" y="165087"/>
                    </a:cubicBezTo>
                    <a:lnTo>
                      <a:pt x="521046" y="165087"/>
                    </a:lnTo>
                    <a:cubicBezTo>
                      <a:pt x="534191" y="165087"/>
                      <a:pt x="544849" y="154429"/>
                      <a:pt x="544849" y="141275"/>
                    </a:cubicBezTo>
                    <a:close/>
                    <a:moveTo>
                      <a:pt x="497224" y="117462"/>
                    </a:moveTo>
                    <a:lnTo>
                      <a:pt x="47625" y="117462"/>
                    </a:lnTo>
                    <a:lnTo>
                      <a:pt x="47625" y="47625"/>
                    </a:lnTo>
                    <a:lnTo>
                      <a:pt x="497234" y="47625"/>
                    </a:lnTo>
                    <a:lnTo>
                      <a:pt x="497234" y="117462"/>
                    </a:lnTo>
                    <a:close/>
                  </a:path>
                </a:pathLst>
              </a:custGeom>
              <a:grpFill/>
              <a:ln w="9525" cap="flat">
                <a:noFill/>
                <a:prstDash val="solid"/>
                <a:miter/>
              </a:ln>
            </p:spPr>
            <p:txBody>
              <a:bodyPr rtlCol="0" anchor="ctr"/>
              <a:lstStyle/>
              <a:p>
                <a:endParaRPr lang="en-ID">
                  <a:solidFill>
                    <a:srgbClr val="1F497D"/>
                  </a:solidFill>
                </a:endParaRPr>
              </a:p>
            </p:txBody>
          </p:sp>
        </p:grpSp>
      </p:grpSp>
      <p:grpSp>
        <p:nvGrpSpPr>
          <p:cNvPr id="87" name="Group 86">
            <a:extLst>
              <a:ext uri="{FF2B5EF4-FFF2-40B4-BE49-F238E27FC236}">
                <a16:creationId xmlns:a16="http://schemas.microsoft.com/office/drawing/2014/main" id="{8C516527-93E8-4F32-B7CD-A6B680E3AC90}"/>
              </a:ext>
            </a:extLst>
          </p:cNvPr>
          <p:cNvGrpSpPr/>
          <p:nvPr/>
        </p:nvGrpSpPr>
        <p:grpSpPr>
          <a:xfrm>
            <a:off x="4630574" y="3827851"/>
            <a:ext cx="2956560" cy="1835804"/>
            <a:chOff x="4907201" y="876103"/>
            <a:chExt cx="2956560" cy="1835804"/>
          </a:xfrm>
        </p:grpSpPr>
        <p:grpSp>
          <p:nvGrpSpPr>
            <p:cNvPr id="88" name="Group 87">
              <a:extLst>
                <a:ext uri="{FF2B5EF4-FFF2-40B4-BE49-F238E27FC236}">
                  <a16:creationId xmlns:a16="http://schemas.microsoft.com/office/drawing/2014/main" id="{9855E6E2-1865-4CA6-B7B8-07EDD769015A}"/>
                </a:ext>
              </a:extLst>
            </p:cNvPr>
            <p:cNvGrpSpPr/>
            <p:nvPr/>
          </p:nvGrpSpPr>
          <p:grpSpPr>
            <a:xfrm>
              <a:off x="4907201" y="876103"/>
              <a:ext cx="2956560" cy="1835804"/>
              <a:chOff x="4907201" y="876103"/>
              <a:chExt cx="2956560" cy="1835804"/>
            </a:xfrm>
          </p:grpSpPr>
          <p:sp>
            <p:nvSpPr>
              <p:cNvPr id="90" name="TextBox 89">
                <a:extLst>
                  <a:ext uri="{FF2B5EF4-FFF2-40B4-BE49-F238E27FC236}">
                    <a16:creationId xmlns:a16="http://schemas.microsoft.com/office/drawing/2014/main" id="{36C4810B-DCBD-45C4-8BC4-9F996CF0C304}"/>
                  </a:ext>
                </a:extLst>
              </p:cNvPr>
              <p:cNvSpPr txBox="1"/>
              <p:nvPr/>
            </p:nvSpPr>
            <p:spPr>
              <a:xfrm>
                <a:off x="4907201" y="1880910"/>
                <a:ext cx="2956560" cy="830997"/>
              </a:xfrm>
              <a:prstGeom prst="rect">
                <a:avLst/>
              </a:prstGeom>
              <a:noFill/>
            </p:spPr>
            <p:txBody>
              <a:bodyPr wrap="square" rtlCol="0">
                <a:spAutoFit/>
              </a:bodyPr>
              <a:lstStyle/>
              <a:p>
                <a:pPr algn="ctr"/>
                <a:r>
                  <a:rPr lang="en-US" sz="2000" b="1" dirty="0">
                    <a:solidFill>
                      <a:srgbClr val="1F497D"/>
                    </a:solidFill>
                  </a:rPr>
                  <a:t>SISS Data Service</a:t>
                </a:r>
                <a:br>
                  <a:rPr lang="en-US" sz="1800" dirty="0">
                    <a:solidFill>
                      <a:srgbClr val="1F497D"/>
                    </a:solidFill>
                  </a:rPr>
                </a:br>
                <a:r>
                  <a:rPr lang="en-US" sz="1400" dirty="0">
                    <a:solidFill>
                      <a:srgbClr val="1F497D"/>
                    </a:solidFill>
                  </a:rPr>
                  <a:t>Banks contracted with SDS to provide share Customer Data </a:t>
                </a:r>
                <a:endParaRPr lang="en-US" sz="1800" dirty="0">
                  <a:solidFill>
                    <a:srgbClr val="1F497D"/>
                  </a:solidFill>
                </a:endParaRPr>
              </a:p>
            </p:txBody>
          </p:sp>
          <p:grpSp>
            <p:nvGrpSpPr>
              <p:cNvPr id="91" name="Group 90">
                <a:extLst>
                  <a:ext uri="{FF2B5EF4-FFF2-40B4-BE49-F238E27FC236}">
                    <a16:creationId xmlns:a16="http://schemas.microsoft.com/office/drawing/2014/main" id="{4403C43E-01E2-419B-958C-14FB9673064A}"/>
                  </a:ext>
                </a:extLst>
              </p:cNvPr>
              <p:cNvGrpSpPr/>
              <p:nvPr/>
            </p:nvGrpSpPr>
            <p:grpSpPr>
              <a:xfrm>
                <a:off x="5723300" y="876103"/>
                <a:ext cx="1240416" cy="1048206"/>
                <a:chOff x="-2019011" y="3693909"/>
                <a:chExt cx="812031" cy="801007"/>
              </a:xfrm>
              <a:solidFill>
                <a:srgbClr val="00B0F0"/>
              </a:solidFill>
            </p:grpSpPr>
            <p:sp>
              <p:nvSpPr>
                <p:cNvPr id="92" name="Freeform: Shape 91">
                  <a:extLst>
                    <a:ext uri="{FF2B5EF4-FFF2-40B4-BE49-F238E27FC236}">
                      <a16:creationId xmlns:a16="http://schemas.microsoft.com/office/drawing/2014/main" id="{253A37A0-2E3E-489A-8EBF-DF9C7BB526F1}"/>
                    </a:ext>
                  </a:extLst>
                </p:cNvPr>
                <p:cNvSpPr/>
                <p:nvPr/>
              </p:nvSpPr>
              <p:spPr>
                <a:xfrm>
                  <a:off x="-2019011" y="3693909"/>
                  <a:ext cx="812031" cy="572980"/>
                </a:xfrm>
                <a:custGeom>
                  <a:avLst/>
                  <a:gdLst>
                    <a:gd name="connsiteX0" fmla="*/ 181073 w 812031"/>
                    <a:gd name="connsiteY0" fmla="*/ 572980 h 572980"/>
                    <a:gd name="connsiteX1" fmla="*/ 285848 w 812031"/>
                    <a:gd name="connsiteY1" fmla="*/ 572980 h 572980"/>
                    <a:gd name="connsiteX2" fmla="*/ 314423 w 812031"/>
                    <a:gd name="connsiteY2" fmla="*/ 544405 h 572980"/>
                    <a:gd name="connsiteX3" fmla="*/ 285848 w 812031"/>
                    <a:gd name="connsiteY3" fmla="*/ 515830 h 572980"/>
                    <a:gd name="connsiteX4" fmla="*/ 181073 w 812031"/>
                    <a:gd name="connsiteY4" fmla="*/ 515830 h 572980"/>
                    <a:gd name="connsiteX5" fmla="*/ 58010 w 812031"/>
                    <a:gd name="connsiteY5" fmla="*/ 392767 h 572980"/>
                    <a:gd name="connsiteX6" fmla="*/ 181073 w 812031"/>
                    <a:gd name="connsiteY6" fmla="*/ 269704 h 572980"/>
                    <a:gd name="connsiteX7" fmla="*/ 203838 w 812031"/>
                    <a:gd name="connsiteY7" fmla="*/ 269704 h 572980"/>
                    <a:gd name="connsiteX8" fmla="*/ 232413 w 812031"/>
                    <a:gd name="connsiteY8" fmla="*/ 243796 h 572980"/>
                    <a:gd name="connsiteX9" fmla="*/ 441201 w 812031"/>
                    <a:gd name="connsiteY9" fmla="*/ 57392 h 572980"/>
                    <a:gd name="connsiteX10" fmla="*/ 650274 w 812031"/>
                    <a:gd name="connsiteY10" fmla="*/ 250178 h 572980"/>
                    <a:gd name="connsiteX11" fmla="*/ 669896 w 812031"/>
                    <a:gd name="connsiteY11" fmla="*/ 275610 h 572980"/>
                    <a:gd name="connsiteX12" fmla="*/ 748919 w 812031"/>
                    <a:gd name="connsiteY12" fmla="*/ 430521 h 572980"/>
                    <a:gd name="connsiteX13" fmla="*/ 631796 w 812031"/>
                    <a:gd name="connsiteY13" fmla="*/ 515544 h 572980"/>
                    <a:gd name="connsiteX14" fmla="*/ 527021 w 812031"/>
                    <a:gd name="connsiteY14" fmla="*/ 515544 h 572980"/>
                    <a:gd name="connsiteX15" fmla="*/ 498446 w 812031"/>
                    <a:gd name="connsiteY15" fmla="*/ 544119 h 572980"/>
                    <a:gd name="connsiteX16" fmla="*/ 527021 w 812031"/>
                    <a:gd name="connsiteY16" fmla="*/ 572694 h 572980"/>
                    <a:gd name="connsiteX17" fmla="*/ 631796 w 812031"/>
                    <a:gd name="connsiteY17" fmla="*/ 572694 h 572980"/>
                    <a:gd name="connsiteX18" fmla="*/ 812032 w 812031"/>
                    <a:gd name="connsiteY18" fmla="*/ 392695 h 572980"/>
                    <a:gd name="connsiteX19" fmla="*/ 705710 w 812031"/>
                    <a:gd name="connsiteY19" fmla="*/ 228270 h 572980"/>
                    <a:gd name="connsiteX20" fmla="*/ 401735 w 812031"/>
                    <a:gd name="connsiteY20" fmla="*/ 2941 h 572980"/>
                    <a:gd name="connsiteX21" fmla="*/ 179263 w 812031"/>
                    <a:gd name="connsiteY21" fmla="*/ 212364 h 572980"/>
                    <a:gd name="connsiteX22" fmla="*/ 3 w 812031"/>
                    <a:gd name="connsiteY22" fmla="*/ 393529 h 572980"/>
                    <a:gd name="connsiteX23" fmla="*/ 181168 w 812031"/>
                    <a:gd name="connsiteY23" fmla="*/ 572790 h 57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12031" h="572980">
                      <a:moveTo>
                        <a:pt x="181073" y="572980"/>
                      </a:moveTo>
                      <a:lnTo>
                        <a:pt x="285848" y="572980"/>
                      </a:lnTo>
                      <a:cubicBezTo>
                        <a:pt x="301630" y="572980"/>
                        <a:pt x="314423" y="560187"/>
                        <a:pt x="314423" y="544405"/>
                      </a:cubicBezTo>
                      <a:cubicBezTo>
                        <a:pt x="314423" y="528623"/>
                        <a:pt x="301630" y="515830"/>
                        <a:pt x="285848" y="515830"/>
                      </a:cubicBezTo>
                      <a:lnTo>
                        <a:pt x="181073" y="515830"/>
                      </a:lnTo>
                      <a:cubicBezTo>
                        <a:pt x="113107" y="515830"/>
                        <a:pt x="58010" y="460733"/>
                        <a:pt x="58010" y="392767"/>
                      </a:cubicBezTo>
                      <a:cubicBezTo>
                        <a:pt x="58010" y="324802"/>
                        <a:pt x="113107" y="269704"/>
                        <a:pt x="181073" y="269704"/>
                      </a:cubicBezTo>
                      <a:lnTo>
                        <a:pt x="203838" y="269704"/>
                      </a:lnTo>
                      <a:cubicBezTo>
                        <a:pt x="218634" y="269769"/>
                        <a:pt x="231031" y="258527"/>
                        <a:pt x="232413" y="243796"/>
                      </a:cubicBezTo>
                      <a:cubicBezTo>
                        <a:pt x="241938" y="139021"/>
                        <a:pt x="333949" y="57392"/>
                        <a:pt x="441201" y="57392"/>
                      </a:cubicBezTo>
                      <a:cubicBezTo>
                        <a:pt x="550795" y="56546"/>
                        <a:pt x="642249" y="140875"/>
                        <a:pt x="650274" y="250178"/>
                      </a:cubicBezTo>
                      <a:cubicBezTo>
                        <a:pt x="650980" y="261876"/>
                        <a:pt x="658758" y="271959"/>
                        <a:pt x="669896" y="275610"/>
                      </a:cubicBezTo>
                      <a:cubicBezTo>
                        <a:pt x="734495" y="296566"/>
                        <a:pt x="769875" y="365922"/>
                        <a:pt x="748919" y="430521"/>
                      </a:cubicBezTo>
                      <a:cubicBezTo>
                        <a:pt x="732456" y="481269"/>
                        <a:pt x="685147" y="515612"/>
                        <a:pt x="631796" y="515544"/>
                      </a:cubicBezTo>
                      <a:lnTo>
                        <a:pt x="527021" y="515544"/>
                      </a:lnTo>
                      <a:cubicBezTo>
                        <a:pt x="511239" y="515544"/>
                        <a:pt x="498446" y="528337"/>
                        <a:pt x="498446" y="544119"/>
                      </a:cubicBezTo>
                      <a:cubicBezTo>
                        <a:pt x="498446" y="559901"/>
                        <a:pt x="511239" y="572694"/>
                        <a:pt x="527021" y="572694"/>
                      </a:cubicBezTo>
                      <a:lnTo>
                        <a:pt x="631796" y="572694"/>
                      </a:lnTo>
                      <a:cubicBezTo>
                        <a:pt x="731272" y="572759"/>
                        <a:pt x="811966" y="492171"/>
                        <a:pt x="812032" y="392695"/>
                      </a:cubicBezTo>
                      <a:cubicBezTo>
                        <a:pt x="812078" y="321727"/>
                        <a:pt x="770447" y="257346"/>
                        <a:pt x="705710" y="228270"/>
                      </a:cubicBezTo>
                      <a:cubicBezTo>
                        <a:pt x="683993" y="82107"/>
                        <a:pt x="547899" y="-18776"/>
                        <a:pt x="401735" y="2941"/>
                      </a:cubicBezTo>
                      <a:cubicBezTo>
                        <a:pt x="291092" y="19381"/>
                        <a:pt x="202353" y="102915"/>
                        <a:pt x="179263" y="212364"/>
                      </a:cubicBezTo>
                      <a:cubicBezTo>
                        <a:pt x="79734" y="212889"/>
                        <a:pt x="-523" y="294001"/>
                        <a:pt x="3" y="393529"/>
                      </a:cubicBezTo>
                      <a:cubicBezTo>
                        <a:pt x="529" y="493058"/>
                        <a:pt x="81639" y="573315"/>
                        <a:pt x="181168" y="572790"/>
                      </a:cubicBezTo>
                      <a:close/>
                    </a:path>
                  </a:pathLst>
                </a:custGeom>
                <a:grpFill/>
                <a:ln w="9525" cap="flat">
                  <a:noFill/>
                  <a:prstDash val="solid"/>
                  <a:miter/>
                </a:ln>
              </p:spPr>
              <p:txBody>
                <a:bodyPr rtlCol="0" anchor="ctr"/>
                <a:lstStyle/>
                <a:p>
                  <a:endParaRPr lang="en-ID">
                    <a:solidFill>
                      <a:srgbClr val="1F497D"/>
                    </a:solidFill>
                  </a:endParaRPr>
                </a:p>
              </p:txBody>
            </p:sp>
            <p:sp>
              <p:nvSpPr>
                <p:cNvPr id="93" name="Freeform: Shape 92">
                  <a:extLst>
                    <a:ext uri="{FF2B5EF4-FFF2-40B4-BE49-F238E27FC236}">
                      <a16:creationId xmlns:a16="http://schemas.microsoft.com/office/drawing/2014/main" id="{819AF66A-3679-427E-BFCD-4717DAD748C1}"/>
                    </a:ext>
                  </a:extLst>
                </p:cNvPr>
                <p:cNvSpPr/>
                <p:nvPr/>
              </p:nvSpPr>
              <p:spPr>
                <a:xfrm flipV="1">
                  <a:off x="-1761871" y="4083160"/>
                  <a:ext cx="298400" cy="411756"/>
                </a:xfrm>
                <a:custGeom>
                  <a:avLst/>
                  <a:gdLst>
                    <a:gd name="connsiteX0" fmla="*/ 149200 w 298400"/>
                    <a:gd name="connsiteY0" fmla="*/ 411757 h 411756"/>
                    <a:gd name="connsiteX1" fmla="*/ 177775 w 298400"/>
                    <a:gd name="connsiteY1" fmla="*/ 383182 h 411756"/>
                    <a:gd name="connsiteX2" fmla="*/ 177775 w 298400"/>
                    <a:gd name="connsiteY2" fmla="*/ 94765 h 411756"/>
                    <a:gd name="connsiteX3" fmla="*/ 250641 w 298400"/>
                    <a:gd name="connsiteY3" fmla="*/ 163631 h 411756"/>
                    <a:gd name="connsiteX4" fmla="*/ 291003 w 298400"/>
                    <a:gd name="connsiteY4" fmla="*/ 161636 h 411756"/>
                    <a:gd name="connsiteX5" fmla="*/ 289884 w 298400"/>
                    <a:gd name="connsiteY5" fmla="*/ 122102 h 411756"/>
                    <a:gd name="connsiteX6" fmla="*/ 168822 w 298400"/>
                    <a:gd name="connsiteY6" fmla="*/ 7802 h 411756"/>
                    <a:gd name="connsiteX7" fmla="*/ 129578 w 298400"/>
                    <a:gd name="connsiteY7" fmla="*/ 7802 h 411756"/>
                    <a:gd name="connsiteX8" fmla="*/ 8516 w 298400"/>
                    <a:gd name="connsiteY8" fmla="*/ 122102 h 411756"/>
                    <a:gd name="connsiteX9" fmla="*/ 8224 w 298400"/>
                    <a:gd name="connsiteY9" fmla="*/ 162511 h 411756"/>
                    <a:gd name="connsiteX10" fmla="*/ 47759 w 298400"/>
                    <a:gd name="connsiteY10" fmla="*/ 163631 h 411756"/>
                    <a:gd name="connsiteX11" fmla="*/ 120625 w 298400"/>
                    <a:gd name="connsiteY11" fmla="*/ 94765 h 411756"/>
                    <a:gd name="connsiteX12" fmla="*/ 120625 w 298400"/>
                    <a:gd name="connsiteY12" fmla="*/ 383182 h 411756"/>
                    <a:gd name="connsiteX13" fmla="*/ 149200 w 298400"/>
                    <a:gd name="connsiteY13" fmla="*/ 411757 h 41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8400" h="411756">
                      <a:moveTo>
                        <a:pt x="149200" y="411757"/>
                      </a:moveTo>
                      <a:cubicBezTo>
                        <a:pt x="164982" y="411757"/>
                        <a:pt x="177775" y="398964"/>
                        <a:pt x="177775" y="383182"/>
                      </a:cubicBezTo>
                      <a:lnTo>
                        <a:pt x="177775" y="94765"/>
                      </a:lnTo>
                      <a:lnTo>
                        <a:pt x="250641" y="163631"/>
                      </a:lnTo>
                      <a:cubicBezTo>
                        <a:pt x="262338" y="174225"/>
                        <a:pt x="280409" y="173333"/>
                        <a:pt x="291003" y="161636"/>
                      </a:cubicBezTo>
                      <a:cubicBezTo>
                        <a:pt x="301284" y="150287"/>
                        <a:pt x="300790" y="132852"/>
                        <a:pt x="289884" y="122102"/>
                      </a:cubicBezTo>
                      <a:lnTo>
                        <a:pt x="168822" y="7802"/>
                      </a:lnTo>
                      <a:cubicBezTo>
                        <a:pt x="157809" y="-2601"/>
                        <a:pt x="140591" y="-2601"/>
                        <a:pt x="129578" y="7802"/>
                      </a:cubicBezTo>
                      <a:lnTo>
                        <a:pt x="8516" y="122102"/>
                      </a:lnTo>
                      <a:cubicBezTo>
                        <a:pt x="-2724" y="133180"/>
                        <a:pt x="-2854" y="151272"/>
                        <a:pt x="8224" y="162511"/>
                      </a:cubicBezTo>
                      <a:cubicBezTo>
                        <a:pt x="18974" y="173418"/>
                        <a:pt x="36410" y="173911"/>
                        <a:pt x="47759" y="163631"/>
                      </a:cubicBezTo>
                      <a:lnTo>
                        <a:pt x="120625" y="94765"/>
                      </a:lnTo>
                      <a:lnTo>
                        <a:pt x="120625" y="383182"/>
                      </a:lnTo>
                      <a:cubicBezTo>
                        <a:pt x="120625" y="398964"/>
                        <a:pt x="133418" y="411757"/>
                        <a:pt x="149200" y="411757"/>
                      </a:cubicBezTo>
                      <a:close/>
                    </a:path>
                  </a:pathLst>
                </a:custGeom>
                <a:grpFill/>
                <a:ln w="9525" cap="flat">
                  <a:noFill/>
                  <a:prstDash val="solid"/>
                  <a:miter/>
                </a:ln>
              </p:spPr>
              <p:txBody>
                <a:bodyPr rtlCol="0" anchor="ctr"/>
                <a:lstStyle/>
                <a:p>
                  <a:endParaRPr lang="en-ID">
                    <a:solidFill>
                      <a:srgbClr val="1F497D"/>
                    </a:solidFill>
                  </a:endParaRPr>
                </a:p>
              </p:txBody>
            </p:sp>
          </p:grpSp>
        </p:grpSp>
        <p:sp>
          <p:nvSpPr>
            <p:cNvPr id="89" name="TextBox 88">
              <a:extLst>
                <a:ext uri="{FF2B5EF4-FFF2-40B4-BE49-F238E27FC236}">
                  <a16:creationId xmlns:a16="http://schemas.microsoft.com/office/drawing/2014/main" id="{0385ADBA-0BD5-4E8F-B15C-27CCC5FDC055}"/>
                </a:ext>
              </a:extLst>
            </p:cNvPr>
            <p:cNvSpPr txBox="1"/>
            <p:nvPr/>
          </p:nvSpPr>
          <p:spPr bwMode="auto">
            <a:xfrm>
              <a:off x="5926806" y="1144362"/>
              <a:ext cx="905820" cy="27764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latin typeface="+mj-lt"/>
                </a:rPr>
                <a:t>Platform</a:t>
              </a:r>
            </a:p>
          </p:txBody>
        </p:sp>
      </p:grpSp>
      <p:sp>
        <p:nvSpPr>
          <p:cNvPr id="95" name="TextBox 94">
            <a:extLst>
              <a:ext uri="{FF2B5EF4-FFF2-40B4-BE49-F238E27FC236}">
                <a16:creationId xmlns:a16="http://schemas.microsoft.com/office/drawing/2014/main" id="{ABDFD6C5-AC30-4FB9-B9E3-B2640B4F51F1}"/>
              </a:ext>
            </a:extLst>
          </p:cNvPr>
          <p:cNvSpPr txBox="1"/>
          <p:nvPr/>
        </p:nvSpPr>
        <p:spPr>
          <a:xfrm>
            <a:off x="335535" y="3484429"/>
            <a:ext cx="3235091" cy="400110"/>
          </a:xfrm>
          <a:prstGeom prst="rect">
            <a:avLst/>
          </a:prstGeom>
          <a:noFill/>
        </p:spPr>
        <p:txBody>
          <a:bodyPr wrap="square" rtlCol="0">
            <a:spAutoFit/>
          </a:bodyPr>
          <a:lstStyle/>
          <a:p>
            <a:r>
              <a:rPr lang="en-US" sz="2000" b="1" dirty="0"/>
              <a:t>The SISS Process</a:t>
            </a:r>
          </a:p>
        </p:txBody>
      </p:sp>
      <p:grpSp>
        <p:nvGrpSpPr>
          <p:cNvPr id="53" name="Group 52">
            <a:extLst>
              <a:ext uri="{FF2B5EF4-FFF2-40B4-BE49-F238E27FC236}">
                <a16:creationId xmlns:a16="http://schemas.microsoft.com/office/drawing/2014/main" id="{FDFD2EBB-1E67-49BA-B286-EDDEE3258557}"/>
              </a:ext>
            </a:extLst>
          </p:cNvPr>
          <p:cNvGrpSpPr/>
          <p:nvPr/>
        </p:nvGrpSpPr>
        <p:grpSpPr>
          <a:xfrm flipH="1">
            <a:off x="2280200" y="1633415"/>
            <a:ext cx="8381916" cy="280057"/>
            <a:chOff x="-4771194" y="3469433"/>
            <a:chExt cx="8381916" cy="280057"/>
          </a:xfrm>
        </p:grpSpPr>
        <p:sp>
          <p:nvSpPr>
            <p:cNvPr id="54" name="Freeform: Shape 53">
              <a:extLst>
                <a:ext uri="{FF2B5EF4-FFF2-40B4-BE49-F238E27FC236}">
                  <a16:creationId xmlns:a16="http://schemas.microsoft.com/office/drawing/2014/main" id="{D86F5A09-164A-44E7-A158-DA549B8F5660}"/>
                </a:ext>
              </a:extLst>
            </p:cNvPr>
            <p:cNvSpPr/>
            <p:nvPr/>
          </p:nvSpPr>
          <p:spPr>
            <a:xfrm rot="16200000">
              <a:off x="3281020" y="3419789"/>
              <a:ext cx="280057" cy="379346"/>
            </a:xfrm>
            <a:custGeom>
              <a:avLst/>
              <a:gdLst>
                <a:gd name="connsiteX0" fmla="*/ 196861 w 394278"/>
                <a:gd name="connsiteY0" fmla="*/ 0 h 534062"/>
                <a:gd name="connsiteX1" fmla="*/ 237127 w 394278"/>
                <a:gd name="connsiteY1" fmla="*/ 40267 h 534062"/>
                <a:gd name="connsiteX2" fmla="*/ 237127 w 394278"/>
                <a:gd name="connsiteY2" fmla="*/ 246078 h 534062"/>
                <a:gd name="connsiteX3" fmla="*/ 237126 w 394278"/>
                <a:gd name="connsiteY3" fmla="*/ 246078 h 534062"/>
                <a:gd name="connsiteX4" fmla="*/ 237126 w 394278"/>
                <a:gd name="connsiteY4" fmla="*/ 397044 h 534062"/>
                <a:gd name="connsiteX5" fmla="*/ 325489 w 394278"/>
                <a:gd name="connsiteY5" fmla="*/ 308681 h 534062"/>
                <a:gd name="connsiteX6" fmla="*/ 382534 w 394278"/>
                <a:gd name="connsiteY6" fmla="*/ 308681 h 534062"/>
                <a:gd name="connsiteX7" fmla="*/ 382534 w 394278"/>
                <a:gd name="connsiteY7" fmla="*/ 365725 h 534062"/>
                <a:gd name="connsiteX8" fmla="*/ 225941 w 394278"/>
                <a:gd name="connsiteY8" fmla="*/ 522318 h 534062"/>
                <a:gd name="connsiteX9" fmla="*/ 168896 w 394278"/>
                <a:gd name="connsiteY9" fmla="*/ 522318 h 534062"/>
                <a:gd name="connsiteX10" fmla="*/ 12303 w 394278"/>
                <a:gd name="connsiteY10" fmla="*/ 365725 h 534062"/>
                <a:gd name="connsiteX11" fmla="*/ 0 w 394278"/>
                <a:gd name="connsiteY11" fmla="*/ 336644 h 534062"/>
                <a:gd name="connsiteX12" fmla="*/ 12303 w 394278"/>
                <a:gd name="connsiteY12" fmla="*/ 307562 h 534062"/>
                <a:gd name="connsiteX13" fmla="*/ 69348 w 394278"/>
                <a:gd name="connsiteY13" fmla="*/ 307562 h 534062"/>
                <a:gd name="connsiteX14" fmla="*/ 156593 w 394278"/>
                <a:gd name="connsiteY14" fmla="*/ 394807 h 534062"/>
                <a:gd name="connsiteX15" fmla="*/ 156593 w 394278"/>
                <a:gd name="connsiteY15" fmla="*/ 79388 h 534062"/>
                <a:gd name="connsiteX16" fmla="*/ 156594 w 394278"/>
                <a:gd name="connsiteY16" fmla="*/ 79388 h 534062"/>
                <a:gd name="connsiteX17" fmla="*/ 156594 w 394278"/>
                <a:gd name="connsiteY17" fmla="*/ 40267 h 534062"/>
                <a:gd name="connsiteX18" fmla="*/ 196861 w 394278"/>
                <a:gd name="connsiteY18" fmla="*/ 0 h 53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4278" h="534062">
                  <a:moveTo>
                    <a:pt x="196861" y="0"/>
                  </a:moveTo>
                  <a:cubicBezTo>
                    <a:pt x="219231" y="0"/>
                    <a:pt x="237127" y="17897"/>
                    <a:pt x="237127" y="40267"/>
                  </a:cubicBezTo>
                  <a:lnTo>
                    <a:pt x="237127" y="246078"/>
                  </a:lnTo>
                  <a:lnTo>
                    <a:pt x="237126" y="246078"/>
                  </a:lnTo>
                  <a:lnTo>
                    <a:pt x="237126" y="397044"/>
                  </a:lnTo>
                  <a:lnTo>
                    <a:pt x="325489" y="308681"/>
                  </a:lnTo>
                  <a:cubicBezTo>
                    <a:pt x="341148" y="293022"/>
                    <a:pt x="366875" y="293022"/>
                    <a:pt x="382534" y="308681"/>
                  </a:cubicBezTo>
                  <a:cubicBezTo>
                    <a:pt x="398193" y="324341"/>
                    <a:pt x="398193" y="350066"/>
                    <a:pt x="382534" y="365725"/>
                  </a:cubicBezTo>
                  <a:lnTo>
                    <a:pt x="225941" y="522318"/>
                  </a:lnTo>
                  <a:cubicBezTo>
                    <a:pt x="210282" y="537977"/>
                    <a:pt x="184555" y="537977"/>
                    <a:pt x="168896" y="522318"/>
                  </a:cubicBezTo>
                  <a:lnTo>
                    <a:pt x="12303" y="365725"/>
                  </a:lnTo>
                  <a:cubicBezTo>
                    <a:pt x="4474" y="357896"/>
                    <a:pt x="0" y="346711"/>
                    <a:pt x="0" y="336644"/>
                  </a:cubicBezTo>
                  <a:cubicBezTo>
                    <a:pt x="0" y="325459"/>
                    <a:pt x="4474" y="315393"/>
                    <a:pt x="12303" y="307562"/>
                  </a:cubicBezTo>
                  <a:cubicBezTo>
                    <a:pt x="27963" y="291903"/>
                    <a:pt x="53689" y="291903"/>
                    <a:pt x="69348" y="307562"/>
                  </a:cubicBezTo>
                  <a:lnTo>
                    <a:pt x="156593" y="394807"/>
                  </a:lnTo>
                  <a:lnTo>
                    <a:pt x="156593" y="79388"/>
                  </a:lnTo>
                  <a:lnTo>
                    <a:pt x="156594" y="79388"/>
                  </a:lnTo>
                  <a:lnTo>
                    <a:pt x="156594" y="40267"/>
                  </a:lnTo>
                  <a:cubicBezTo>
                    <a:pt x="156594" y="17897"/>
                    <a:pt x="174490" y="0"/>
                    <a:pt x="196861" y="0"/>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3200" dirty="0">
                <a:latin typeface="Franklin Gothic Book" panose="020B0503020102020204" pitchFamily="34" charset="0"/>
              </a:endParaRPr>
            </a:p>
          </p:txBody>
        </p:sp>
        <p:sp>
          <p:nvSpPr>
            <p:cNvPr id="55" name="Rectangle: Rounded Corners 54">
              <a:extLst>
                <a:ext uri="{FF2B5EF4-FFF2-40B4-BE49-F238E27FC236}">
                  <a16:creationId xmlns:a16="http://schemas.microsoft.com/office/drawing/2014/main" id="{722F5091-D99C-4A22-86C4-F12BACC8CEAF}"/>
                </a:ext>
              </a:extLst>
            </p:cNvPr>
            <p:cNvSpPr/>
            <p:nvPr/>
          </p:nvSpPr>
          <p:spPr>
            <a:xfrm>
              <a:off x="-4771194" y="3575762"/>
              <a:ext cx="8316303" cy="65899"/>
            </a:xfrm>
            <a:prstGeom prst="roundRect">
              <a:avLst>
                <a:gd name="adj" fmla="val 50000"/>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pic>
        <p:nvPicPr>
          <p:cNvPr id="7" name="Picture 6" descr="A picture containing shirt, drawing&#10;&#10;Description automatically generated">
            <a:extLst>
              <a:ext uri="{FF2B5EF4-FFF2-40B4-BE49-F238E27FC236}">
                <a16:creationId xmlns:a16="http://schemas.microsoft.com/office/drawing/2014/main" id="{2B04C2B4-CDD9-4EE4-9B97-DDF04FA8F4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6352" y="1521845"/>
            <a:ext cx="456275" cy="465401"/>
          </a:xfrm>
          <a:prstGeom prst="rect">
            <a:avLst/>
          </a:prstGeom>
        </p:spPr>
      </p:pic>
      <p:pic>
        <p:nvPicPr>
          <p:cNvPr id="9" name="Picture 8">
            <a:extLst>
              <a:ext uri="{FF2B5EF4-FFF2-40B4-BE49-F238E27FC236}">
                <a16:creationId xmlns:a16="http://schemas.microsoft.com/office/drawing/2014/main" id="{B54314FA-9264-4263-81A3-24E62C273D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7593" y="4193674"/>
            <a:ext cx="555332" cy="425754"/>
          </a:xfrm>
          <a:prstGeom prst="rect">
            <a:avLst/>
          </a:prstGeom>
        </p:spPr>
      </p:pic>
      <p:pic>
        <p:nvPicPr>
          <p:cNvPr id="67" name="Picture 66">
            <a:extLst>
              <a:ext uri="{FF2B5EF4-FFF2-40B4-BE49-F238E27FC236}">
                <a16:creationId xmlns:a16="http://schemas.microsoft.com/office/drawing/2014/main" id="{A8B8AD18-3C43-4B13-83A5-464B340D6B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1560" y="4187475"/>
            <a:ext cx="555332" cy="425754"/>
          </a:xfrm>
          <a:prstGeom prst="rect">
            <a:avLst/>
          </a:prstGeom>
        </p:spPr>
      </p:pic>
      <p:grpSp>
        <p:nvGrpSpPr>
          <p:cNvPr id="69" name="Group 68">
            <a:extLst>
              <a:ext uri="{FF2B5EF4-FFF2-40B4-BE49-F238E27FC236}">
                <a16:creationId xmlns:a16="http://schemas.microsoft.com/office/drawing/2014/main" id="{F53BCBE6-7077-4716-87E1-DC1E3D081981}"/>
              </a:ext>
            </a:extLst>
          </p:cNvPr>
          <p:cNvGrpSpPr/>
          <p:nvPr/>
        </p:nvGrpSpPr>
        <p:grpSpPr>
          <a:xfrm flipH="1">
            <a:off x="7020644" y="4263312"/>
            <a:ext cx="2872002" cy="280057"/>
            <a:chOff x="738720" y="3469433"/>
            <a:chExt cx="2872002" cy="280057"/>
          </a:xfrm>
        </p:grpSpPr>
        <p:sp>
          <p:nvSpPr>
            <p:cNvPr id="70" name="Freeform: Shape 69">
              <a:extLst>
                <a:ext uri="{FF2B5EF4-FFF2-40B4-BE49-F238E27FC236}">
                  <a16:creationId xmlns:a16="http://schemas.microsoft.com/office/drawing/2014/main" id="{94F353C7-DEE0-4295-BE38-FAA12F371A33}"/>
                </a:ext>
              </a:extLst>
            </p:cNvPr>
            <p:cNvSpPr/>
            <p:nvPr/>
          </p:nvSpPr>
          <p:spPr>
            <a:xfrm rot="16200000">
              <a:off x="3281020" y="3419789"/>
              <a:ext cx="280057" cy="379346"/>
            </a:xfrm>
            <a:custGeom>
              <a:avLst/>
              <a:gdLst>
                <a:gd name="connsiteX0" fmla="*/ 196861 w 394278"/>
                <a:gd name="connsiteY0" fmla="*/ 0 h 534062"/>
                <a:gd name="connsiteX1" fmla="*/ 237127 w 394278"/>
                <a:gd name="connsiteY1" fmla="*/ 40267 h 534062"/>
                <a:gd name="connsiteX2" fmla="*/ 237127 w 394278"/>
                <a:gd name="connsiteY2" fmla="*/ 246078 h 534062"/>
                <a:gd name="connsiteX3" fmla="*/ 237126 w 394278"/>
                <a:gd name="connsiteY3" fmla="*/ 246078 h 534062"/>
                <a:gd name="connsiteX4" fmla="*/ 237126 w 394278"/>
                <a:gd name="connsiteY4" fmla="*/ 397044 h 534062"/>
                <a:gd name="connsiteX5" fmla="*/ 325489 w 394278"/>
                <a:gd name="connsiteY5" fmla="*/ 308681 h 534062"/>
                <a:gd name="connsiteX6" fmla="*/ 382534 w 394278"/>
                <a:gd name="connsiteY6" fmla="*/ 308681 h 534062"/>
                <a:gd name="connsiteX7" fmla="*/ 382534 w 394278"/>
                <a:gd name="connsiteY7" fmla="*/ 365725 h 534062"/>
                <a:gd name="connsiteX8" fmla="*/ 225941 w 394278"/>
                <a:gd name="connsiteY8" fmla="*/ 522318 h 534062"/>
                <a:gd name="connsiteX9" fmla="*/ 168896 w 394278"/>
                <a:gd name="connsiteY9" fmla="*/ 522318 h 534062"/>
                <a:gd name="connsiteX10" fmla="*/ 12303 w 394278"/>
                <a:gd name="connsiteY10" fmla="*/ 365725 h 534062"/>
                <a:gd name="connsiteX11" fmla="*/ 0 w 394278"/>
                <a:gd name="connsiteY11" fmla="*/ 336644 h 534062"/>
                <a:gd name="connsiteX12" fmla="*/ 12303 w 394278"/>
                <a:gd name="connsiteY12" fmla="*/ 307562 h 534062"/>
                <a:gd name="connsiteX13" fmla="*/ 69348 w 394278"/>
                <a:gd name="connsiteY13" fmla="*/ 307562 h 534062"/>
                <a:gd name="connsiteX14" fmla="*/ 156593 w 394278"/>
                <a:gd name="connsiteY14" fmla="*/ 394807 h 534062"/>
                <a:gd name="connsiteX15" fmla="*/ 156593 w 394278"/>
                <a:gd name="connsiteY15" fmla="*/ 79388 h 534062"/>
                <a:gd name="connsiteX16" fmla="*/ 156594 w 394278"/>
                <a:gd name="connsiteY16" fmla="*/ 79388 h 534062"/>
                <a:gd name="connsiteX17" fmla="*/ 156594 w 394278"/>
                <a:gd name="connsiteY17" fmla="*/ 40267 h 534062"/>
                <a:gd name="connsiteX18" fmla="*/ 196861 w 394278"/>
                <a:gd name="connsiteY18" fmla="*/ 0 h 53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4278" h="534062">
                  <a:moveTo>
                    <a:pt x="196861" y="0"/>
                  </a:moveTo>
                  <a:cubicBezTo>
                    <a:pt x="219231" y="0"/>
                    <a:pt x="237127" y="17897"/>
                    <a:pt x="237127" y="40267"/>
                  </a:cubicBezTo>
                  <a:lnTo>
                    <a:pt x="237127" y="246078"/>
                  </a:lnTo>
                  <a:lnTo>
                    <a:pt x="237126" y="246078"/>
                  </a:lnTo>
                  <a:lnTo>
                    <a:pt x="237126" y="397044"/>
                  </a:lnTo>
                  <a:lnTo>
                    <a:pt x="325489" y="308681"/>
                  </a:lnTo>
                  <a:cubicBezTo>
                    <a:pt x="341148" y="293022"/>
                    <a:pt x="366875" y="293022"/>
                    <a:pt x="382534" y="308681"/>
                  </a:cubicBezTo>
                  <a:cubicBezTo>
                    <a:pt x="398193" y="324341"/>
                    <a:pt x="398193" y="350066"/>
                    <a:pt x="382534" y="365725"/>
                  </a:cubicBezTo>
                  <a:lnTo>
                    <a:pt x="225941" y="522318"/>
                  </a:lnTo>
                  <a:cubicBezTo>
                    <a:pt x="210282" y="537977"/>
                    <a:pt x="184555" y="537977"/>
                    <a:pt x="168896" y="522318"/>
                  </a:cubicBezTo>
                  <a:lnTo>
                    <a:pt x="12303" y="365725"/>
                  </a:lnTo>
                  <a:cubicBezTo>
                    <a:pt x="4474" y="357896"/>
                    <a:pt x="0" y="346711"/>
                    <a:pt x="0" y="336644"/>
                  </a:cubicBezTo>
                  <a:cubicBezTo>
                    <a:pt x="0" y="325459"/>
                    <a:pt x="4474" y="315393"/>
                    <a:pt x="12303" y="307562"/>
                  </a:cubicBezTo>
                  <a:cubicBezTo>
                    <a:pt x="27963" y="291903"/>
                    <a:pt x="53689" y="291903"/>
                    <a:pt x="69348" y="307562"/>
                  </a:cubicBezTo>
                  <a:lnTo>
                    <a:pt x="156593" y="394807"/>
                  </a:lnTo>
                  <a:lnTo>
                    <a:pt x="156593" y="79388"/>
                  </a:lnTo>
                  <a:lnTo>
                    <a:pt x="156594" y="79388"/>
                  </a:lnTo>
                  <a:lnTo>
                    <a:pt x="156594" y="40267"/>
                  </a:lnTo>
                  <a:cubicBezTo>
                    <a:pt x="156594" y="17897"/>
                    <a:pt x="174490" y="0"/>
                    <a:pt x="196861" y="0"/>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3200" dirty="0">
                <a:latin typeface="Franklin Gothic Book" panose="020B0503020102020204" pitchFamily="34" charset="0"/>
              </a:endParaRPr>
            </a:p>
          </p:txBody>
        </p:sp>
        <p:sp>
          <p:nvSpPr>
            <p:cNvPr id="71" name="Rectangle: Rounded Corners 70">
              <a:extLst>
                <a:ext uri="{FF2B5EF4-FFF2-40B4-BE49-F238E27FC236}">
                  <a16:creationId xmlns:a16="http://schemas.microsoft.com/office/drawing/2014/main" id="{478B1481-0668-423F-9975-ECD8F26F9154}"/>
                </a:ext>
              </a:extLst>
            </p:cNvPr>
            <p:cNvSpPr/>
            <p:nvPr/>
          </p:nvSpPr>
          <p:spPr>
            <a:xfrm>
              <a:off x="738720" y="3575762"/>
              <a:ext cx="2806389" cy="65899"/>
            </a:xfrm>
            <a:prstGeom prst="roundRect">
              <a:avLst>
                <a:gd name="adj" fmla="val 50000"/>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grpSp>
        <p:nvGrpSpPr>
          <p:cNvPr id="84" name="Group 83">
            <a:extLst>
              <a:ext uri="{FF2B5EF4-FFF2-40B4-BE49-F238E27FC236}">
                <a16:creationId xmlns:a16="http://schemas.microsoft.com/office/drawing/2014/main" id="{26B1CB3C-4C69-42F8-9693-584527A2D54C}"/>
              </a:ext>
            </a:extLst>
          </p:cNvPr>
          <p:cNvGrpSpPr/>
          <p:nvPr/>
        </p:nvGrpSpPr>
        <p:grpSpPr>
          <a:xfrm>
            <a:off x="2215810" y="4244690"/>
            <a:ext cx="2872002" cy="280057"/>
            <a:chOff x="738720" y="3469433"/>
            <a:chExt cx="2872002" cy="280057"/>
          </a:xfrm>
        </p:grpSpPr>
        <p:sp>
          <p:nvSpPr>
            <p:cNvPr id="86" name="Freeform: Shape 85">
              <a:extLst>
                <a:ext uri="{FF2B5EF4-FFF2-40B4-BE49-F238E27FC236}">
                  <a16:creationId xmlns:a16="http://schemas.microsoft.com/office/drawing/2014/main" id="{454B58FA-3AEF-4D3B-8AAF-0C317EBB953F}"/>
                </a:ext>
              </a:extLst>
            </p:cNvPr>
            <p:cNvSpPr/>
            <p:nvPr/>
          </p:nvSpPr>
          <p:spPr>
            <a:xfrm rot="16200000">
              <a:off x="3281020" y="3419789"/>
              <a:ext cx="280057" cy="379346"/>
            </a:xfrm>
            <a:custGeom>
              <a:avLst/>
              <a:gdLst>
                <a:gd name="connsiteX0" fmla="*/ 196861 w 394278"/>
                <a:gd name="connsiteY0" fmla="*/ 0 h 534062"/>
                <a:gd name="connsiteX1" fmla="*/ 237127 w 394278"/>
                <a:gd name="connsiteY1" fmla="*/ 40267 h 534062"/>
                <a:gd name="connsiteX2" fmla="*/ 237127 w 394278"/>
                <a:gd name="connsiteY2" fmla="*/ 246078 h 534062"/>
                <a:gd name="connsiteX3" fmla="*/ 237126 w 394278"/>
                <a:gd name="connsiteY3" fmla="*/ 246078 h 534062"/>
                <a:gd name="connsiteX4" fmla="*/ 237126 w 394278"/>
                <a:gd name="connsiteY4" fmla="*/ 397044 h 534062"/>
                <a:gd name="connsiteX5" fmla="*/ 325489 w 394278"/>
                <a:gd name="connsiteY5" fmla="*/ 308681 h 534062"/>
                <a:gd name="connsiteX6" fmla="*/ 382534 w 394278"/>
                <a:gd name="connsiteY6" fmla="*/ 308681 h 534062"/>
                <a:gd name="connsiteX7" fmla="*/ 382534 w 394278"/>
                <a:gd name="connsiteY7" fmla="*/ 365725 h 534062"/>
                <a:gd name="connsiteX8" fmla="*/ 225941 w 394278"/>
                <a:gd name="connsiteY8" fmla="*/ 522318 h 534062"/>
                <a:gd name="connsiteX9" fmla="*/ 168896 w 394278"/>
                <a:gd name="connsiteY9" fmla="*/ 522318 h 534062"/>
                <a:gd name="connsiteX10" fmla="*/ 12303 w 394278"/>
                <a:gd name="connsiteY10" fmla="*/ 365725 h 534062"/>
                <a:gd name="connsiteX11" fmla="*/ 0 w 394278"/>
                <a:gd name="connsiteY11" fmla="*/ 336644 h 534062"/>
                <a:gd name="connsiteX12" fmla="*/ 12303 w 394278"/>
                <a:gd name="connsiteY12" fmla="*/ 307562 h 534062"/>
                <a:gd name="connsiteX13" fmla="*/ 69348 w 394278"/>
                <a:gd name="connsiteY13" fmla="*/ 307562 h 534062"/>
                <a:gd name="connsiteX14" fmla="*/ 156593 w 394278"/>
                <a:gd name="connsiteY14" fmla="*/ 394807 h 534062"/>
                <a:gd name="connsiteX15" fmla="*/ 156593 w 394278"/>
                <a:gd name="connsiteY15" fmla="*/ 79388 h 534062"/>
                <a:gd name="connsiteX16" fmla="*/ 156594 w 394278"/>
                <a:gd name="connsiteY16" fmla="*/ 79388 h 534062"/>
                <a:gd name="connsiteX17" fmla="*/ 156594 w 394278"/>
                <a:gd name="connsiteY17" fmla="*/ 40267 h 534062"/>
                <a:gd name="connsiteX18" fmla="*/ 196861 w 394278"/>
                <a:gd name="connsiteY18" fmla="*/ 0 h 53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4278" h="534062">
                  <a:moveTo>
                    <a:pt x="196861" y="0"/>
                  </a:moveTo>
                  <a:cubicBezTo>
                    <a:pt x="219231" y="0"/>
                    <a:pt x="237127" y="17897"/>
                    <a:pt x="237127" y="40267"/>
                  </a:cubicBezTo>
                  <a:lnTo>
                    <a:pt x="237127" y="246078"/>
                  </a:lnTo>
                  <a:lnTo>
                    <a:pt x="237126" y="246078"/>
                  </a:lnTo>
                  <a:lnTo>
                    <a:pt x="237126" y="397044"/>
                  </a:lnTo>
                  <a:lnTo>
                    <a:pt x="325489" y="308681"/>
                  </a:lnTo>
                  <a:cubicBezTo>
                    <a:pt x="341148" y="293022"/>
                    <a:pt x="366875" y="293022"/>
                    <a:pt x="382534" y="308681"/>
                  </a:cubicBezTo>
                  <a:cubicBezTo>
                    <a:pt x="398193" y="324341"/>
                    <a:pt x="398193" y="350066"/>
                    <a:pt x="382534" y="365725"/>
                  </a:cubicBezTo>
                  <a:lnTo>
                    <a:pt x="225941" y="522318"/>
                  </a:lnTo>
                  <a:cubicBezTo>
                    <a:pt x="210282" y="537977"/>
                    <a:pt x="184555" y="537977"/>
                    <a:pt x="168896" y="522318"/>
                  </a:cubicBezTo>
                  <a:lnTo>
                    <a:pt x="12303" y="365725"/>
                  </a:lnTo>
                  <a:cubicBezTo>
                    <a:pt x="4474" y="357896"/>
                    <a:pt x="0" y="346711"/>
                    <a:pt x="0" y="336644"/>
                  </a:cubicBezTo>
                  <a:cubicBezTo>
                    <a:pt x="0" y="325459"/>
                    <a:pt x="4474" y="315393"/>
                    <a:pt x="12303" y="307562"/>
                  </a:cubicBezTo>
                  <a:cubicBezTo>
                    <a:pt x="27963" y="291903"/>
                    <a:pt x="53689" y="291903"/>
                    <a:pt x="69348" y="307562"/>
                  </a:cubicBezTo>
                  <a:lnTo>
                    <a:pt x="156593" y="394807"/>
                  </a:lnTo>
                  <a:lnTo>
                    <a:pt x="156593" y="79388"/>
                  </a:lnTo>
                  <a:lnTo>
                    <a:pt x="156594" y="79388"/>
                  </a:lnTo>
                  <a:lnTo>
                    <a:pt x="156594" y="40267"/>
                  </a:lnTo>
                  <a:cubicBezTo>
                    <a:pt x="156594" y="17897"/>
                    <a:pt x="174490" y="0"/>
                    <a:pt x="196861" y="0"/>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3200" dirty="0">
                <a:latin typeface="Franklin Gothic Book" panose="020B0503020102020204" pitchFamily="34" charset="0"/>
              </a:endParaRPr>
            </a:p>
          </p:txBody>
        </p:sp>
        <p:sp>
          <p:nvSpPr>
            <p:cNvPr id="96" name="Rectangle: Rounded Corners 95">
              <a:extLst>
                <a:ext uri="{FF2B5EF4-FFF2-40B4-BE49-F238E27FC236}">
                  <a16:creationId xmlns:a16="http://schemas.microsoft.com/office/drawing/2014/main" id="{97DA59B5-7983-419E-BD1A-E5D526C18512}"/>
                </a:ext>
              </a:extLst>
            </p:cNvPr>
            <p:cNvSpPr/>
            <p:nvPr/>
          </p:nvSpPr>
          <p:spPr>
            <a:xfrm>
              <a:off x="738720" y="3575762"/>
              <a:ext cx="2806389" cy="65899"/>
            </a:xfrm>
            <a:prstGeom prst="roundRect">
              <a:avLst>
                <a:gd name="adj" fmla="val 50000"/>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Tree>
    <p:extLst>
      <p:ext uri="{BB962C8B-B14F-4D97-AF65-F5344CB8AC3E}">
        <p14:creationId xmlns:p14="http://schemas.microsoft.com/office/powerpoint/2010/main" val="3337759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B8C20-4EF3-4CD9-A1BF-EE9C0E53B2F8}"/>
              </a:ext>
            </a:extLst>
          </p:cNvPr>
          <p:cNvSpPr>
            <a:spLocks noGrp="1"/>
          </p:cNvSpPr>
          <p:nvPr>
            <p:ph type="title"/>
          </p:nvPr>
        </p:nvSpPr>
        <p:spPr/>
        <p:txBody>
          <a:bodyPr/>
          <a:lstStyle/>
          <a:p>
            <a:r>
              <a:rPr lang="en-US" dirty="0"/>
              <a:t>Our History</a:t>
            </a:r>
          </a:p>
        </p:txBody>
      </p:sp>
      <p:sp>
        <p:nvSpPr>
          <p:cNvPr id="4" name="Slide Number Placeholder 3">
            <a:extLst>
              <a:ext uri="{FF2B5EF4-FFF2-40B4-BE49-F238E27FC236}">
                <a16:creationId xmlns:a16="http://schemas.microsoft.com/office/drawing/2014/main" id="{75F6D971-4277-425C-A3F6-0BF96CA82BE3}"/>
              </a:ext>
            </a:extLst>
          </p:cNvPr>
          <p:cNvSpPr>
            <a:spLocks noGrp="1"/>
          </p:cNvSpPr>
          <p:nvPr>
            <p:ph type="sldNum" sz="quarter" idx="4"/>
          </p:nvPr>
        </p:nvSpPr>
        <p:spPr/>
        <p:txBody>
          <a:bodyPr/>
          <a:lstStyle/>
          <a:p>
            <a:fld id="{45B4EEE1-F3A5-4F92-8C13-26FA1C14643B}" type="slidenum">
              <a:rPr lang="en-US" smtClean="0"/>
              <a:pPr/>
              <a:t>6</a:t>
            </a:fld>
            <a:endParaRPr lang="en-US" dirty="0"/>
          </a:p>
        </p:txBody>
      </p:sp>
      <p:grpSp>
        <p:nvGrpSpPr>
          <p:cNvPr id="62" name="Group 61">
            <a:extLst>
              <a:ext uri="{FF2B5EF4-FFF2-40B4-BE49-F238E27FC236}">
                <a16:creationId xmlns:a16="http://schemas.microsoft.com/office/drawing/2014/main" id="{77CDD475-8019-43B1-85E9-5D519C36A87E}"/>
              </a:ext>
            </a:extLst>
          </p:cNvPr>
          <p:cNvGrpSpPr/>
          <p:nvPr/>
        </p:nvGrpSpPr>
        <p:grpSpPr>
          <a:xfrm>
            <a:off x="487601" y="1608488"/>
            <a:ext cx="2956560" cy="1865263"/>
            <a:chOff x="487601" y="869939"/>
            <a:chExt cx="2956560" cy="1865263"/>
          </a:xfrm>
        </p:grpSpPr>
        <p:sp>
          <p:nvSpPr>
            <p:cNvPr id="6" name="TextBox 5">
              <a:extLst>
                <a:ext uri="{FF2B5EF4-FFF2-40B4-BE49-F238E27FC236}">
                  <a16:creationId xmlns:a16="http://schemas.microsoft.com/office/drawing/2014/main" id="{F5CB7DDE-3093-43C6-91AA-24268E5CA328}"/>
                </a:ext>
              </a:extLst>
            </p:cNvPr>
            <p:cNvSpPr txBox="1"/>
            <p:nvPr/>
          </p:nvSpPr>
          <p:spPr>
            <a:xfrm>
              <a:off x="487601" y="1842650"/>
              <a:ext cx="2956560" cy="892552"/>
            </a:xfrm>
            <a:prstGeom prst="rect">
              <a:avLst/>
            </a:prstGeom>
            <a:noFill/>
          </p:spPr>
          <p:txBody>
            <a:bodyPr wrap="square" rtlCol="0">
              <a:spAutoFit/>
            </a:bodyPr>
            <a:lstStyle/>
            <a:p>
              <a:r>
                <a:rPr lang="en-US" sz="2000" b="1" dirty="0">
                  <a:solidFill>
                    <a:srgbClr val="1F497D"/>
                  </a:solidFill>
                </a:rPr>
                <a:t>Banks</a:t>
              </a:r>
              <a:br>
                <a:rPr lang="en-US" sz="2000" dirty="0">
                  <a:solidFill>
                    <a:srgbClr val="1F497D"/>
                  </a:solidFill>
                </a:rPr>
              </a:br>
              <a:r>
                <a:rPr lang="en-US" sz="1600" b="1" dirty="0">
                  <a:solidFill>
                    <a:srgbClr val="1F497D"/>
                  </a:solidFill>
                </a:rPr>
                <a:t>Since 2009 </a:t>
              </a:r>
              <a:r>
                <a:rPr lang="en-US" sz="1600" dirty="0">
                  <a:solidFill>
                    <a:srgbClr val="1F497D"/>
                  </a:solidFill>
                </a:rPr>
                <a:t>- 21+ Banks trust SISS to share data to FinTechs</a:t>
              </a:r>
            </a:p>
          </p:txBody>
        </p:sp>
        <p:grpSp>
          <p:nvGrpSpPr>
            <p:cNvPr id="30" name="Graphic 24">
              <a:extLst>
                <a:ext uri="{FF2B5EF4-FFF2-40B4-BE49-F238E27FC236}">
                  <a16:creationId xmlns:a16="http://schemas.microsoft.com/office/drawing/2014/main" id="{4B4BCCB5-E3D8-4A2B-B854-7A2A9E71B123}"/>
                </a:ext>
              </a:extLst>
            </p:cNvPr>
            <p:cNvGrpSpPr/>
            <p:nvPr/>
          </p:nvGrpSpPr>
          <p:grpSpPr>
            <a:xfrm>
              <a:off x="487601" y="869939"/>
              <a:ext cx="952500" cy="1190625"/>
              <a:chOff x="297927" y="2377881"/>
              <a:chExt cx="952500" cy="1190625"/>
            </a:xfrm>
            <a:solidFill>
              <a:srgbClr val="00B0F0"/>
            </a:solidFill>
          </p:grpSpPr>
          <p:sp>
            <p:nvSpPr>
              <p:cNvPr id="31" name="Freeform: Shape 30">
                <a:extLst>
                  <a:ext uri="{FF2B5EF4-FFF2-40B4-BE49-F238E27FC236}">
                    <a16:creationId xmlns:a16="http://schemas.microsoft.com/office/drawing/2014/main" id="{575420EA-3A85-4D45-B1C8-9752A12ECFAA}"/>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endParaRPr lang="en-ID" sz="2000">
                  <a:solidFill>
                    <a:srgbClr val="1F497D"/>
                  </a:solidFill>
                </a:endParaRPr>
              </a:p>
            </p:txBody>
          </p:sp>
          <p:sp>
            <p:nvSpPr>
              <p:cNvPr id="32" name="Freeform: Shape 31">
                <a:extLst>
                  <a:ext uri="{FF2B5EF4-FFF2-40B4-BE49-F238E27FC236}">
                    <a16:creationId xmlns:a16="http://schemas.microsoft.com/office/drawing/2014/main" id="{51425875-09C3-4708-981D-71415513041E}"/>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endParaRPr lang="en-ID" sz="2000">
                  <a:solidFill>
                    <a:srgbClr val="1F497D"/>
                  </a:solidFill>
                </a:endParaRPr>
              </a:p>
            </p:txBody>
          </p:sp>
        </p:grpSp>
      </p:grpSp>
      <p:grpSp>
        <p:nvGrpSpPr>
          <p:cNvPr id="61" name="Group 60">
            <a:extLst>
              <a:ext uri="{FF2B5EF4-FFF2-40B4-BE49-F238E27FC236}">
                <a16:creationId xmlns:a16="http://schemas.microsoft.com/office/drawing/2014/main" id="{46B5CE1C-5ADD-4BA0-B2E0-7B0A2CC74DDE}"/>
              </a:ext>
            </a:extLst>
          </p:cNvPr>
          <p:cNvGrpSpPr/>
          <p:nvPr/>
        </p:nvGrpSpPr>
        <p:grpSpPr>
          <a:xfrm>
            <a:off x="8964470" y="1703478"/>
            <a:ext cx="2793846" cy="2016494"/>
            <a:chOff x="8964470" y="964929"/>
            <a:chExt cx="2793846" cy="2016494"/>
          </a:xfrm>
        </p:grpSpPr>
        <p:sp>
          <p:nvSpPr>
            <p:cNvPr id="5" name="TextBox 4">
              <a:extLst>
                <a:ext uri="{FF2B5EF4-FFF2-40B4-BE49-F238E27FC236}">
                  <a16:creationId xmlns:a16="http://schemas.microsoft.com/office/drawing/2014/main" id="{3611FC78-2ABA-4B07-ABF7-6E9164C4705E}"/>
                </a:ext>
              </a:extLst>
            </p:cNvPr>
            <p:cNvSpPr txBox="1"/>
            <p:nvPr/>
          </p:nvSpPr>
          <p:spPr>
            <a:xfrm>
              <a:off x="8964470" y="1842650"/>
              <a:ext cx="2780051" cy="1138773"/>
            </a:xfrm>
            <a:prstGeom prst="rect">
              <a:avLst/>
            </a:prstGeom>
            <a:noFill/>
          </p:spPr>
          <p:txBody>
            <a:bodyPr wrap="square" rtlCol="0">
              <a:spAutoFit/>
            </a:bodyPr>
            <a:lstStyle/>
            <a:p>
              <a:pPr algn="r"/>
              <a:r>
                <a:rPr lang="en-US" sz="2000" b="1" dirty="0">
                  <a:solidFill>
                    <a:srgbClr val="1F497D"/>
                  </a:solidFill>
                </a:rPr>
                <a:t>FinTech</a:t>
              </a:r>
              <a:br>
                <a:rPr lang="en-US" sz="2000" dirty="0">
                  <a:solidFill>
                    <a:srgbClr val="1F497D"/>
                  </a:solidFill>
                </a:rPr>
              </a:br>
              <a:r>
                <a:rPr lang="en-US" sz="1600" b="1" dirty="0">
                  <a:solidFill>
                    <a:srgbClr val="1F497D"/>
                  </a:solidFill>
                </a:rPr>
                <a:t>Since 2009 </a:t>
              </a:r>
              <a:r>
                <a:rPr lang="en-US" sz="1600" dirty="0">
                  <a:solidFill>
                    <a:srgbClr val="1F497D"/>
                  </a:solidFill>
                </a:rPr>
                <a:t>- 40+ </a:t>
              </a:r>
              <a:r>
                <a:rPr lang="en-US" sz="1600" dirty="0" err="1">
                  <a:solidFill>
                    <a:srgbClr val="1F497D"/>
                  </a:solidFill>
                </a:rPr>
                <a:t>FInTechs</a:t>
              </a:r>
              <a:r>
                <a:rPr lang="en-US" sz="1600" dirty="0">
                  <a:solidFill>
                    <a:srgbClr val="1F497D"/>
                  </a:solidFill>
                </a:rPr>
                <a:t> now connect to SISS to access Bank Data</a:t>
              </a:r>
            </a:p>
          </p:txBody>
        </p:sp>
        <p:grpSp>
          <p:nvGrpSpPr>
            <p:cNvPr id="33" name="Graphic 23">
              <a:extLst>
                <a:ext uri="{FF2B5EF4-FFF2-40B4-BE49-F238E27FC236}">
                  <a16:creationId xmlns:a16="http://schemas.microsoft.com/office/drawing/2014/main" id="{E85E9D6C-E0AF-419E-9AAE-5677DE15B7B6}"/>
                </a:ext>
              </a:extLst>
            </p:cNvPr>
            <p:cNvGrpSpPr/>
            <p:nvPr/>
          </p:nvGrpSpPr>
          <p:grpSpPr>
            <a:xfrm>
              <a:off x="10883936" y="964929"/>
              <a:ext cx="874380" cy="1092975"/>
              <a:chOff x="5333206" y="2558256"/>
              <a:chExt cx="1524000" cy="1905000"/>
            </a:xfrm>
            <a:solidFill>
              <a:srgbClr val="00B0F0"/>
            </a:solidFill>
          </p:grpSpPr>
          <p:sp>
            <p:nvSpPr>
              <p:cNvPr id="34" name="Freeform: Shape 33">
                <a:extLst>
                  <a:ext uri="{FF2B5EF4-FFF2-40B4-BE49-F238E27FC236}">
                    <a16:creationId xmlns:a16="http://schemas.microsoft.com/office/drawing/2014/main" id="{53E82640-D83A-4132-AE16-7F9BC4DE4F23}"/>
                  </a:ext>
                </a:extLst>
              </p:cNvPr>
              <p:cNvSpPr/>
              <p:nvPr/>
            </p:nvSpPr>
            <p:spPr>
              <a:xfrm>
                <a:off x="5676953" y="2800190"/>
                <a:ext cx="410146" cy="47625"/>
              </a:xfrm>
              <a:custGeom>
                <a:avLst/>
                <a:gdLst>
                  <a:gd name="connsiteX0" fmla="*/ 410147 w 410146"/>
                  <a:gd name="connsiteY0" fmla="*/ 0 h 47625"/>
                  <a:gd name="connsiteX1" fmla="*/ 23813 w 410146"/>
                  <a:gd name="connsiteY1" fmla="*/ 0 h 47625"/>
                  <a:gd name="connsiteX2" fmla="*/ 0 w 410146"/>
                  <a:gd name="connsiteY2" fmla="*/ 23813 h 47625"/>
                  <a:gd name="connsiteX3" fmla="*/ 23813 w 410146"/>
                  <a:gd name="connsiteY3" fmla="*/ 47625 h 47625"/>
                  <a:gd name="connsiteX4" fmla="*/ 386810 w 410146"/>
                  <a:gd name="connsiteY4" fmla="*/ 47625 h 47625"/>
                  <a:gd name="connsiteX5" fmla="*/ 410147 w 410146"/>
                  <a:gd name="connsiteY5"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146" h="47625">
                    <a:moveTo>
                      <a:pt x="410147" y="0"/>
                    </a:moveTo>
                    <a:lnTo>
                      <a:pt x="23813" y="0"/>
                    </a:lnTo>
                    <a:cubicBezTo>
                      <a:pt x="10668" y="0"/>
                      <a:pt x="0" y="10668"/>
                      <a:pt x="0" y="23813"/>
                    </a:cubicBezTo>
                    <a:cubicBezTo>
                      <a:pt x="0" y="36957"/>
                      <a:pt x="10668" y="47625"/>
                      <a:pt x="23813" y="47625"/>
                    </a:cubicBezTo>
                    <a:lnTo>
                      <a:pt x="386810" y="47625"/>
                    </a:lnTo>
                    <a:cubicBezTo>
                      <a:pt x="391478" y="30099"/>
                      <a:pt x="399479" y="14002"/>
                      <a:pt x="410147" y="0"/>
                    </a:cubicBezTo>
                    <a:close/>
                  </a:path>
                </a:pathLst>
              </a:custGeom>
              <a:grpFill/>
              <a:ln w="9525" cap="flat">
                <a:noFill/>
                <a:prstDash val="solid"/>
                <a:miter/>
              </a:ln>
            </p:spPr>
            <p:txBody>
              <a:bodyPr rtlCol="0" anchor="ctr"/>
              <a:lstStyle/>
              <a:p>
                <a:endParaRPr lang="en-ID" sz="2000"/>
              </a:p>
            </p:txBody>
          </p:sp>
          <p:sp>
            <p:nvSpPr>
              <p:cNvPr id="35" name="Freeform: Shape 34">
                <a:extLst>
                  <a:ext uri="{FF2B5EF4-FFF2-40B4-BE49-F238E27FC236}">
                    <a16:creationId xmlns:a16="http://schemas.microsoft.com/office/drawing/2014/main" id="{E0FB0111-37DF-4CBB-9A0B-450CE01197FB}"/>
                  </a:ext>
                </a:extLst>
              </p:cNvPr>
              <p:cNvSpPr/>
              <p:nvPr/>
            </p:nvSpPr>
            <p:spPr>
              <a:xfrm>
                <a:off x="5676963" y="299307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sz="2000"/>
              </a:p>
            </p:txBody>
          </p:sp>
          <p:sp>
            <p:nvSpPr>
              <p:cNvPr id="36" name="Freeform: Shape 35">
                <a:extLst>
                  <a:ext uri="{FF2B5EF4-FFF2-40B4-BE49-F238E27FC236}">
                    <a16:creationId xmlns:a16="http://schemas.microsoft.com/office/drawing/2014/main" id="{DC8D6046-D4A1-4E3A-A580-FD68997CA6B2}"/>
                  </a:ext>
                </a:extLst>
              </p:cNvPr>
              <p:cNvSpPr/>
              <p:nvPr/>
            </p:nvSpPr>
            <p:spPr>
              <a:xfrm>
                <a:off x="5676963" y="3101019"/>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sz="2000"/>
              </a:p>
            </p:txBody>
          </p:sp>
          <p:sp>
            <p:nvSpPr>
              <p:cNvPr id="37" name="Freeform: Shape 36">
                <a:extLst>
                  <a:ext uri="{FF2B5EF4-FFF2-40B4-BE49-F238E27FC236}">
                    <a16:creationId xmlns:a16="http://schemas.microsoft.com/office/drawing/2014/main" id="{926476D0-6874-43FD-85AE-B284CFF105EC}"/>
                  </a:ext>
                </a:extLst>
              </p:cNvPr>
              <p:cNvSpPr/>
              <p:nvPr/>
            </p:nvSpPr>
            <p:spPr>
              <a:xfrm>
                <a:off x="5676963" y="3208965"/>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sz="2000"/>
              </a:p>
            </p:txBody>
          </p:sp>
          <p:sp>
            <p:nvSpPr>
              <p:cNvPr id="38" name="Freeform: Shape 37">
                <a:extLst>
                  <a:ext uri="{FF2B5EF4-FFF2-40B4-BE49-F238E27FC236}">
                    <a16:creationId xmlns:a16="http://schemas.microsoft.com/office/drawing/2014/main" id="{FD2F0CBB-A9E7-4B5B-99DC-B26AF449CE07}"/>
                  </a:ext>
                </a:extLst>
              </p:cNvPr>
              <p:cNvSpPr/>
              <p:nvPr/>
            </p:nvSpPr>
            <p:spPr>
              <a:xfrm>
                <a:off x="5676963" y="331692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sz="2000"/>
              </a:p>
            </p:txBody>
          </p:sp>
          <p:sp>
            <p:nvSpPr>
              <p:cNvPr id="39" name="Freeform: Shape 38">
                <a:extLst>
                  <a:ext uri="{FF2B5EF4-FFF2-40B4-BE49-F238E27FC236}">
                    <a16:creationId xmlns:a16="http://schemas.microsoft.com/office/drawing/2014/main" id="{0F566358-F579-41C1-8664-1F6ECDC8AD0E}"/>
                  </a:ext>
                </a:extLst>
              </p:cNvPr>
              <p:cNvSpPr/>
              <p:nvPr/>
            </p:nvSpPr>
            <p:spPr>
              <a:xfrm>
                <a:off x="6329063" y="2891535"/>
                <a:ext cx="157629" cy="402402"/>
              </a:xfrm>
              <a:custGeom>
                <a:avLst/>
                <a:gdLst>
                  <a:gd name="connsiteX0" fmla="*/ 103442 w 157629"/>
                  <a:gd name="connsiteY0" fmla="*/ 58141 h 402402"/>
                  <a:gd name="connsiteX1" fmla="*/ 103442 w 157629"/>
                  <a:gd name="connsiteY1" fmla="*/ 23813 h 402402"/>
                  <a:gd name="connsiteX2" fmla="*/ 79629 w 157629"/>
                  <a:gd name="connsiteY2" fmla="*/ 0 h 402402"/>
                  <a:gd name="connsiteX3" fmla="*/ 55817 w 157629"/>
                  <a:gd name="connsiteY3" fmla="*/ 23813 h 402402"/>
                  <a:gd name="connsiteX4" fmla="*/ 55817 w 157629"/>
                  <a:gd name="connsiteY4" fmla="*/ 57721 h 402402"/>
                  <a:gd name="connsiteX5" fmla="*/ 0 w 157629"/>
                  <a:gd name="connsiteY5" fmla="*/ 131597 h 402402"/>
                  <a:gd name="connsiteX6" fmla="*/ 36709 w 157629"/>
                  <a:gd name="connsiteY6" fmla="*/ 197139 h 402402"/>
                  <a:gd name="connsiteX7" fmla="*/ 96022 w 157629"/>
                  <a:gd name="connsiteY7" fmla="*/ 233486 h 402402"/>
                  <a:gd name="connsiteX8" fmla="*/ 109995 w 157629"/>
                  <a:gd name="connsiteY8" fmla="*/ 258432 h 402402"/>
                  <a:gd name="connsiteX9" fmla="*/ 109995 w 157629"/>
                  <a:gd name="connsiteY9" fmla="*/ 263281 h 402402"/>
                  <a:gd name="connsiteX10" fmla="*/ 80743 w 157629"/>
                  <a:gd name="connsiteY10" fmla="*/ 292532 h 402402"/>
                  <a:gd name="connsiteX11" fmla="*/ 76895 w 157629"/>
                  <a:gd name="connsiteY11" fmla="*/ 292532 h 402402"/>
                  <a:gd name="connsiteX12" fmla="*/ 47644 w 157629"/>
                  <a:gd name="connsiteY12" fmla="*/ 263281 h 402402"/>
                  <a:gd name="connsiteX13" fmla="*/ 47644 w 157629"/>
                  <a:gd name="connsiteY13" fmla="*/ 261785 h 402402"/>
                  <a:gd name="connsiteX14" fmla="*/ 23832 w 157629"/>
                  <a:gd name="connsiteY14" fmla="*/ 237973 h 402402"/>
                  <a:gd name="connsiteX15" fmla="*/ 19 w 157629"/>
                  <a:gd name="connsiteY15" fmla="*/ 261785 h 402402"/>
                  <a:gd name="connsiteX16" fmla="*/ 19 w 157629"/>
                  <a:gd name="connsiteY16" fmla="*/ 263281 h 402402"/>
                  <a:gd name="connsiteX17" fmla="*/ 56940 w 157629"/>
                  <a:gd name="connsiteY17" fmla="*/ 337442 h 402402"/>
                  <a:gd name="connsiteX18" fmla="*/ 56940 w 157629"/>
                  <a:gd name="connsiteY18" fmla="*/ 378590 h 402402"/>
                  <a:gd name="connsiteX19" fmla="*/ 80753 w 157629"/>
                  <a:gd name="connsiteY19" fmla="*/ 402403 h 402402"/>
                  <a:gd name="connsiteX20" fmla="*/ 104565 w 157629"/>
                  <a:gd name="connsiteY20" fmla="*/ 378590 h 402402"/>
                  <a:gd name="connsiteX21" fmla="*/ 104565 w 157629"/>
                  <a:gd name="connsiteY21" fmla="*/ 336337 h 402402"/>
                  <a:gd name="connsiteX22" fmla="*/ 157629 w 157629"/>
                  <a:gd name="connsiteY22" fmla="*/ 263281 h 402402"/>
                  <a:gd name="connsiteX23" fmla="*/ 157629 w 157629"/>
                  <a:gd name="connsiteY23" fmla="*/ 258432 h 402402"/>
                  <a:gd name="connsiteX24" fmla="*/ 120920 w 157629"/>
                  <a:gd name="connsiteY24" fmla="*/ 192881 h 402402"/>
                  <a:gd name="connsiteX25" fmla="*/ 61598 w 157629"/>
                  <a:gd name="connsiteY25" fmla="*/ 156524 h 402402"/>
                  <a:gd name="connsiteX26" fmla="*/ 47635 w 157629"/>
                  <a:gd name="connsiteY26" fmla="*/ 131588 h 402402"/>
                  <a:gd name="connsiteX27" fmla="*/ 76886 w 157629"/>
                  <a:gd name="connsiteY27" fmla="*/ 102337 h 402402"/>
                  <a:gd name="connsiteX28" fmla="*/ 80734 w 157629"/>
                  <a:gd name="connsiteY28" fmla="*/ 102337 h 402402"/>
                  <a:gd name="connsiteX29" fmla="*/ 109985 w 157629"/>
                  <a:gd name="connsiteY29" fmla="*/ 131588 h 402402"/>
                  <a:gd name="connsiteX30" fmla="*/ 109985 w 157629"/>
                  <a:gd name="connsiteY30" fmla="*/ 144494 h 402402"/>
                  <a:gd name="connsiteX31" fmla="*/ 133798 w 157629"/>
                  <a:gd name="connsiteY31" fmla="*/ 168307 h 402402"/>
                  <a:gd name="connsiteX32" fmla="*/ 157610 w 157629"/>
                  <a:gd name="connsiteY32" fmla="*/ 144494 h 402402"/>
                  <a:gd name="connsiteX33" fmla="*/ 157610 w 157629"/>
                  <a:gd name="connsiteY33" fmla="*/ 131588 h 402402"/>
                  <a:gd name="connsiteX34" fmla="*/ 103442 w 157629"/>
                  <a:gd name="connsiteY34" fmla="*/ 58141 h 40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7629" h="402402">
                    <a:moveTo>
                      <a:pt x="103442" y="58141"/>
                    </a:moveTo>
                    <a:lnTo>
                      <a:pt x="103442" y="23813"/>
                    </a:lnTo>
                    <a:cubicBezTo>
                      <a:pt x="103442" y="10658"/>
                      <a:pt x="92783" y="0"/>
                      <a:pt x="79629" y="0"/>
                    </a:cubicBezTo>
                    <a:cubicBezTo>
                      <a:pt x="66475" y="0"/>
                      <a:pt x="55817" y="10658"/>
                      <a:pt x="55817" y="23813"/>
                    </a:cubicBezTo>
                    <a:lnTo>
                      <a:pt x="55817" y="57721"/>
                    </a:lnTo>
                    <a:cubicBezTo>
                      <a:pt x="23641" y="66913"/>
                      <a:pt x="0" y="96517"/>
                      <a:pt x="0" y="131597"/>
                    </a:cubicBezTo>
                    <a:cubicBezTo>
                      <a:pt x="0" y="158163"/>
                      <a:pt x="14068" y="183280"/>
                      <a:pt x="36709" y="197139"/>
                    </a:cubicBezTo>
                    <a:lnTo>
                      <a:pt x="96022" y="233486"/>
                    </a:lnTo>
                    <a:cubicBezTo>
                      <a:pt x="104632" y="238773"/>
                      <a:pt x="109995" y="248336"/>
                      <a:pt x="109995" y="258432"/>
                    </a:cubicBezTo>
                    <a:lnTo>
                      <a:pt x="109995" y="263281"/>
                    </a:lnTo>
                    <a:cubicBezTo>
                      <a:pt x="109995" y="279406"/>
                      <a:pt x="96869" y="292532"/>
                      <a:pt x="80743" y="292532"/>
                    </a:cubicBezTo>
                    <a:lnTo>
                      <a:pt x="76895" y="292532"/>
                    </a:lnTo>
                    <a:cubicBezTo>
                      <a:pt x="60769" y="292532"/>
                      <a:pt x="47644" y="279406"/>
                      <a:pt x="47644" y="263281"/>
                    </a:cubicBezTo>
                    <a:lnTo>
                      <a:pt x="47644" y="261785"/>
                    </a:lnTo>
                    <a:cubicBezTo>
                      <a:pt x="47644" y="248631"/>
                      <a:pt x="36986" y="237973"/>
                      <a:pt x="23832" y="237973"/>
                    </a:cubicBezTo>
                    <a:cubicBezTo>
                      <a:pt x="10677" y="237973"/>
                      <a:pt x="19" y="248631"/>
                      <a:pt x="19" y="261785"/>
                    </a:cubicBezTo>
                    <a:lnTo>
                      <a:pt x="19" y="263281"/>
                    </a:lnTo>
                    <a:cubicBezTo>
                      <a:pt x="19" y="298761"/>
                      <a:pt x="24213" y="328612"/>
                      <a:pt x="56940" y="337442"/>
                    </a:cubicBezTo>
                    <a:lnTo>
                      <a:pt x="56940" y="378590"/>
                    </a:lnTo>
                    <a:cubicBezTo>
                      <a:pt x="56940" y="391744"/>
                      <a:pt x="67599" y="402403"/>
                      <a:pt x="80753" y="402403"/>
                    </a:cubicBezTo>
                    <a:cubicBezTo>
                      <a:pt x="93907" y="402403"/>
                      <a:pt x="104565" y="391744"/>
                      <a:pt x="104565" y="378590"/>
                    </a:cubicBezTo>
                    <a:lnTo>
                      <a:pt x="104565" y="336337"/>
                    </a:lnTo>
                    <a:cubicBezTo>
                      <a:pt x="135322" y="326288"/>
                      <a:pt x="157629" y="297351"/>
                      <a:pt x="157629" y="263281"/>
                    </a:cubicBezTo>
                    <a:lnTo>
                      <a:pt x="157629" y="258432"/>
                    </a:lnTo>
                    <a:cubicBezTo>
                      <a:pt x="157629" y="231877"/>
                      <a:pt x="143561" y="206769"/>
                      <a:pt x="120920" y="192881"/>
                    </a:cubicBezTo>
                    <a:lnTo>
                      <a:pt x="61598" y="156524"/>
                    </a:lnTo>
                    <a:cubicBezTo>
                      <a:pt x="52988" y="151247"/>
                      <a:pt x="47635" y="141694"/>
                      <a:pt x="47635" y="131588"/>
                    </a:cubicBezTo>
                    <a:cubicBezTo>
                      <a:pt x="47635" y="115462"/>
                      <a:pt x="60760" y="102337"/>
                      <a:pt x="76886" y="102337"/>
                    </a:cubicBezTo>
                    <a:lnTo>
                      <a:pt x="80734" y="102337"/>
                    </a:lnTo>
                    <a:cubicBezTo>
                      <a:pt x="96860" y="102337"/>
                      <a:pt x="109985" y="115462"/>
                      <a:pt x="109985" y="131588"/>
                    </a:cubicBezTo>
                    <a:lnTo>
                      <a:pt x="109985" y="144494"/>
                    </a:lnTo>
                    <a:cubicBezTo>
                      <a:pt x="109985" y="157648"/>
                      <a:pt x="120644" y="168307"/>
                      <a:pt x="133798" y="168307"/>
                    </a:cubicBezTo>
                    <a:cubicBezTo>
                      <a:pt x="146952" y="168307"/>
                      <a:pt x="157610" y="157648"/>
                      <a:pt x="157610" y="144494"/>
                    </a:cubicBezTo>
                    <a:lnTo>
                      <a:pt x="157610" y="131588"/>
                    </a:lnTo>
                    <a:cubicBezTo>
                      <a:pt x="157601" y="97098"/>
                      <a:pt x="134769" y="67847"/>
                      <a:pt x="103442" y="58141"/>
                    </a:cubicBezTo>
                    <a:close/>
                  </a:path>
                </a:pathLst>
              </a:custGeom>
              <a:grpFill/>
              <a:ln w="9525" cap="flat">
                <a:noFill/>
                <a:prstDash val="solid"/>
                <a:miter/>
              </a:ln>
            </p:spPr>
            <p:txBody>
              <a:bodyPr rtlCol="0" anchor="ctr"/>
              <a:lstStyle/>
              <a:p>
                <a:endParaRPr lang="en-ID" sz="2000"/>
              </a:p>
            </p:txBody>
          </p:sp>
          <p:sp>
            <p:nvSpPr>
              <p:cNvPr id="40" name="Freeform: Shape 39">
                <a:extLst>
                  <a:ext uri="{FF2B5EF4-FFF2-40B4-BE49-F238E27FC236}">
                    <a16:creationId xmlns:a16="http://schemas.microsoft.com/office/drawing/2014/main" id="{9E4C345A-F517-42F1-BE64-837A37FAE059}"/>
                  </a:ext>
                </a:extLst>
              </p:cNvPr>
              <p:cNvSpPr/>
              <p:nvPr/>
            </p:nvSpPr>
            <p:spPr>
              <a:xfrm>
                <a:off x="5457592" y="2605690"/>
                <a:ext cx="1275225" cy="1429131"/>
              </a:xfrm>
              <a:custGeom>
                <a:avLst/>
                <a:gdLst>
                  <a:gd name="connsiteX0" fmla="*/ 1161240 w 1275225"/>
                  <a:gd name="connsiteY0" fmla="*/ 163697 h 1429131"/>
                  <a:gd name="connsiteX1" fmla="*/ 983647 w 1275225"/>
                  <a:gd name="connsiteY1" fmla="*/ 163697 h 1429131"/>
                  <a:gd name="connsiteX2" fmla="*/ 983647 w 1275225"/>
                  <a:gd name="connsiteY2" fmla="*/ 163259 h 1429131"/>
                  <a:gd name="connsiteX3" fmla="*/ 981932 w 1275225"/>
                  <a:gd name="connsiteY3" fmla="*/ 139922 h 1429131"/>
                  <a:gd name="connsiteX4" fmla="*/ 820388 w 1275225"/>
                  <a:gd name="connsiteY4" fmla="*/ 0 h 1429131"/>
                  <a:gd name="connsiteX5" fmla="*/ 163259 w 1275225"/>
                  <a:gd name="connsiteY5" fmla="*/ 0 h 1429131"/>
                  <a:gd name="connsiteX6" fmla="*/ 0 w 1275225"/>
                  <a:gd name="connsiteY6" fmla="*/ 163259 h 1429131"/>
                  <a:gd name="connsiteX7" fmla="*/ 0 w 1275225"/>
                  <a:gd name="connsiteY7" fmla="*/ 1265873 h 1429131"/>
                  <a:gd name="connsiteX8" fmla="*/ 163259 w 1275225"/>
                  <a:gd name="connsiteY8" fmla="*/ 1429131 h 1429131"/>
                  <a:gd name="connsiteX9" fmla="*/ 820388 w 1275225"/>
                  <a:gd name="connsiteY9" fmla="*/ 1429131 h 1429131"/>
                  <a:gd name="connsiteX10" fmla="*/ 983647 w 1275225"/>
                  <a:gd name="connsiteY10" fmla="*/ 1265873 h 1429131"/>
                  <a:gd name="connsiteX11" fmla="*/ 983647 w 1275225"/>
                  <a:gd name="connsiteY11" fmla="*/ 923163 h 1429131"/>
                  <a:gd name="connsiteX12" fmla="*/ 916972 w 1275225"/>
                  <a:gd name="connsiteY12" fmla="*/ 992505 h 1429131"/>
                  <a:gd name="connsiteX13" fmla="*/ 916972 w 1275225"/>
                  <a:gd name="connsiteY13" fmla="*/ 1265873 h 1429131"/>
                  <a:gd name="connsiteX14" fmla="*/ 820388 w 1275225"/>
                  <a:gd name="connsiteY14" fmla="*/ 1362456 h 1429131"/>
                  <a:gd name="connsiteX15" fmla="*/ 163259 w 1275225"/>
                  <a:gd name="connsiteY15" fmla="*/ 1362456 h 1429131"/>
                  <a:gd name="connsiteX16" fmla="*/ 66675 w 1275225"/>
                  <a:gd name="connsiteY16" fmla="*/ 1265873 h 1429131"/>
                  <a:gd name="connsiteX17" fmla="*/ 66675 w 1275225"/>
                  <a:gd name="connsiteY17" fmla="*/ 163259 h 1429131"/>
                  <a:gd name="connsiteX18" fmla="*/ 163259 w 1275225"/>
                  <a:gd name="connsiteY18" fmla="*/ 66675 h 1429131"/>
                  <a:gd name="connsiteX19" fmla="*/ 820388 w 1275225"/>
                  <a:gd name="connsiteY19" fmla="*/ 66675 h 1429131"/>
                  <a:gd name="connsiteX20" fmla="*/ 914114 w 1275225"/>
                  <a:gd name="connsiteY20" fmla="*/ 139922 h 1429131"/>
                  <a:gd name="connsiteX21" fmla="*/ 916972 w 1275225"/>
                  <a:gd name="connsiteY21" fmla="*/ 163259 h 1429131"/>
                  <a:gd name="connsiteX22" fmla="*/ 916972 w 1275225"/>
                  <a:gd name="connsiteY22" fmla="*/ 163697 h 1429131"/>
                  <a:gd name="connsiteX23" fmla="*/ 739292 w 1275225"/>
                  <a:gd name="connsiteY23" fmla="*/ 163697 h 1429131"/>
                  <a:gd name="connsiteX24" fmla="*/ 625297 w 1275225"/>
                  <a:gd name="connsiteY24" fmla="*/ 277682 h 1429131"/>
                  <a:gd name="connsiteX25" fmla="*/ 625297 w 1275225"/>
                  <a:gd name="connsiteY25" fmla="*/ 699630 h 1429131"/>
                  <a:gd name="connsiteX26" fmla="*/ 739292 w 1275225"/>
                  <a:gd name="connsiteY26" fmla="*/ 813626 h 1429131"/>
                  <a:gd name="connsiteX27" fmla="*/ 830447 w 1275225"/>
                  <a:gd name="connsiteY27" fmla="*/ 813626 h 1429131"/>
                  <a:gd name="connsiteX28" fmla="*/ 830447 w 1275225"/>
                  <a:gd name="connsiteY28" fmla="*/ 965321 h 1429131"/>
                  <a:gd name="connsiteX29" fmla="*/ 851316 w 1275225"/>
                  <a:gd name="connsiteY29" fmla="*/ 996239 h 1429131"/>
                  <a:gd name="connsiteX30" fmla="*/ 863775 w 1275225"/>
                  <a:gd name="connsiteY30" fmla="*/ 998658 h 1429131"/>
                  <a:gd name="connsiteX31" fmla="*/ 887797 w 1275225"/>
                  <a:gd name="connsiteY31" fmla="*/ 988438 h 1429131"/>
                  <a:gd name="connsiteX32" fmla="*/ 1056046 w 1275225"/>
                  <a:gd name="connsiteY32" fmla="*/ 813626 h 1429131"/>
                  <a:gd name="connsiteX33" fmla="*/ 1161240 w 1275225"/>
                  <a:gd name="connsiteY33" fmla="*/ 813626 h 1429131"/>
                  <a:gd name="connsiteX34" fmla="*/ 1275226 w 1275225"/>
                  <a:gd name="connsiteY34" fmla="*/ 699630 h 1429131"/>
                  <a:gd name="connsiteX35" fmla="*/ 1275226 w 1275225"/>
                  <a:gd name="connsiteY35" fmla="*/ 277682 h 1429131"/>
                  <a:gd name="connsiteX36" fmla="*/ 1161240 w 1275225"/>
                  <a:gd name="connsiteY36" fmla="*/ 163697 h 1429131"/>
                  <a:gd name="connsiteX37" fmla="*/ 1208551 w 1275225"/>
                  <a:gd name="connsiteY37" fmla="*/ 699630 h 1429131"/>
                  <a:gd name="connsiteX38" fmla="*/ 1161240 w 1275225"/>
                  <a:gd name="connsiteY38" fmla="*/ 746951 h 1429131"/>
                  <a:gd name="connsiteX39" fmla="*/ 1041864 w 1275225"/>
                  <a:gd name="connsiteY39" fmla="*/ 746951 h 1429131"/>
                  <a:gd name="connsiteX40" fmla="*/ 1017851 w 1275225"/>
                  <a:gd name="connsiteY40" fmla="*/ 757171 h 1429131"/>
                  <a:gd name="connsiteX41" fmla="*/ 897131 w 1275225"/>
                  <a:gd name="connsiteY41" fmla="*/ 882596 h 1429131"/>
                  <a:gd name="connsiteX42" fmla="*/ 897131 w 1275225"/>
                  <a:gd name="connsiteY42" fmla="*/ 780288 h 1429131"/>
                  <a:gd name="connsiteX43" fmla="*/ 863794 w 1275225"/>
                  <a:gd name="connsiteY43" fmla="*/ 746951 h 1429131"/>
                  <a:gd name="connsiteX44" fmla="*/ 739302 w 1275225"/>
                  <a:gd name="connsiteY44" fmla="*/ 746951 h 1429131"/>
                  <a:gd name="connsiteX45" fmla="*/ 691982 w 1275225"/>
                  <a:gd name="connsiteY45" fmla="*/ 699630 h 1429131"/>
                  <a:gd name="connsiteX46" fmla="*/ 691982 w 1275225"/>
                  <a:gd name="connsiteY46" fmla="*/ 277682 h 1429131"/>
                  <a:gd name="connsiteX47" fmla="*/ 739302 w 1275225"/>
                  <a:gd name="connsiteY47" fmla="*/ 230372 h 1429131"/>
                  <a:gd name="connsiteX48" fmla="*/ 949947 w 1275225"/>
                  <a:gd name="connsiteY48" fmla="*/ 230372 h 1429131"/>
                  <a:gd name="connsiteX49" fmla="*/ 950319 w 1275225"/>
                  <a:gd name="connsiteY49" fmla="*/ 230410 h 1429131"/>
                  <a:gd name="connsiteX50" fmla="*/ 950690 w 1275225"/>
                  <a:gd name="connsiteY50" fmla="*/ 230372 h 1429131"/>
                  <a:gd name="connsiteX51" fmla="*/ 1161250 w 1275225"/>
                  <a:gd name="connsiteY51" fmla="*/ 230372 h 1429131"/>
                  <a:gd name="connsiteX52" fmla="*/ 1208561 w 1275225"/>
                  <a:gd name="connsiteY52" fmla="*/ 277682 h 1429131"/>
                  <a:gd name="connsiteX53" fmla="*/ 1208561 w 1275225"/>
                  <a:gd name="connsiteY53" fmla="*/ 699630 h 142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75225" h="1429131">
                    <a:moveTo>
                      <a:pt x="1161240" y="163697"/>
                    </a:moveTo>
                    <a:lnTo>
                      <a:pt x="983647" y="163697"/>
                    </a:lnTo>
                    <a:lnTo>
                      <a:pt x="983647" y="163259"/>
                    </a:lnTo>
                    <a:cubicBezTo>
                      <a:pt x="983647" y="155353"/>
                      <a:pt x="983075" y="147542"/>
                      <a:pt x="981932" y="139922"/>
                    </a:cubicBezTo>
                    <a:cubicBezTo>
                      <a:pt x="970598" y="60865"/>
                      <a:pt x="902494" y="0"/>
                      <a:pt x="820388" y="0"/>
                    </a:cubicBezTo>
                    <a:lnTo>
                      <a:pt x="163259" y="0"/>
                    </a:lnTo>
                    <a:cubicBezTo>
                      <a:pt x="73247" y="0"/>
                      <a:pt x="0" y="73152"/>
                      <a:pt x="0" y="163259"/>
                    </a:cubicBezTo>
                    <a:lnTo>
                      <a:pt x="0" y="1265873"/>
                    </a:lnTo>
                    <a:cubicBezTo>
                      <a:pt x="0" y="1355979"/>
                      <a:pt x="73247" y="1429131"/>
                      <a:pt x="163259" y="1429131"/>
                    </a:cubicBezTo>
                    <a:lnTo>
                      <a:pt x="820388" y="1429131"/>
                    </a:lnTo>
                    <a:cubicBezTo>
                      <a:pt x="910400" y="1429131"/>
                      <a:pt x="983647" y="1355979"/>
                      <a:pt x="983647" y="1265873"/>
                    </a:cubicBezTo>
                    <a:lnTo>
                      <a:pt x="983647" y="923163"/>
                    </a:lnTo>
                    <a:lnTo>
                      <a:pt x="916972" y="992505"/>
                    </a:lnTo>
                    <a:lnTo>
                      <a:pt x="916972" y="1265873"/>
                    </a:lnTo>
                    <a:cubicBezTo>
                      <a:pt x="916972" y="1319213"/>
                      <a:pt x="873633" y="1362456"/>
                      <a:pt x="820388" y="1362456"/>
                    </a:cubicBezTo>
                    <a:lnTo>
                      <a:pt x="163259" y="1362456"/>
                    </a:lnTo>
                    <a:cubicBezTo>
                      <a:pt x="110014" y="1362456"/>
                      <a:pt x="66675" y="1319213"/>
                      <a:pt x="66675" y="1265873"/>
                    </a:cubicBezTo>
                    <a:lnTo>
                      <a:pt x="66675" y="163259"/>
                    </a:lnTo>
                    <a:cubicBezTo>
                      <a:pt x="66675" y="109919"/>
                      <a:pt x="110014" y="66675"/>
                      <a:pt x="163259" y="66675"/>
                    </a:cubicBezTo>
                    <a:lnTo>
                      <a:pt x="820388" y="66675"/>
                    </a:lnTo>
                    <a:cubicBezTo>
                      <a:pt x="865632" y="66675"/>
                      <a:pt x="903732" y="97917"/>
                      <a:pt x="914114" y="139922"/>
                    </a:cubicBezTo>
                    <a:cubicBezTo>
                      <a:pt x="916019" y="147447"/>
                      <a:pt x="916972" y="155258"/>
                      <a:pt x="916972" y="163259"/>
                    </a:cubicBezTo>
                    <a:lnTo>
                      <a:pt x="916972" y="163697"/>
                    </a:lnTo>
                    <a:lnTo>
                      <a:pt x="739292" y="163697"/>
                    </a:lnTo>
                    <a:cubicBezTo>
                      <a:pt x="676437" y="163697"/>
                      <a:pt x="625297" y="214836"/>
                      <a:pt x="625297" y="277682"/>
                    </a:cubicBezTo>
                    <a:lnTo>
                      <a:pt x="625297" y="699630"/>
                    </a:lnTo>
                    <a:cubicBezTo>
                      <a:pt x="625297" y="762486"/>
                      <a:pt x="676437" y="813626"/>
                      <a:pt x="739292" y="813626"/>
                    </a:cubicBezTo>
                    <a:lnTo>
                      <a:pt x="830447" y="813626"/>
                    </a:lnTo>
                    <a:lnTo>
                      <a:pt x="830447" y="965321"/>
                    </a:lnTo>
                    <a:cubicBezTo>
                      <a:pt x="830447" y="978922"/>
                      <a:pt x="838705" y="991162"/>
                      <a:pt x="851316" y="996239"/>
                    </a:cubicBezTo>
                    <a:cubicBezTo>
                      <a:pt x="855364" y="997868"/>
                      <a:pt x="859584" y="998658"/>
                      <a:pt x="863775" y="998658"/>
                    </a:cubicBezTo>
                    <a:cubicBezTo>
                      <a:pt x="872671" y="998658"/>
                      <a:pt x="881396" y="995096"/>
                      <a:pt x="887797" y="988438"/>
                    </a:cubicBezTo>
                    <a:lnTo>
                      <a:pt x="1056046" y="813626"/>
                    </a:lnTo>
                    <a:lnTo>
                      <a:pt x="1161240" y="813626"/>
                    </a:lnTo>
                    <a:cubicBezTo>
                      <a:pt x="1224096" y="813626"/>
                      <a:pt x="1275226" y="762486"/>
                      <a:pt x="1275226" y="699630"/>
                    </a:cubicBezTo>
                    <a:lnTo>
                      <a:pt x="1275226" y="277682"/>
                    </a:lnTo>
                    <a:cubicBezTo>
                      <a:pt x="1275226" y="214836"/>
                      <a:pt x="1224096" y="163697"/>
                      <a:pt x="1161240" y="163697"/>
                    </a:cubicBezTo>
                    <a:close/>
                    <a:moveTo>
                      <a:pt x="1208551" y="699630"/>
                    </a:moveTo>
                    <a:cubicBezTo>
                      <a:pt x="1208551" y="725719"/>
                      <a:pt x="1187320" y="746951"/>
                      <a:pt x="1161240" y="746951"/>
                    </a:cubicBezTo>
                    <a:lnTo>
                      <a:pt x="1041864" y="746951"/>
                    </a:lnTo>
                    <a:cubicBezTo>
                      <a:pt x="1032805" y="746951"/>
                      <a:pt x="1024128" y="750646"/>
                      <a:pt x="1017851" y="757171"/>
                    </a:cubicBezTo>
                    <a:lnTo>
                      <a:pt x="897131" y="882596"/>
                    </a:lnTo>
                    <a:lnTo>
                      <a:pt x="897131" y="780288"/>
                    </a:lnTo>
                    <a:cubicBezTo>
                      <a:pt x="897131" y="761876"/>
                      <a:pt x="882206" y="746951"/>
                      <a:pt x="863794" y="746951"/>
                    </a:cubicBezTo>
                    <a:lnTo>
                      <a:pt x="739302" y="746951"/>
                    </a:lnTo>
                    <a:cubicBezTo>
                      <a:pt x="713213" y="746951"/>
                      <a:pt x="691982" y="725719"/>
                      <a:pt x="691982" y="699630"/>
                    </a:cubicBezTo>
                    <a:lnTo>
                      <a:pt x="691982" y="277682"/>
                    </a:lnTo>
                    <a:cubicBezTo>
                      <a:pt x="691982" y="251593"/>
                      <a:pt x="713213" y="230372"/>
                      <a:pt x="739302" y="230372"/>
                    </a:cubicBezTo>
                    <a:lnTo>
                      <a:pt x="949947" y="230372"/>
                    </a:lnTo>
                    <a:cubicBezTo>
                      <a:pt x="950071" y="230372"/>
                      <a:pt x="950195" y="230410"/>
                      <a:pt x="950319" y="230410"/>
                    </a:cubicBezTo>
                    <a:cubicBezTo>
                      <a:pt x="950443" y="230410"/>
                      <a:pt x="950557" y="230372"/>
                      <a:pt x="950690" y="230372"/>
                    </a:cubicBezTo>
                    <a:lnTo>
                      <a:pt x="1161250" y="230372"/>
                    </a:lnTo>
                    <a:cubicBezTo>
                      <a:pt x="1187329" y="230372"/>
                      <a:pt x="1208561" y="251603"/>
                      <a:pt x="1208561" y="277682"/>
                    </a:cubicBezTo>
                    <a:lnTo>
                      <a:pt x="1208561" y="699630"/>
                    </a:lnTo>
                    <a:close/>
                  </a:path>
                </a:pathLst>
              </a:custGeom>
              <a:grpFill/>
              <a:ln w="9525" cap="flat">
                <a:noFill/>
                <a:prstDash val="solid"/>
                <a:miter/>
              </a:ln>
            </p:spPr>
            <p:txBody>
              <a:bodyPr rtlCol="0" anchor="ctr"/>
              <a:lstStyle/>
              <a:p>
                <a:endParaRPr lang="en-ID" sz="2000"/>
              </a:p>
            </p:txBody>
          </p:sp>
          <p:sp>
            <p:nvSpPr>
              <p:cNvPr id="41" name="Freeform: Shape 40">
                <a:extLst>
                  <a:ext uri="{FF2B5EF4-FFF2-40B4-BE49-F238E27FC236}">
                    <a16:creationId xmlns:a16="http://schemas.microsoft.com/office/drawing/2014/main" id="{9C36C77D-1560-4B9B-B376-169B278448C6}"/>
                  </a:ext>
                </a:extLst>
              </p:cNvPr>
              <p:cNvSpPr/>
              <p:nvPr/>
            </p:nvSpPr>
            <p:spPr>
              <a:xfrm>
                <a:off x="5875283" y="3739403"/>
                <a:ext cx="148209" cy="148209"/>
              </a:xfrm>
              <a:custGeom>
                <a:avLst/>
                <a:gdLst>
                  <a:gd name="connsiteX0" fmla="*/ 0 w 148209"/>
                  <a:gd name="connsiteY0" fmla="*/ 74105 h 148209"/>
                  <a:gd name="connsiteX1" fmla="*/ 74105 w 148209"/>
                  <a:gd name="connsiteY1" fmla="*/ 148209 h 148209"/>
                  <a:gd name="connsiteX2" fmla="*/ 148209 w 148209"/>
                  <a:gd name="connsiteY2" fmla="*/ 74105 h 148209"/>
                  <a:gd name="connsiteX3" fmla="*/ 74105 w 148209"/>
                  <a:gd name="connsiteY3" fmla="*/ 0 h 148209"/>
                  <a:gd name="connsiteX4" fmla="*/ 0 w 148209"/>
                  <a:gd name="connsiteY4" fmla="*/ 74105 h 148209"/>
                  <a:gd name="connsiteX5" fmla="*/ 100584 w 148209"/>
                  <a:gd name="connsiteY5" fmla="*/ 74105 h 148209"/>
                  <a:gd name="connsiteX6" fmla="*/ 74105 w 148209"/>
                  <a:gd name="connsiteY6" fmla="*/ 100584 h 148209"/>
                  <a:gd name="connsiteX7" fmla="*/ 47625 w 148209"/>
                  <a:gd name="connsiteY7" fmla="*/ 74105 h 148209"/>
                  <a:gd name="connsiteX8" fmla="*/ 74105 w 148209"/>
                  <a:gd name="connsiteY8" fmla="*/ 47625 h 148209"/>
                  <a:gd name="connsiteX9" fmla="*/ 100584 w 148209"/>
                  <a:gd name="connsiteY9" fmla="*/ 74105 h 14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209" h="148209">
                    <a:moveTo>
                      <a:pt x="0" y="74105"/>
                    </a:moveTo>
                    <a:cubicBezTo>
                      <a:pt x="0" y="114967"/>
                      <a:pt x="33242" y="148209"/>
                      <a:pt x="74105" y="148209"/>
                    </a:cubicBezTo>
                    <a:cubicBezTo>
                      <a:pt x="114967" y="148209"/>
                      <a:pt x="148209" y="114967"/>
                      <a:pt x="148209" y="74105"/>
                    </a:cubicBezTo>
                    <a:cubicBezTo>
                      <a:pt x="148209" y="33242"/>
                      <a:pt x="114967" y="0"/>
                      <a:pt x="74105" y="0"/>
                    </a:cubicBezTo>
                    <a:cubicBezTo>
                      <a:pt x="33242" y="0"/>
                      <a:pt x="0" y="33242"/>
                      <a:pt x="0" y="74105"/>
                    </a:cubicBezTo>
                    <a:close/>
                    <a:moveTo>
                      <a:pt x="100584" y="74105"/>
                    </a:moveTo>
                    <a:cubicBezTo>
                      <a:pt x="100584" y="88706"/>
                      <a:pt x="88706" y="100584"/>
                      <a:pt x="74105" y="100584"/>
                    </a:cubicBezTo>
                    <a:cubicBezTo>
                      <a:pt x="59503" y="100584"/>
                      <a:pt x="47625" y="88706"/>
                      <a:pt x="47625" y="74105"/>
                    </a:cubicBezTo>
                    <a:cubicBezTo>
                      <a:pt x="47625" y="59503"/>
                      <a:pt x="59503" y="47625"/>
                      <a:pt x="74105" y="47625"/>
                    </a:cubicBezTo>
                    <a:cubicBezTo>
                      <a:pt x="88706" y="47625"/>
                      <a:pt x="100584" y="59503"/>
                      <a:pt x="100584" y="74105"/>
                    </a:cubicBezTo>
                    <a:close/>
                  </a:path>
                </a:pathLst>
              </a:custGeom>
              <a:grpFill/>
              <a:ln w="9525" cap="flat">
                <a:noFill/>
                <a:prstDash val="solid"/>
                <a:miter/>
              </a:ln>
            </p:spPr>
            <p:txBody>
              <a:bodyPr rtlCol="0" anchor="ctr"/>
              <a:lstStyle/>
              <a:p>
                <a:endParaRPr lang="en-ID" sz="2000"/>
              </a:p>
            </p:txBody>
          </p:sp>
          <p:sp>
            <p:nvSpPr>
              <p:cNvPr id="42" name="Freeform: Shape 41">
                <a:extLst>
                  <a:ext uri="{FF2B5EF4-FFF2-40B4-BE49-F238E27FC236}">
                    <a16:creationId xmlns:a16="http://schemas.microsoft.com/office/drawing/2014/main" id="{B0D40C1F-7FE5-4A32-BB79-09373C5F64EA}"/>
                  </a:ext>
                </a:extLst>
              </p:cNvPr>
              <p:cNvSpPr/>
              <p:nvPr/>
            </p:nvSpPr>
            <p:spPr>
              <a:xfrm>
                <a:off x="5676963" y="3502659"/>
                <a:ext cx="544849" cy="165087"/>
              </a:xfrm>
              <a:custGeom>
                <a:avLst/>
                <a:gdLst>
                  <a:gd name="connsiteX0" fmla="*/ 544849 w 544849"/>
                  <a:gd name="connsiteY0" fmla="*/ 141275 h 165087"/>
                  <a:gd name="connsiteX1" fmla="*/ 544849 w 544849"/>
                  <a:gd name="connsiteY1" fmla="*/ 23813 h 165087"/>
                  <a:gd name="connsiteX2" fmla="*/ 521037 w 544849"/>
                  <a:gd name="connsiteY2" fmla="*/ 0 h 165087"/>
                  <a:gd name="connsiteX3" fmla="*/ 23813 w 544849"/>
                  <a:gd name="connsiteY3" fmla="*/ 0 h 165087"/>
                  <a:gd name="connsiteX4" fmla="*/ 0 w 544849"/>
                  <a:gd name="connsiteY4" fmla="*/ 23813 h 165087"/>
                  <a:gd name="connsiteX5" fmla="*/ 0 w 544849"/>
                  <a:gd name="connsiteY5" fmla="*/ 141275 h 165087"/>
                  <a:gd name="connsiteX6" fmla="*/ 23813 w 544849"/>
                  <a:gd name="connsiteY6" fmla="*/ 165087 h 165087"/>
                  <a:gd name="connsiteX7" fmla="*/ 521046 w 544849"/>
                  <a:gd name="connsiteY7" fmla="*/ 165087 h 165087"/>
                  <a:gd name="connsiteX8" fmla="*/ 544849 w 544849"/>
                  <a:gd name="connsiteY8" fmla="*/ 141275 h 165087"/>
                  <a:gd name="connsiteX9" fmla="*/ 497224 w 544849"/>
                  <a:gd name="connsiteY9" fmla="*/ 117462 h 165087"/>
                  <a:gd name="connsiteX10" fmla="*/ 47625 w 544849"/>
                  <a:gd name="connsiteY10" fmla="*/ 117462 h 165087"/>
                  <a:gd name="connsiteX11" fmla="*/ 47625 w 544849"/>
                  <a:gd name="connsiteY11" fmla="*/ 47625 h 165087"/>
                  <a:gd name="connsiteX12" fmla="*/ 497234 w 544849"/>
                  <a:gd name="connsiteY12" fmla="*/ 47625 h 165087"/>
                  <a:gd name="connsiteX13" fmla="*/ 497234 w 544849"/>
                  <a:gd name="connsiteY13" fmla="*/ 117462 h 16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849" h="165087">
                    <a:moveTo>
                      <a:pt x="544849" y="141275"/>
                    </a:moveTo>
                    <a:lnTo>
                      <a:pt x="544849" y="23813"/>
                    </a:lnTo>
                    <a:cubicBezTo>
                      <a:pt x="544849" y="10658"/>
                      <a:pt x="534191" y="0"/>
                      <a:pt x="521037" y="0"/>
                    </a:cubicBezTo>
                    <a:lnTo>
                      <a:pt x="23813" y="0"/>
                    </a:lnTo>
                    <a:cubicBezTo>
                      <a:pt x="10658" y="0"/>
                      <a:pt x="0" y="10658"/>
                      <a:pt x="0" y="23813"/>
                    </a:cubicBezTo>
                    <a:lnTo>
                      <a:pt x="0" y="141275"/>
                    </a:lnTo>
                    <a:cubicBezTo>
                      <a:pt x="0" y="154429"/>
                      <a:pt x="10658" y="165087"/>
                      <a:pt x="23813" y="165087"/>
                    </a:cubicBezTo>
                    <a:lnTo>
                      <a:pt x="521046" y="165087"/>
                    </a:lnTo>
                    <a:cubicBezTo>
                      <a:pt x="534191" y="165087"/>
                      <a:pt x="544849" y="154429"/>
                      <a:pt x="544849" y="141275"/>
                    </a:cubicBezTo>
                    <a:close/>
                    <a:moveTo>
                      <a:pt x="497224" y="117462"/>
                    </a:moveTo>
                    <a:lnTo>
                      <a:pt x="47625" y="117462"/>
                    </a:lnTo>
                    <a:lnTo>
                      <a:pt x="47625" y="47625"/>
                    </a:lnTo>
                    <a:lnTo>
                      <a:pt x="497234" y="47625"/>
                    </a:lnTo>
                    <a:lnTo>
                      <a:pt x="497234" y="117462"/>
                    </a:lnTo>
                    <a:close/>
                  </a:path>
                </a:pathLst>
              </a:custGeom>
              <a:grpFill/>
              <a:ln w="9525" cap="flat">
                <a:noFill/>
                <a:prstDash val="solid"/>
                <a:miter/>
              </a:ln>
            </p:spPr>
            <p:txBody>
              <a:bodyPr rtlCol="0" anchor="ctr"/>
              <a:lstStyle/>
              <a:p>
                <a:endParaRPr lang="en-ID" sz="2000"/>
              </a:p>
            </p:txBody>
          </p:sp>
        </p:grpSp>
      </p:grpSp>
      <p:grpSp>
        <p:nvGrpSpPr>
          <p:cNvPr id="9" name="Group 8">
            <a:extLst>
              <a:ext uri="{FF2B5EF4-FFF2-40B4-BE49-F238E27FC236}">
                <a16:creationId xmlns:a16="http://schemas.microsoft.com/office/drawing/2014/main" id="{5A0529D9-7856-4A16-9BD9-7243D1E678CC}"/>
              </a:ext>
            </a:extLst>
          </p:cNvPr>
          <p:cNvGrpSpPr/>
          <p:nvPr/>
        </p:nvGrpSpPr>
        <p:grpSpPr>
          <a:xfrm>
            <a:off x="4630574" y="1578134"/>
            <a:ext cx="2956560" cy="1712693"/>
            <a:chOff x="4907201" y="876103"/>
            <a:chExt cx="2956560" cy="1712693"/>
          </a:xfrm>
        </p:grpSpPr>
        <p:grpSp>
          <p:nvGrpSpPr>
            <p:cNvPr id="3" name="Group 2">
              <a:extLst>
                <a:ext uri="{FF2B5EF4-FFF2-40B4-BE49-F238E27FC236}">
                  <a16:creationId xmlns:a16="http://schemas.microsoft.com/office/drawing/2014/main" id="{7C53D3C0-E369-4FC1-B11D-3AFE33F823B0}"/>
                </a:ext>
              </a:extLst>
            </p:cNvPr>
            <p:cNvGrpSpPr/>
            <p:nvPr/>
          </p:nvGrpSpPr>
          <p:grpSpPr>
            <a:xfrm>
              <a:off x="4907201" y="876103"/>
              <a:ext cx="2956560" cy="1712693"/>
              <a:chOff x="4907201" y="876103"/>
              <a:chExt cx="2956560" cy="1712693"/>
            </a:xfrm>
          </p:grpSpPr>
          <p:sp>
            <p:nvSpPr>
              <p:cNvPr id="10" name="TextBox 9">
                <a:extLst>
                  <a:ext uri="{FF2B5EF4-FFF2-40B4-BE49-F238E27FC236}">
                    <a16:creationId xmlns:a16="http://schemas.microsoft.com/office/drawing/2014/main" id="{E99C92D8-3CA5-4A96-A00C-98549D6EB204}"/>
                  </a:ext>
                </a:extLst>
              </p:cNvPr>
              <p:cNvSpPr txBox="1"/>
              <p:nvPr/>
            </p:nvSpPr>
            <p:spPr>
              <a:xfrm>
                <a:off x="4907201" y="1880910"/>
                <a:ext cx="2956560" cy="707886"/>
              </a:xfrm>
              <a:prstGeom prst="rect">
                <a:avLst/>
              </a:prstGeom>
              <a:noFill/>
            </p:spPr>
            <p:txBody>
              <a:bodyPr wrap="square" rtlCol="0">
                <a:spAutoFit/>
              </a:bodyPr>
              <a:lstStyle/>
              <a:p>
                <a:pPr algn="ctr"/>
                <a:r>
                  <a:rPr lang="en-US" sz="2000" b="1" dirty="0">
                    <a:solidFill>
                      <a:srgbClr val="1F497D"/>
                    </a:solidFill>
                  </a:rPr>
                  <a:t>SISS Data Service</a:t>
                </a:r>
                <a:br>
                  <a:rPr lang="en-US" sz="2000" dirty="0">
                    <a:solidFill>
                      <a:srgbClr val="1F497D"/>
                    </a:solidFill>
                  </a:rPr>
                </a:br>
                <a:endParaRPr lang="en-US" sz="2000" dirty="0">
                  <a:solidFill>
                    <a:srgbClr val="1F497D"/>
                  </a:solidFill>
                </a:endParaRPr>
              </a:p>
            </p:txBody>
          </p:sp>
          <p:grpSp>
            <p:nvGrpSpPr>
              <p:cNvPr id="47" name="Group 46">
                <a:extLst>
                  <a:ext uri="{FF2B5EF4-FFF2-40B4-BE49-F238E27FC236}">
                    <a16:creationId xmlns:a16="http://schemas.microsoft.com/office/drawing/2014/main" id="{AC58832C-3A4A-4130-8074-DB9DC8E270B1}"/>
                  </a:ext>
                </a:extLst>
              </p:cNvPr>
              <p:cNvGrpSpPr/>
              <p:nvPr/>
            </p:nvGrpSpPr>
            <p:grpSpPr>
              <a:xfrm>
                <a:off x="5723300" y="876103"/>
                <a:ext cx="1240416" cy="1048206"/>
                <a:chOff x="-2019011" y="3693909"/>
                <a:chExt cx="812031" cy="801007"/>
              </a:xfrm>
              <a:solidFill>
                <a:srgbClr val="00B0F0"/>
              </a:solidFill>
            </p:grpSpPr>
            <p:sp>
              <p:nvSpPr>
                <p:cNvPr id="48" name="Freeform: Shape 47">
                  <a:extLst>
                    <a:ext uri="{FF2B5EF4-FFF2-40B4-BE49-F238E27FC236}">
                      <a16:creationId xmlns:a16="http://schemas.microsoft.com/office/drawing/2014/main" id="{6EFE712C-E18B-4AA8-896C-0C9FDD855C02}"/>
                    </a:ext>
                  </a:extLst>
                </p:cNvPr>
                <p:cNvSpPr/>
                <p:nvPr/>
              </p:nvSpPr>
              <p:spPr>
                <a:xfrm>
                  <a:off x="-2019011" y="3693909"/>
                  <a:ext cx="812031" cy="572980"/>
                </a:xfrm>
                <a:custGeom>
                  <a:avLst/>
                  <a:gdLst>
                    <a:gd name="connsiteX0" fmla="*/ 181073 w 812031"/>
                    <a:gd name="connsiteY0" fmla="*/ 572980 h 572980"/>
                    <a:gd name="connsiteX1" fmla="*/ 285848 w 812031"/>
                    <a:gd name="connsiteY1" fmla="*/ 572980 h 572980"/>
                    <a:gd name="connsiteX2" fmla="*/ 314423 w 812031"/>
                    <a:gd name="connsiteY2" fmla="*/ 544405 h 572980"/>
                    <a:gd name="connsiteX3" fmla="*/ 285848 w 812031"/>
                    <a:gd name="connsiteY3" fmla="*/ 515830 h 572980"/>
                    <a:gd name="connsiteX4" fmla="*/ 181073 w 812031"/>
                    <a:gd name="connsiteY4" fmla="*/ 515830 h 572980"/>
                    <a:gd name="connsiteX5" fmla="*/ 58010 w 812031"/>
                    <a:gd name="connsiteY5" fmla="*/ 392767 h 572980"/>
                    <a:gd name="connsiteX6" fmla="*/ 181073 w 812031"/>
                    <a:gd name="connsiteY6" fmla="*/ 269704 h 572980"/>
                    <a:gd name="connsiteX7" fmla="*/ 203838 w 812031"/>
                    <a:gd name="connsiteY7" fmla="*/ 269704 h 572980"/>
                    <a:gd name="connsiteX8" fmla="*/ 232413 w 812031"/>
                    <a:gd name="connsiteY8" fmla="*/ 243796 h 572980"/>
                    <a:gd name="connsiteX9" fmla="*/ 441201 w 812031"/>
                    <a:gd name="connsiteY9" fmla="*/ 57392 h 572980"/>
                    <a:gd name="connsiteX10" fmla="*/ 650274 w 812031"/>
                    <a:gd name="connsiteY10" fmla="*/ 250178 h 572980"/>
                    <a:gd name="connsiteX11" fmla="*/ 669896 w 812031"/>
                    <a:gd name="connsiteY11" fmla="*/ 275610 h 572980"/>
                    <a:gd name="connsiteX12" fmla="*/ 748919 w 812031"/>
                    <a:gd name="connsiteY12" fmla="*/ 430521 h 572980"/>
                    <a:gd name="connsiteX13" fmla="*/ 631796 w 812031"/>
                    <a:gd name="connsiteY13" fmla="*/ 515544 h 572980"/>
                    <a:gd name="connsiteX14" fmla="*/ 527021 w 812031"/>
                    <a:gd name="connsiteY14" fmla="*/ 515544 h 572980"/>
                    <a:gd name="connsiteX15" fmla="*/ 498446 w 812031"/>
                    <a:gd name="connsiteY15" fmla="*/ 544119 h 572980"/>
                    <a:gd name="connsiteX16" fmla="*/ 527021 w 812031"/>
                    <a:gd name="connsiteY16" fmla="*/ 572694 h 572980"/>
                    <a:gd name="connsiteX17" fmla="*/ 631796 w 812031"/>
                    <a:gd name="connsiteY17" fmla="*/ 572694 h 572980"/>
                    <a:gd name="connsiteX18" fmla="*/ 812032 w 812031"/>
                    <a:gd name="connsiteY18" fmla="*/ 392695 h 572980"/>
                    <a:gd name="connsiteX19" fmla="*/ 705710 w 812031"/>
                    <a:gd name="connsiteY19" fmla="*/ 228270 h 572980"/>
                    <a:gd name="connsiteX20" fmla="*/ 401735 w 812031"/>
                    <a:gd name="connsiteY20" fmla="*/ 2941 h 572980"/>
                    <a:gd name="connsiteX21" fmla="*/ 179263 w 812031"/>
                    <a:gd name="connsiteY21" fmla="*/ 212364 h 572980"/>
                    <a:gd name="connsiteX22" fmla="*/ 3 w 812031"/>
                    <a:gd name="connsiteY22" fmla="*/ 393529 h 572980"/>
                    <a:gd name="connsiteX23" fmla="*/ 181168 w 812031"/>
                    <a:gd name="connsiteY23" fmla="*/ 572790 h 57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12031" h="572980">
                      <a:moveTo>
                        <a:pt x="181073" y="572980"/>
                      </a:moveTo>
                      <a:lnTo>
                        <a:pt x="285848" y="572980"/>
                      </a:lnTo>
                      <a:cubicBezTo>
                        <a:pt x="301630" y="572980"/>
                        <a:pt x="314423" y="560187"/>
                        <a:pt x="314423" y="544405"/>
                      </a:cubicBezTo>
                      <a:cubicBezTo>
                        <a:pt x="314423" y="528623"/>
                        <a:pt x="301630" y="515830"/>
                        <a:pt x="285848" y="515830"/>
                      </a:cubicBezTo>
                      <a:lnTo>
                        <a:pt x="181073" y="515830"/>
                      </a:lnTo>
                      <a:cubicBezTo>
                        <a:pt x="113107" y="515830"/>
                        <a:pt x="58010" y="460733"/>
                        <a:pt x="58010" y="392767"/>
                      </a:cubicBezTo>
                      <a:cubicBezTo>
                        <a:pt x="58010" y="324802"/>
                        <a:pt x="113107" y="269704"/>
                        <a:pt x="181073" y="269704"/>
                      </a:cubicBezTo>
                      <a:lnTo>
                        <a:pt x="203838" y="269704"/>
                      </a:lnTo>
                      <a:cubicBezTo>
                        <a:pt x="218634" y="269769"/>
                        <a:pt x="231031" y="258527"/>
                        <a:pt x="232413" y="243796"/>
                      </a:cubicBezTo>
                      <a:cubicBezTo>
                        <a:pt x="241938" y="139021"/>
                        <a:pt x="333949" y="57392"/>
                        <a:pt x="441201" y="57392"/>
                      </a:cubicBezTo>
                      <a:cubicBezTo>
                        <a:pt x="550795" y="56546"/>
                        <a:pt x="642249" y="140875"/>
                        <a:pt x="650274" y="250178"/>
                      </a:cubicBezTo>
                      <a:cubicBezTo>
                        <a:pt x="650980" y="261876"/>
                        <a:pt x="658758" y="271959"/>
                        <a:pt x="669896" y="275610"/>
                      </a:cubicBezTo>
                      <a:cubicBezTo>
                        <a:pt x="734495" y="296566"/>
                        <a:pt x="769875" y="365922"/>
                        <a:pt x="748919" y="430521"/>
                      </a:cubicBezTo>
                      <a:cubicBezTo>
                        <a:pt x="732456" y="481269"/>
                        <a:pt x="685147" y="515612"/>
                        <a:pt x="631796" y="515544"/>
                      </a:cubicBezTo>
                      <a:lnTo>
                        <a:pt x="527021" y="515544"/>
                      </a:lnTo>
                      <a:cubicBezTo>
                        <a:pt x="511239" y="515544"/>
                        <a:pt x="498446" y="528337"/>
                        <a:pt x="498446" y="544119"/>
                      </a:cubicBezTo>
                      <a:cubicBezTo>
                        <a:pt x="498446" y="559901"/>
                        <a:pt x="511239" y="572694"/>
                        <a:pt x="527021" y="572694"/>
                      </a:cubicBezTo>
                      <a:lnTo>
                        <a:pt x="631796" y="572694"/>
                      </a:lnTo>
                      <a:cubicBezTo>
                        <a:pt x="731272" y="572759"/>
                        <a:pt x="811966" y="492171"/>
                        <a:pt x="812032" y="392695"/>
                      </a:cubicBezTo>
                      <a:cubicBezTo>
                        <a:pt x="812078" y="321727"/>
                        <a:pt x="770447" y="257346"/>
                        <a:pt x="705710" y="228270"/>
                      </a:cubicBezTo>
                      <a:cubicBezTo>
                        <a:pt x="683993" y="82107"/>
                        <a:pt x="547899" y="-18776"/>
                        <a:pt x="401735" y="2941"/>
                      </a:cubicBezTo>
                      <a:cubicBezTo>
                        <a:pt x="291092" y="19381"/>
                        <a:pt x="202353" y="102915"/>
                        <a:pt x="179263" y="212364"/>
                      </a:cubicBezTo>
                      <a:cubicBezTo>
                        <a:pt x="79734" y="212889"/>
                        <a:pt x="-523" y="294001"/>
                        <a:pt x="3" y="393529"/>
                      </a:cubicBezTo>
                      <a:cubicBezTo>
                        <a:pt x="529" y="493058"/>
                        <a:pt x="81639" y="573315"/>
                        <a:pt x="181168" y="572790"/>
                      </a:cubicBezTo>
                      <a:close/>
                    </a:path>
                  </a:pathLst>
                </a:custGeom>
                <a:grpFill/>
                <a:ln w="9525" cap="flat">
                  <a:noFill/>
                  <a:prstDash val="solid"/>
                  <a:miter/>
                </a:ln>
              </p:spPr>
              <p:txBody>
                <a:bodyPr rtlCol="0" anchor="ctr"/>
                <a:lstStyle/>
                <a:p>
                  <a:endParaRPr lang="en-ID" sz="2000"/>
                </a:p>
              </p:txBody>
            </p:sp>
            <p:sp>
              <p:nvSpPr>
                <p:cNvPr id="49" name="Freeform: Shape 48">
                  <a:extLst>
                    <a:ext uri="{FF2B5EF4-FFF2-40B4-BE49-F238E27FC236}">
                      <a16:creationId xmlns:a16="http://schemas.microsoft.com/office/drawing/2014/main" id="{8763DD11-12FE-4A10-BD6A-2176885006E7}"/>
                    </a:ext>
                  </a:extLst>
                </p:cNvPr>
                <p:cNvSpPr/>
                <p:nvPr/>
              </p:nvSpPr>
              <p:spPr>
                <a:xfrm flipV="1">
                  <a:off x="-1761871" y="4083160"/>
                  <a:ext cx="298400" cy="411756"/>
                </a:xfrm>
                <a:custGeom>
                  <a:avLst/>
                  <a:gdLst>
                    <a:gd name="connsiteX0" fmla="*/ 149200 w 298400"/>
                    <a:gd name="connsiteY0" fmla="*/ 411757 h 411756"/>
                    <a:gd name="connsiteX1" fmla="*/ 177775 w 298400"/>
                    <a:gd name="connsiteY1" fmla="*/ 383182 h 411756"/>
                    <a:gd name="connsiteX2" fmla="*/ 177775 w 298400"/>
                    <a:gd name="connsiteY2" fmla="*/ 94765 h 411756"/>
                    <a:gd name="connsiteX3" fmla="*/ 250641 w 298400"/>
                    <a:gd name="connsiteY3" fmla="*/ 163631 h 411756"/>
                    <a:gd name="connsiteX4" fmla="*/ 291003 w 298400"/>
                    <a:gd name="connsiteY4" fmla="*/ 161636 h 411756"/>
                    <a:gd name="connsiteX5" fmla="*/ 289884 w 298400"/>
                    <a:gd name="connsiteY5" fmla="*/ 122102 h 411756"/>
                    <a:gd name="connsiteX6" fmla="*/ 168822 w 298400"/>
                    <a:gd name="connsiteY6" fmla="*/ 7802 h 411756"/>
                    <a:gd name="connsiteX7" fmla="*/ 129578 w 298400"/>
                    <a:gd name="connsiteY7" fmla="*/ 7802 h 411756"/>
                    <a:gd name="connsiteX8" fmla="*/ 8516 w 298400"/>
                    <a:gd name="connsiteY8" fmla="*/ 122102 h 411756"/>
                    <a:gd name="connsiteX9" fmla="*/ 8224 w 298400"/>
                    <a:gd name="connsiteY9" fmla="*/ 162511 h 411756"/>
                    <a:gd name="connsiteX10" fmla="*/ 47759 w 298400"/>
                    <a:gd name="connsiteY10" fmla="*/ 163631 h 411756"/>
                    <a:gd name="connsiteX11" fmla="*/ 120625 w 298400"/>
                    <a:gd name="connsiteY11" fmla="*/ 94765 h 411756"/>
                    <a:gd name="connsiteX12" fmla="*/ 120625 w 298400"/>
                    <a:gd name="connsiteY12" fmla="*/ 383182 h 411756"/>
                    <a:gd name="connsiteX13" fmla="*/ 149200 w 298400"/>
                    <a:gd name="connsiteY13" fmla="*/ 411757 h 41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8400" h="411756">
                      <a:moveTo>
                        <a:pt x="149200" y="411757"/>
                      </a:moveTo>
                      <a:cubicBezTo>
                        <a:pt x="164982" y="411757"/>
                        <a:pt x="177775" y="398964"/>
                        <a:pt x="177775" y="383182"/>
                      </a:cubicBezTo>
                      <a:lnTo>
                        <a:pt x="177775" y="94765"/>
                      </a:lnTo>
                      <a:lnTo>
                        <a:pt x="250641" y="163631"/>
                      </a:lnTo>
                      <a:cubicBezTo>
                        <a:pt x="262338" y="174225"/>
                        <a:pt x="280409" y="173333"/>
                        <a:pt x="291003" y="161636"/>
                      </a:cubicBezTo>
                      <a:cubicBezTo>
                        <a:pt x="301284" y="150287"/>
                        <a:pt x="300790" y="132852"/>
                        <a:pt x="289884" y="122102"/>
                      </a:cubicBezTo>
                      <a:lnTo>
                        <a:pt x="168822" y="7802"/>
                      </a:lnTo>
                      <a:cubicBezTo>
                        <a:pt x="157809" y="-2601"/>
                        <a:pt x="140591" y="-2601"/>
                        <a:pt x="129578" y="7802"/>
                      </a:cubicBezTo>
                      <a:lnTo>
                        <a:pt x="8516" y="122102"/>
                      </a:lnTo>
                      <a:cubicBezTo>
                        <a:pt x="-2724" y="133180"/>
                        <a:pt x="-2854" y="151272"/>
                        <a:pt x="8224" y="162511"/>
                      </a:cubicBezTo>
                      <a:cubicBezTo>
                        <a:pt x="18974" y="173418"/>
                        <a:pt x="36410" y="173911"/>
                        <a:pt x="47759" y="163631"/>
                      </a:cubicBezTo>
                      <a:lnTo>
                        <a:pt x="120625" y="94765"/>
                      </a:lnTo>
                      <a:lnTo>
                        <a:pt x="120625" y="383182"/>
                      </a:lnTo>
                      <a:cubicBezTo>
                        <a:pt x="120625" y="398964"/>
                        <a:pt x="133418" y="411757"/>
                        <a:pt x="149200" y="411757"/>
                      </a:cubicBezTo>
                      <a:close/>
                    </a:path>
                  </a:pathLst>
                </a:custGeom>
                <a:grpFill/>
                <a:ln w="9525" cap="flat">
                  <a:noFill/>
                  <a:prstDash val="solid"/>
                  <a:miter/>
                </a:ln>
              </p:spPr>
              <p:txBody>
                <a:bodyPr rtlCol="0" anchor="ctr"/>
                <a:lstStyle/>
                <a:p>
                  <a:endParaRPr lang="en-ID" sz="2000"/>
                </a:p>
              </p:txBody>
            </p:sp>
          </p:grpSp>
        </p:grpSp>
        <p:sp>
          <p:nvSpPr>
            <p:cNvPr id="52" name="TextBox 51">
              <a:extLst>
                <a:ext uri="{FF2B5EF4-FFF2-40B4-BE49-F238E27FC236}">
                  <a16:creationId xmlns:a16="http://schemas.microsoft.com/office/drawing/2014/main" id="{3EC13EE2-95B5-459B-9386-188F31452E15}"/>
                </a:ext>
              </a:extLst>
            </p:cNvPr>
            <p:cNvSpPr txBox="1"/>
            <p:nvPr/>
          </p:nvSpPr>
          <p:spPr bwMode="auto">
            <a:xfrm>
              <a:off x="5926806" y="1144362"/>
              <a:ext cx="905820" cy="262252"/>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100" dirty="0">
                  <a:solidFill>
                    <a:srgbClr val="1F497D"/>
                  </a:solidFill>
                  <a:latin typeface="+mj-lt"/>
                </a:rPr>
                <a:t>Platform</a:t>
              </a:r>
            </a:p>
          </p:txBody>
        </p:sp>
      </p:grpSp>
      <p:grpSp>
        <p:nvGrpSpPr>
          <p:cNvPr id="7" name="Group 6">
            <a:extLst>
              <a:ext uri="{FF2B5EF4-FFF2-40B4-BE49-F238E27FC236}">
                <a16:creationId xmlns:a16="http://schemas.microsoft.com/office/drawing/2014/main" id="{B588D729-592D-41A9-B687-153FD925DE95}"/>
              </a:ext>
            </a:extLst>
          </p:cNvPr>
          <p:cNvGrpSpPr/>
          <p:nvPr/>
        </p:nvGrpSpPr>
        <p:grpSpPr>
          <a:xfrm>
            <a:off x="587072" y="3962555"/>
            <a:ext cx="3728419" cy="728062"/>
            <a:chOff x="613662" y="3372871"/>
            <a:chExt cx="3728419" cy="728062"/>
          </a:xfrm>
        </p:grpSpPr>
        <p:grpSp>
          <p:nvGrpSpPr>
            <p:cNvPr id="69" name="Group 68">
              <a:extLst>
                <a:ext uri="{FF2B5EF4-FFF2-40B4-BE49-F238E27FC236}">
                  <a16:creationId xmlns:a16="http://schemas.microsoft.com/office/drawing/2014/main" id="{A1A4868E-D98D-43BF-B30B-C68AE9F18CA8}"/>
                </a:ext>
              </a:extLst>
            </p:cNvPr>
            <p:cNvGrpSpPr/>
            <p:nvPr/>
          </p:nvGrpSpPr>
          <p:grpSpPr>
            <a:xfrm>
              <a:off x="613662" y="3372871"/>
              <a:ext cx="3728419" cy="466019"/>
              <a:chOff x="613662" y="3372871"/>
              <a:chExt cx="3728419" cy="466019"/>
            </a:xfrm>
          </p:grpSpPr>
          <p:pic>
            <p:nvPicPr>
              <p:cNvPr id="12" name="Picture 11" descr="A picture containing drawing&#10;&#10;Description automatically generated">
                <a:extLst>
                  <a:ext uri="{FF2B5EF4-FFF2-40B4-BE49-F238E27FC236}">
                    <a16:creationId xmlns:a16="http://schemas.microsoft.com/office/drawing/2014/main" id="{E404CBE3-AC1A-4A84-ABE6-BDB396E041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7989" y="3421742"/>
                <a:ext cx="994092" cy="329660"/>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E69C6D5C-5D14-46D2-BB06-FC6E067DB9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662" y="3372871"/>
                <a:ext cx="466019" cy="466019"/>
              </a:xfrm>
              <a:prstGeom prst="rect">
                <a:avLst/>
              </a:prstGeom>
            </p:spPr>
          </p:pic>
          <p:pic>
            <p:nvPicPr>
              <p:cNvPr id="20" name="Picture 19" descr="A picture containing knife&#10;&#10;Description automatically generated">
                <a:extLst>
                  <a:ext uri="{FF2B5EF4-FFF2-40B4-BE49-F238E27FC236}">
                    <a16:creationId xmlns:a16="http://schemas.microsoft.com/office/drawing/2014/main" id="{AB694EC9-CBFD-42CB-84AF-5D7161F1CD27}"/>
                  </a:ext>
                </a:extLst>
              </p:cNvPr>
              <p:cNvPicPr>
                <a:picLocks noChangeAspect="1"/>
              </p:cNvPicPr>
              <p:nvPr/>
            </p:nvPicPr>
            <p:blipFill rotWithShape="1">
              <a:blip r:embed="rId4">
                <a:extLst>
                  <a:ext uri="{28A0092B-C50C-407E-A947-70E740481C1C}">
                    <a14:useLocalDpi xmlns:a14="http://schemas.microsoft.com/office/drawing/2010/main" val="0"/>
                  </a:ext>
                </a:extLst>
              </a:blip>
              <a:srcRect t="35500" b="35907"/>
              <a:stretch/>
            </p:blipFill>
            <p:spPr>
              <a:xfrm>
                <a:off x="2151665" y="3407443"/>
                <a:ext cx="1236342" cy="353518"/>
              </a:xfrm>
              <a:prstGeom prst="rect">
                <a:avLst/>
              </a:prstGeom>
            </p:spPr>
          </p:pic>
          <p:pic>
            <p:nvPicPr>
              <p:cNvPr id="21" name="Picture 20" descr="A picture containing drawing&#10;&#10;Description automatically generated">
                <a:extLst>
                  <a:ext uri="{FF2B5EF4-FFF2-40B4-BE49-F238E27FC236}">
                    <a16:creationId xmlns:a16="http://schemas.microsoft.com/office/drawing/2014/main" id="{DA56A90A-FA8A-46D2-8187-D24A0EBB0B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3339" y="3414005"/>
                <a:ext cx="838408" cy="277319"/>
              </a:xfrm>
              <a:prstGeom prst="rect">
                <a:avLst/>
              </a:prstGeom>
            </p:spPr>
          </p:pic>
        </p:grpSp>
        <p:pic>
          <p:nvPicPr>
            <p:cNvPr id="53" name="Picture 52" descr="A picture containing drawing&#10;&#10;Description automatically generated">
              <a:extLst>
                <a:ext uri="{FF2B5EF4-FFF2-40B4-BE49-F238E27FC236}">
                  <a16:creationId xmlns:a16="http://schemas.microsoft.com/office/drawing/2014/main" id="{E4B0BDC3-360E-4C94-85C9-9C43BE6F68B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8596" t="28491" r="18179" b="29404"/>
            <a:stretch/>
          </p:blipFill>
          <p:spPr>
            <a:xfrm>
              <a:off x="2719867" y="3806908"/>
              <a:ext cx="785767" cy="294025"/>
            </a:xfrm>
            <a:prstGeom prst="rect">
              <a:avLst/>
            </a:prstGeom>
          </p:spPr>
        </p:pic>
        <p:pic>
          <p:nvPicPr>
            <p:cNvPr id="54" name="Picture 53" descr="A picture containing drawing&#10;&#10;Description automatically generated">
              <a:extLst>
                <a:ext uri="{FF2B5EF4-FFF2-40B4-BE49-F238E27FC236}">
                  <a16:creationId xmlns:a16="http://schemas.microsoft.com/office/drawing/2014/main" id="{7E5A671C-5817-4588-BD44-4E3C126751D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70642" y="3894846"/>
              <a:ext cx="994092" cy="197241"/>
            </a:xfrm>
            <a:prstGeom prst="rect">
              <a:avLst/>
            </a:prstGeom>
          </p:spPr>
        </p:pic>
      </p:grpSp>
      <p:grpSp>
        <p:nvGrpSpPr>
          <p:cNvPr id="8" name="Group 7">
            <a:extLst>
              <a:ext uri="{FF2B5EF4-FFF2-40B4-BE49-F238E27FC236}">
                <a16:creationId xmlns:a16="http://schemas.microsoft.com/office/drawing/2014/main" id="{2937C867-7CA6-4099-9BF5-BE05C9B5BE73}"/>
              </a:ext>
            </a:extLst>
          </p:cNvPr>
          <p:cNvGrpSpPr/>
          <p:nvPr/>
        </p:nvGrpSpPr>
        <p:grpSpPr>
          <a:xfrm>
            <a:off x="8797201" y="3873860"/>
            <a:ext cx="2963056" cy="1092565"/>
            <a:chOff x="8849372" y="3482206"/>
            <a:chExt cx="2963056" cy="975169"/>
          </a:xfrm>
        </p:grpSpPr>
        <p:grpSp>
          <p:nvGrpSpPr>
            <p:cNvPr id="70" name="Group 69">
              <a:extLst>
                <a:ext uri="{FF2B5EF4-FFF2-40B4-BE49-F238E27FC236}">
                  <a16:creationId xmlns:a16="http://schemas.microsoft.com/office/drawing/2014/main" id="{B2E4DA1F-EBF1-4553-8BB1-3722530A60F0}"/>
                </a:ext>
              </a:extLst>
            </p:cNvPr>
            <p:cNvGrpSpPr/>
            <p:nvPr/>
          </p:nvGrpSpPr>
          <p:grpSpPr>
            <a:xfrm>
              <a:off x="8849372" y="3482206"/>
              <a:ext cx="2963056" cy="547962"/>
              <a:chOff x="8849372" y="3482206"/>
              <a:chExt cx="2963056" cy="547962"/>
            </a:xfrm>
          </p:grpSpPr>
          <p:pic>
            <p:nvPicPr>
              <p:cNvPr id="45" name="Picture 44" descr="Image result for intuit logo&quot;">
                <a:extLst>
                  <a:ext uri="{FF2B5EF4-FFF2-40B4-BE49-F238E27FC236}">
                    <a16:creationId xmlns:a16="http://schemas.microsoft.com/office/drawing/2014/main" id="{049AC9B8-E78B-4DE7-8C7E-EE64585C2B1D}"/>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26032" b="25232"/>
              <a:stretch/>
            </p:blipFill>
            <p:spPr bwMode="auto">
              <a:xfrm>
                <a:off x="8849372" y="3528419"/>
                <a:ext cx="793776" cy="38685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5" descr="A picture containing drawing&#10;&#10;Description automatically generated">
                <a:extLst>
                  <a:ext uri="{FF2B5EF4-FFF2-40B4-BE49-F238E27FC236}">
                    <a16:creationId xmlns:a16="http://schemas.microsoft.com/office/drawing/2014/main" id="{4287A519-CDE8-4480-ABDD-6C32D802136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1805" b="22886"/>
              <a:stretch/>
            </p:blipFill>
            <p:spPr>
              <a:xfrm>
                <a:off x="10934999" y="3551219"/>
                <a:ext cx="877429" cy="397551"/>
              </a:xfrm>
              <a:prstGeom prst="rect">
                <a:avLst/>
              </a:prstGeom>
            </p:spPr>
          </p:pic>
          <p:pic>
            <p:nvPicPr>
              <p:cNvPr id="50" name="Picture 6" descr="Image result for sage handisoft">
                <a:extLst>
                  <a:ext uri="{FF2B5EF4-FFF2-40B4-BE49-F238E27FC236}">
                    <a16:creationId xmlns:a16="http://schemas.microsoft.com/office/drawing/2014/main" id="{F95857A6-9DA1-468F-A3D1-54D29A70447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791861" y="3482206"/>
                <a:ext cx="1095924" cy="547962"/>
              </a:xfrm>
              <a:prstGeom prst="rect">
                <a:avLst/>
              </a:prstGeom>
              <a:noFill/>
              <a:extLst>
                <a:ext uri="{909E8E84-426E-40DD-AFC4-6F175D3DCCD1}">
                  <a14:hiddenFill xmlns:a14="http://schemas.microsoft.com/office/drawing/2010/main">
                    <a:solidFill>
                      <a:srgbClr val="FFFFFF"/>
                    </a:solidFill>
                  </a14:hiddenFill>
                </a:ext>
              </a:extLst>
            </p:spPr>
          </p:pic>
        </p:grpSp>
        <p:pic>
          <p:nvPicPr>
            <p:cNvPr id="55" name="Picture 54" descr="A picture containing drawing, light&#10;&#10;Description automatically generated">
              <a:extLst>
                <a:ext uri="{FF2B5EF4-FFF2-40B4-BE49-F238E27FC236}">
                  <a16:creationId xmlns:a16="http://schemas.microsoft.com/office/drawing/2014/main" id="{6E2E933B-7C4F-43B7-8D2A-63EA813527DA}"/>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0049" r="30693"/>
            <a:stretch/>
          </p:blipFill>
          <p:spPr>
            <a:xfrm>
              <a:off x="9417622" y="3957447"/>
              <a:ext cx="522991" cy="499928"/>
            </a:xfrm>
            <a:prstGeom prst="rect">
              <a:avLst/>
            </a:prstGeom>
          </p:spPr>
        </p:pic>
        <p:pic>
          <p:nvPicPr>
            <p:cNvPr id="56" name="Graphic 55">
              <a:extLst>
                <a:ext uri="{FF2B5EF4-FFF2-40B4-BE49-F238E27FC236}">
                  <a16:creationId xmlns:a16="http://schemas.microsoft.com/office/drawing/2014/main" id="{517207CB-567B-4F50-9BC5-B79C3A161491}"/>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216041" y="4032879"/>
              <a:ext cx="1283302" cy="263994"/>
            </a:xfrm>
            <a:prstGeom prst="rect">
              <a:avLst/>
            </a:prstGeom>
          </p:spPr>
        </p:pic>
      </p:grpSp>
      <p:sp>
        <p:nvSpPr>
          <p:cNvPr id="51" name="TextBox 50">
            <a:extLst>
              <a:ext uri="{FF2B5EF4-FFF2-40B4-BE49-F238E27FC236}">
                <a16:creationId xmlns:a16="http://schemas.microsoft.com/office/drawing/2014/main" id="{44A6FE0A-4CB0-4851-AD18-37B2A13C80A1}"/>
              </a:ext>
            </a:extLst>
          </p:cNvPr>
          <p:cNvSpPr txBox="1"/>
          <p:nvPr/>
        </p:nvSpPr>
        <p:spPr>
          <a:xfrm>
            <a:off x="4489275" y="2882604"/>
            <a:ext cx="3266302" cy="584775"/>
          </a:xfrm>
          <a:prstGeom prst="rect">
            <a:avLst/>
          </a:prstGeom>
          <a:noFill/>
        </p:spPr>
        <p:txBody>
          <a:bodyPr wrap="square" rtlCol="0">
            <a:spAutoFit/>
          </a:bodyPr>
          <a:lstStyle/>
          <a:p>
            <a:pPr algn="ctr"/>
            <a:r>
              <a:rPr lang="en-US" sz="1600" dirty="0">
                <a:solidFill>
                  <a:srgbClr val="1F497D"/>
                </a:solidFill>
              </a:rPr>
              <a:t>350,000+ data feeds</a:t>
            </a:r>
          </a:p>
          <a:p>
            <a:pPr algn="ctr"/>
            <a:r>
              <a:rPr lang="en-US" sz="1600" dirty="0">
                <a:solidFill>
                  <a:srgbClr val="1F497D"/>
                </a:solidFill>
              </a:rPr>
              <a:t>$2.1m+  p.a. in gross revenue</a:t>
            </a:r>
          </a:p>
        </p:txBody>
      </p:sp>
      <p:grpSp>
        <p:nvGrpSpPr>
          <p:cNvPr id="60" name="Group 59">
            <a:extLst>
              <a:ext uri="{FF2B5EF4-FFF2-40B4-BE49-F238E27FC236}">
                <a16:creationId xmlns:a16="http://schemas.microsoft.com/office/drawing/2014/main" id="{ABE3F945-3D6C-4625-8322-C34CE66606A0}"/>
              </a:ext>
            </a:extLst>
          </p:cNvPr>
          <p:cNvGrpSpPr/>
          <p:nvPr/>
        </p:nvGrpSpPr>
        <p:grpSpPr>
          <a:xfrm flipH="1">
            <a:off x="6949397" y="1918264"/>
            <a:ext cx="3629997" cy="280057"/>
            <a:chOff x="-19275" y="3469433"/>
            <a:chExt cx="3629997" cy="280057"/>
          </a:xfrm>
        </p:grpSpPr>
        <p:sp>
          <p:nvSpPr>
            <p:cNvPr id="63" name="Freeform: Shape 62">
              <a:extLst>
                <a:ext uri="{FF2B5EF4-FFF2-40B4-BE49-F238E27FC236}">
                  <a16:creationId xmlns:a16="http://schemas.microsoft.com/office/drawing/2014/main" id="{6E350C3A-DFB2-4D91-9448-A9F3E9AB5D4C}"/>
                </a:ext>
              </a:extLst>
            </p:cNvPr>
            <p:cNvSpPr/>
            <p:nvPr/>
          </p:nvSpPr>
          <p:spPr>
            <a:xfrm rot="16200000">
              <a:off x="3281020" y="3419789"/>
              <a:ext cx="280057" cy="379346"/>
            </a:xfrm>
            <a:custGeom>
              <a:avLst/>
              <a:gdLst>
                <a:gd name="connsiteX0" fmla="*/ 196861 w 394278"/>
                <a:gd name="connsiteY0" fmla="*/ 0 h 534062"/>
                <a:gd name="connsiteX1" fmla="*/ 237127 w 394278"/>
                <a:gd name="connsiteY1" fmla="*/ 40267 h 534062"/>
                <a:gd name="connsiteX2" fmla="*/ 237127 w 394278"/>
                <a:gd name="connsiteY2" fmla="*/ 246078 h 534062"/>
                <a:gd name="connsiteX3" fmla="*/ 237126 w 394278"/>
                <a:gd name="connsiteY3" fmla="*/ 246078 h 534062"/>
                <a:gd name="connsiteX4" fmla="*/ 237126 w 394278"/>
                <a:gd name="connsiteY4" fmla="*/ 397044 h 534062"/>
                <a:gd name="connsiteX5" fmla="*/ 325489 w 394278"/>
                <a:gd name="connsiteY5" fmla="*/ 308681 h 534062"/>
                <a:gd name="connsiteX6" fmla="*/ 382534 w 394278"/>
                <a:gd name="connsiteY6" fmla="*/ 308681 h 534062"/>
                <a:gd name="connsiteX7" fmla="*/ 382534 w 394278"/>
                <a:gd name="connsiteY7" fmla="*/ 365725 h 534062"/>
                <a:gd name="connsiteX8" fmla="*/ 225941 w 394278"/>
                <a:gd name="connsiteY8" fmla="*/ 522318 h 534062"/>
                <a:gd name="connsiteX9" fmla="*/ 168896 w 394278"/>
                <a:gd name="connsiteY9" fmla="*/ 522318 h 534062"/>
                <a:gd name="connsiteX10" fmla="*/ 12303 w 394278"/>
                <a:gd name="connsiteY10" fmla="*/ 365725 h 534062"/>
                <a:gd name="connsiteX11" fmla="*/ 0 w 394278"/>
                <a:gd name="connsiteY11" fmla="*/ 336644 h 534062"/>
                <a:gd name="connsiteX12" fmla="*/ 12303 w 394278"/>
                <a:gd name="connsiteY12" fmla="*/ 307562 h 534062"/>
                <a:gd name="connsiteX13" fmla="*/ 69348 w 394278"/>
                <a:gd name="connsiteY13" fmla="*/ 307562 h 534062"/>
                <a:gd name="connsiteX14" fmla="*/ 156593 w 394278"/>
                <a:gd name="connsiteY14" fmla="*/ 394807 h 534062"/>
                <a:gd name="connsiteX15" fmla="*/ 156593 w 394278"/>
                <a:gd name="connsiteY15" fmla="*/ 79388 h 534062"/>
                <a:gd name="connsiteX16" fmla="*/ 156594 w 394278"/>
                <a:gd name="connsiteY16" fmla="*/ 79388 h 534062"/>
                <a:gd name="connsiteX17" fmla="*/ 156594 w 394278"/>
                <a:gd name="connsiteY17" fmla="*/ 40267 h 534062"/>
                <a:gd name="connsiteX18" fmla="*/ 196861 w 394278"/>
                <a:gd name="connsiteY18" fmla="*/ 0 h 53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4278" h="534062">
                  <a:moveTo>
                    <a:pt x="196861" y="0"/>
                  </a:moveTo>
                  <a:cubicBezTo>
                    <a:pt x="219231" y="0"/>
                    <a:pt x="237127" y="17897"/>
                    <a:pt x="237127" y="40267"/>
                  </a:cubicBezTo>
                  <a:lnTo>
                    <a:pt x="237127" y="246078"/>
                  </a:lnTo>
                  <a:lnTo>
                    <a:pt x="237126" y="246078"/>
                  </a:lnTo>
                  <a:lnTo>
                    <a:pt x="237126" y="397044"/>
                  </a:lnTo>
                  <a:lnTo>
                    <a:pt x="325489" y="308681"/>
                  </a:lnTo>
                  <a:cubicBezTo>
                    <a:pt x="341148" y="293022"/>
                    <a:pt x="366875" y="293022"/>
                    <a:pt x="382534" y="308681"/>
                  </a:cubicBezTo>
                  <a:cubicBezTo>
                    <a:pt x="398193" y="324341"/>
                    <a:pt x="398193" y="350066"/>
                    <a:pt x="382534" y="365725"/>
                  </a:cubicBezTo>
                  <a:lnTo>
                    <a:pt x="225941" y="522318"/>
                  </a:lnTo>
                  <a:cubicBezTo>
                    <a:pt x="210282" y="537977"/>
                    <a:pt x="184555" y="537977"/>
                    <a:pt x="168896" y="522318"/>
                  </a:cubicBezTo>
                  <a:lnTo>
                    <a:pt x="12303" y="365725"/>
                  </a:lnTo>
                  <a:cubicBezTo>
                    <a:pt x="4474" y="357896"/>
                    <a:pt x="0" y="346711"/>
                    <a:pt x="0" y="336644"/>
                  </a:cubicBezTo>
                  <a:cubicBezTo>
                    <a:pt x="0" y="325459"/>
                    <a:pt x="4474" y="315393"/>
                    <a:pt x="12303" y="307562"/>
                  </a:cubicBezTo>
                  <a:cubicBezTo>
                    <a:pt x="27963" y="291903"/>
                    <a:pt x="53689" y="291903"/>
                    <a:pt x="69348" y="307562"/>
                  </a:cubicBezTo>
                  <a:lnTo>
                    <a:pt x="156593" y="394807"/>
                  </a:lnTo>
                  <a:lnTo>
                    <a:pt x="156593" y="79388"/>
                  </a:lnTo>
                  <a:lnTo>
                    <a:pt x="156594" y="79388"/>
                  </a:lnTo>
                  <a:lnTo>
                    <a:pt x="156594" y="40267"/>
                  </a:lnTo>
                  <a:cubicBezTo>
                    <a:pt x="156594" y="17897"/>
                    <a:pt x="174490" y="0"/>
                    <a:pt x="196861" y="0"/>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3200" dirty="0">
                <a:latin typeface="Franklin Gothic Book" panose="020B0503020102020204" pitchFamily="34" charset="0"/>
              </a:endParaRPr>
            </a:p>
          </p:txBody>
        </p:sp>
        <p:sp>
          <p:nvSpPr>
            <p:cNvPr id="64" name="Rectangle: Rounded Corners 63">
              <a:extLst>
                <a:ext uri="{FF2B5EF4-FFF2-40B4-BE49-F238E27FC236}">
                  <a16:creationId xmlns:a16="http://schemas.microsoft.com/office/drawing/2014/main" id="{902BA89E-82FD-4A71-B1A7-AF5691B464BE}"/>
                </a:ext>
              </a:extLst>
            </p:cNvPr>
            <p:cNvSpPr/>
            <p:nvPr/>
          </p:nvSpPr>
          <p:spPr>
            <a:xfrm>
              <a:off x="-19275" y="3575762"/>
              <a:ext cx="3564385" cy="65899"/>
            </a:xfrm>
            <a:prstGeom prst="roundRect">
              <a:avLst>
                <a:gd name="adj" fmla="val 50000"/>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grpSp>
        <p:nvGrpSpPr>
          <p:cNvPr id="68" name="Group 67">
            <a:extLst>
              <a:ext uri="{FF2B5EF4-FFF2-40B4-BE49-F238E27FC236}">
                <a16:creationId xmlns:a16="http://schemas.microsoft.com/office/drawing/2014/main" id="{66806721-7A41-4E30-8D0C-62F7BC485A12}"/>
              </a:ext>
            </a:extLst>
          </p:cNvPr>
          <p:cNvGrpSpPr/>
          <p:nvPr/>
        </p:nvGrpSpPr>
        <p:grpSpPr>
          <a:xfrm>
            <a:off x="1582099" y="1921079"/>
            <a:ext cx="3629997" cy="280057"/>
            <a:chOff x="-19275" y="3469433"/>
            <a:chExt cx="3629997" cy="280057"/>
          </a:xfrm>
        </p:grpSpPr>
        <p:sp>
          <p:nvSpPr>
            <p:cNvPr id="71" name="Freeform: Shape 70">
              <a:extLst>
                <a:ext uri="{FF2B5EF4-FFF2-40B4-BE49-F238E27FC236}">
                  <a16:creationId xmlns:a16="http://schemas.microsoft.com/office/drawing/2014/main" id="{1912E226-9C40-4A32-964C-985E2C3AD081}"/>
                </a:ext>
              </a:extLst>
            </p:cNvPr>
            <p:cNvSpPr/>
            <p:nvPr/>
          </p:nvSpPr>
          <p:spPr>
            <a:xfrm rot="16200000">
              <a:off x="3281020" y="3419789"/>
              <a:ext cx="280057" cy="379346"/>
            </a:xfrm>
            <a:custGeom>
              <a:avLst/>
              <a:gdLst>
                <a:gd name="connsiteX0" fmla="*/ 196861 w 394278"/>
                <a:gd name="connsiteY0" fmla="*/ 0 h 534062"/>
                <a:gd name="connsiteX1" fmla="*/ 237127 w 394278"/>
                <a:gd name="connsiteY1" fmla="*/ 40267 h 534062"/>
                <a:gd name="connsiteX2" fmla="*/ 237127 w 394278"/>
                <a:gd name="connsiteY2" fmla="*/ 246078 h 534062"/>
                <a:gd name="connsiteX3" fmla="*/ 237126 w 394278"/>
                <a:gd name="connsiteY3" fmla="*/ 246078 h 534062"/>
                <a:gd name="connsiteX4" fmla="*/ 237126 w 394278"/>
                <a:gd name="connsiteY4" fmla="*/ 397044 h 534062"/>
                <a:gd name="connsiteX5" fmla="*/ 325489 w 394278"/>
                <a:gd name="connsiteY5" fmla="*/ 308681 h 534062"/>
                <a:gd name="connsiteX6" fmla="*/ 382534 w 394278"/>
                <a:gd name="connsiteY6" fmla="*/ 308681 h 534062"/>
                <a:gd name="connsiteX7" fmla="*/ 382534 w 394278"/>
                <a:gd name="connsiteY7" fmla="*/ 365725 h 534062"/>
                <a:gd name="connsiteX8" fmla="*/ 225941 w 394278"/>
                <a:gd name="connsiteY8" fmla="*/ 522318 h 534062"/>
                <a:gd name="connsiteX9" fmla="*/ 168896 w 394278"/>
                <a:gd name="connsiteY9" fmla="*/ 522318 h 534062"/>
                <a:gd name="connsiteX10" fmla="*/ 12303 w 394278"/>
                <a:gd name="connsiteY10" fmla="*/ 365725 h 534062"/>
                <a:gd name="connsiteX11" fmla="*/ 0 w 394278"/>
                <a:gd name="connsiteY11" fmla="*/ 336644 h 534062"/>
                <a:gd name="connsiteX12" fmla="*/ 12303 w 394278"/>
                <a:gd name="connsiteY12" fmla="*/ 307562 h 534062"/>
                <a:gd name="connsiteX13" fmla="*/ 69348 w 394278"/>
                <a:gd name="connsiteY13" fmla="*/ 307562 h 534062"/>
                <a:gd name="connsiteX14" fmla="*/ 156593 w 394278"/>
                <a:gd name="connsiteY14" fmla="*/ 394807 h 534062"/>
                <a:gd name="connsiteX15" fmla="*/ 156593 w 394278"/>
                <a:gd name="connsiteY15" fmla="*/ 79388 h 534062"/>
                <a:gd name="connsiteX16" fmla="*/ 156594 w 394278"/>
                <a:gd name="connsiteY16" fmla="*/ 79388 h 534062"/>
                <a:gd name="connsiteX17" fmla="*/ 156594 w 394278"/>
                <a:gd name="connsiteY17" fmla="*/ 40267 h 534062"/>
                <a:gd name="connsiteX18" fmla="*/ 196861 w 394278"/>
                <a:gd name="connsiteY18" fmla="*/ 0 h 53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4278" h="534062">
                  <a:moveTo>
                    <a:pt x="196861" y="0"/>
                  </a:moveTo>
                  <a:cubicBezTo>
                    <a:pt x="219231" y="0"/>
                    <a:pt x="237127" y="17897"/>
                    <a:pt x="237127" y="40267"/>
                  </a:cubicBezTo>
                  <a:lnTo>
                    <a:pt x="237127" y="246078"/>
                  </a:lnTo>
                  <a:lnTo>
                    <a:pt x="237126" y="246078"/>
                  </a:lnTo>
                  <a:lnTo>
                    <a:pt x="237126" y="397044"/>
                  </a:lnTo>
                  <a:lnTo>
                    <a:pt x="325489" y="308681"/>
                  </a:lnTo>
                  <a:cubicBezTo>
                    <a:pt x="341148" y="293022"/>
                    <a:pt x="366875" y="293022"/>
                    <a:pt x="382534" y="308681"/>
                  </a:cubicBezTo>
                  <a:cubicBezTo>
                    <a:pt x="398193" y="324341"/>
                    <a:pt x="398193" y="350066"/>
                    <a:pt x="382534" y="365725"/>
                  </a:cubicBezTo>
                  <a:lnTo>
                    <a:pt x="225941" y="522318"/>
                  </a:lnTo>
                  <a:cubicBezTo>
                    <a:pt x="210282" y="537977"/>
                    <a:pt x="184555" y="537977"/>
                    <a:pt x="168896" y="522318"/>
                  </a:cubicBezTo>
                  <a:lnTo>
                    <a:pt x="12303" y="365725"/>
                  </a:lnTo>
                  <a:cubicBezTo>
                    <a:pt x="4474" y="357896"/>
                    <a:pt x="0" y="346711"/>
                    <a:pt x="0" y="336644"/>
                  </a:cubicBezTo>
                  <a:cubicBezTo>
                    <a:pt x="0" y="325459"/>
                    <a:pt x="4474" y="315393"/>
                    <a:pt x="12303" y="307562"/>
                  </a:cubicBezTo>
                  <a:cubicBezTo>
                    <a:pt x="27963" y="291903"/>
                    <a:pt x="53689" y="291903"/>
                    <a:pt x="69348" y="307562"/>
                  </a:cubicBezTo>
                  <a:lnTo>
                    <a:pt x="156593" y="394807"/>
                  </a:lnTo>
                  <a:lnTo>
                    <a:pt x="156593" y="79388"/>
                  </a:lnTo>
                  <a:lnTo>
                    <a:pt x="156594" y="79388"/>
                  </a:lnTo>
                  <a:lnTo>
                    <a:pt x="156594" y="40267"/>
                  </a:lnTo>
                  <a:cubicBezTo>
                    <a:pt x="156594" y="17897"/>
                    <a:pt x="174490" y="0"/>
                    <a:pt x="196861" y="0"/>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3200" dirty="0">
                <a:latin typeface="Franklin Gothic Book" panose="020B0503020102020204" pitchFamily="34" charset="0"/>
              </a:endParaRPr>
            </a:p>
          </p:txBody>
        </p:sp>
        <p:sp>
          <p:nvSpPr>
            <p:cNvPr id="72" name="Rectangle: Rounded Corners 71">
              <a:extLst>
                <a:ext uri="{FF2B5EF4-FFF2-40B4-BE49-F238E27FC236}">
                  <a16:creationId xmlns:a16="http://schemas.microsoft.com/office/drawing/2014/main" id="{07CE8F74-F48F-42B7-AF6B-044FE3A8D271}"/>
                </a:ext>
              </a:extLst>
            </p:cNvPr>
            <p:cNvSpPr/>
            <p:nvPr/>
          </p:nvSpPr>
          <p:spPr>
            <a:xfrm>
              <a:off x="-19275" y="3575762"/>
              <a:ext cx="3564385" cy="65899"/>
            </a:xfrm>
            <a:prstGeom prst="roundRect">
              <a:avLst>
                <a:gd name="adj" fmla="val 50000"/>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Tree>
    <p:extLst>
      <p:ext uri="{BB962C8B-B14F-4D97-AF65-F5344CB8AC3E}">
        <p14:creationId xmlns:p14="http://schemas.microsoft.com/office/powerpoint/2010/main" val="1595437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04DD9-5967-43F7-B199-E23E098E3393}"/>
              </a:ext>
            </a:extLst>
          </p:cNvPr>
          <p:cNvSpPr>
            <a:spLocks noGrp="1"/>
          </p:cNvSpPr>
          <p:nvPr>
            <p:ph type="title"/>
          </p:nvPr>
        </p:nvSpPr>
        <p:spPr/>
        <p:txBody>
          <a:bodyPr>
            <a:normAutofit/>
          </a:bodyPr>
          <a:lstStyle/>
          <a:p>
            <a:r>
              <a:rPr lang="en-AU" dirty="0"/>
              <a:t>A simple Use Case for data sharing . . . .</a:t>
            </a:r>
            <a:endParaRPr lang="en-ID" dirty="0"/>
          </a:p>
        </p:txBody>
      </p:sp>
      <p:sp>
        <p:nvSpPr>
          <p:cNvPr id="3" name="Content Placeholder 2">
            <a:extLst>
              <a:ext uri="{FF2B5EF4-FFF2-40B4-BE49-F238E27FC236}">
                <a16:creationId xmlns:a16="http://schemas.microsoft.com/office/drawing/2014/main" id="{179BD517-35A7-40FC-A9D3-3905DC1BB6C1}"/>
              </a:ext>
            </a:extLst>
          </p:cNvPr>
          <p:cNvSpPr>
            <a:spLocks noGrp="1"/>
          </p:cNvSpPr>
          <p:nvPr>
            <p:ph idx="1"/>
          </p:nvPr>
        </p:nvSpPr>
        <p:spPr/>
        <p:txBody>
          <a:bodyPr>
            <a:normAutofit/>
          </a:bodyPr>
          <a:lstStyle/>
          <a:p>
            <a:pPr marL="0" indent="0" algn="ctr">
              <a:spcBef>
                <a:spcPct val="30000"/>
              </a:spcBef>
              <a:buClr>
                <a:srgbClr val="914B05"/>
              </a:buClr>
              <a:buNone/>
            </a:pPr>
            <a:r>
              <a:rPr lang="en-AU" sz="2400" dirty="0"/>
              <a:t>A Consumer wants to compare home loan providers to get a better deal</a:t>
            </a:r>
            <a:endParaRPr lang="en-ID" sz="2400" dirty="0"/>
          </a:p>
        </p:txBody>
      </p:sp>
      <p:sp>
        <p:nvSpPr>
          <p:cNvPr id="4" name="Slide Number Placeholder 3">
            <a:extLst>
              <a:ext uri="{FF2B5EF4-FFF2-40B4-BE49-F238E27FC236}">
                <a16:creationId xmlns:a16="http://schemas.microsoft.com/office/drawing/2014/main" id="{423D3772-2681-4CD1-9405-2AD53FEBCE24}"/>
              </a:ext>
            </a:extLst>
          </p:cNvPr>
          <p:cNvSpPr>
            <a:spLocks noGrp="1"/>
          </p:cNvSpPr>
          <p:nvPr>
            <p:ph type="sldNum" sz="quarter" idx="4"/>
          </p:nvPr>
        </p:nvSpPr>
        <p:spPr/>
        <p:txBody>
          <a:bodyPr/>
          <a:lstStyle/>
          <a:p>
            <a:fld id="{45B4EEE1-F3A5-4F92-8C13-26FA1C14643B}" type="slidenum">
              <a:rPr lang="en-US" smtClean="0"/>
              <a:pPr/>
              <a:t>7</a:t>
            </a:fld>
            <a:endParaRPr lang="en-US" dirty="0"/>
          </a:p>
        </p:txBody>
      </p:sp>
      <p:sp>
        <p:nvSpPr>
          <p:cNvPr id="12" name="TextBox 11">
            <a:extLst>
              <a:ext uri="{FF2B5EF4-FFF2-40B4-BE49-F238E27FC236}">
                <a16:creationId xmlns:a16="http://schemas.microsoft.com/office/drawing/2014/main" id="{469A50B5-E8A2-48A0-B3B9-E0FE1B9E8E6A}"/>
              </a:ext>
            </a:extLst>
          </p:cNvPr>
          <p:cNvSpPr txBox="1"/>
          <p:nvPr/>
        </p:nvSpPr>
        <p:spPr bwMode="auto">
          <a:xfrm>
            <a:off x="890720" y="2912745"/>
            <a:ext cx="1544397" cy="308419"/>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400" b="1" dirty="0">
                <a:solidFill>
                  <a:srgbClr val="1F497D"/>
                </a:solidFill>
              </a:rPr>
              <a:t>Customer</a:t>
            </a:r>
          </a:p>
        </p:txBody>
      </p:sp>
      <p:sp>
        <p:nvSpPr>
          <p:cNvPr id="13" name="TextBox 12">
            <a:extLst>
              <a:ext uri="{FF2B5EF4-FFF2-40B4-BE49-F238E27FC236}">
                <a16:creationId xmlns:a16="http://schemas.microsoft.com/office/drawing/2014/main" id="{2B47C863-871F-45D6-86CE-358D902A1924}"/>
              </a:ext>
            </a:extLst>
          </p:cNvPr>
          <p:cNvSpPr txBox="1"/>
          <p:nvPr/>
        </p:nvSpPr>
        <p:spPr bwMode="auto">
          <a:xfrm>
            <a:off x="3772005" y="2904273"/>
            <a:ext cx="991951" cy="308419"/>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400" b="1" dirty="0">
                <a:solidFill>
                  <a:srgbClr val="1F497D"/>
                </a:solidFill>
              </a:rPr>
              <a:t>Bank</a:t>
            </a:r>
          </a:p>
        </p:txBody>
      </p:sp>
      <p:sp>
        <p:nvSpPr>
          <p:cNvPr id="14" name="TextBox 13">
            <a:extLst>
              <a:ext uri="{FF2B5EF4-FFF2-40B4-BE49-F238E27FC236}">
                <a16:creationId xmlns:a16="http://schemas.microsoft.com/office/drawing/2014/main" id="{0643C342-5FA2-4058-9365-9431D56EC8FD}"/>
              </a:ext>
            </a:extLst>
          </p:cNvPr>
          <p:cNvSpPr txBox="1"/>
          <p:nvPr/>
        </p:nvSpPr>
        <p:spPr bwMode="auto">
          <a:xfrm>
            <a:off x="9692781" y="2907564"/>
            <a:ext cx="1729740" cy="308419"/>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400" b="1" dirty="0">
                <a:solidFill>
                  <a:srgbClr val="1F497D"/>
                </a:solidFill>
              </a:rPr>
              <a:t>FinTech</a:t>
            </a:r>
          </a:p>
        </p:txBody>
      </p:sp>
      <p:sp>
        <p:nvSpPr>
          <p:cNvPr id="16" name="TextBox 15">
            <a:extLst>
              <a:ext uri="{FF2B5EF4-FFF2-40B4-BE49-F238E27FC236}">
                <a16:creationId xmlns:a16="http://schemas.microsoft.com/office/drawing/2014/main" id="{17065925-6DCC-4FB6-880A-224D012B597B}"/>
              </a:ext>
            </a:extLst>
          </p:cNvPr>
          <p:cNvSpPr txBox="1"/>
          <p:nvPr/>
        </p:nvSpPr>
        <p:spPr bwMode="auto">
          <a:xfrm>
            <a:off x="6840558" y="2900317"/>
            <a:ext cx="1729740" cy="308419"/>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400" b="1" dirty="0">
                <a:solidFill>
                  <a:srgbClr val="1F497D"/>
                </a:solidFill>
              </a:rPr>
              <a:t>SDS</a:t>
            </a:r>
          </a:p>
        </p:txBody>
      </p:sp>
      <p:sp>
        <p:nvSpPr>
          <p:cNvPr id="19" name="TextBox 18">
            <a:extLst>
              <a:ext uri="{FF2B5EF4-FFF2-40B4-BE49-F238E27FC236}">
                <a16:creationId xmlns:a16="http://schemas.microsoft.com/office/drawing/2014/main" id="{0C2A5438-996F-4922-B426-1E4703A49291}"/>
              </a:ext>
            </a:extLst>
          </p:cNvPr>
          <p:cNvSpPr txBox="1"/>
          <p:nvPr/>
        </p:nvSpPr>
        <p:spPr bwMode="auto">
          <a:xfrm>
            <a:off x="2445038" y="1923259"/>
            <a:ext cx="1061925" cy="462307"/>
          </a:xfrm>
          <a:prstGeom prst="rect">
            <a:avLst/>
          </a:prstGeom>
          <a:noFill/>
          <a:ln w="9525">
            <a:noFill/>
            <a:miter lim="800000"/>
            <a:headEnd type="triangle"/>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rPr>
              <a:t>Consent driven</a:t>
            </a:r>
          </a:p>
        </p:txBody>
      </p:sp>
      <p:sp>
        <p:nvSpPr>
          <p:cNvPr id="21" name="TextBox 20">
            <a:extLst>
              <a:ext uri="{FF2B5EF4-FFF2-40B4-BE49-F238E27FC236}">
                <a16:creationId xmlns:a16="http://schemas.microsoft.com/office/drawing/2014/main" id="{5F776EC2-AFC0-4D7A-AF79-A7E90E361E3F}"/>
              </a:ext>
            </a:extLst>
          </p:cNvPr>
          <p:cNvSpPr txBox="1"/>
          <p:nvPr/>
        </p:nvSpPr>
        <p:spPr bwMode="auto">
          <a:xfrm>
            <a:off x="5447553" y="1713671"/>
            <a:ext cx="1318260" cy="646973"/>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rPr>
              <a:t>Data made available through SDS platform</a:t>
            </a:r>
          </a:p>
        </p:txBody>
      </p:sp>
      <p:sp>
        <p:nvSpPr>
          <p:cNvPr id="23" name="TextBox 22">
            <a:extLst>
              <a:ext uri="{FF2B5EF4-FFF2-40B4-BE49-F238E27FC236}">
                <a16:creationId xmlns:a16="http://schemas.microsoft.com/office/drawing/2014/main" id="{0216BD0C-3748-46CF-A39F-01CFE3D46913}"/>
              </a:ext>
            </a:extLst>
          </p:cNvPr>
          <p:cNvSpPr txBox="1"/>
          <p:nvPr/>
        </p:nvSpPr>
        <p:spPr bwMode="auto">
          <a:xfrm>
            <a:off x="8490239" y="1709107"/>
            <a:ext cx="1318261" cy="646973"/>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rPr>
              <a:t>FinTech accesses the data via SDS platform</a:t>
            </a:r>
          </a:p>
        </p:txBody>
      </p:sp>
      <p:grpSp>
        <p:nvGrpSpPr>
          <p:cNvPr id="26" name="Graphic 24">
            <a:extLst>
              <a:ext uri="{FF2B5EF4-FFF2-40B4-BE49-F238E27FC236}">
                <a16:creationId xmlns:a16="http://schemas.microsoft.com/office/drawing/2014/main" id="{A7312B19-5D89-4E7A-B1A4-40F4F7B0FF7B}"/>
              </a:ext>
            </a:extLst>
          </p:cNvPr>
          <p:cNvGrpSpPr/>
          <p:nvPr/>
        </p:nvGrpSpPr>
        <p:grpSpPr>
          <a:xfrm>
            <a:off x="3791930" y="1950217"/>
            <a:ext cx="952500" cy="1190625"/>
            <a:chOff x="297927" y="2377881"/>
            <a:chExt cx="952500" cy="1190625"/>
          </a:xfrm>
          <a:solidFill>
            <a:srgbClr val="00B0F0"/>
          </a:solidFill>
        </p:grpSpPr>
        <p:sp>
          <p:nvSpPr>
            <p:cNvPr id="27" name="Freeform: Shape 26">
              <a:extLst>
                <a:ext uri="{FF2B5EF4-FFF2-40B4-BE49-F238E27FC236}">
                  <a16:creationId xmlns:a16="http://schemas.microsoft.com/office/drawing/2014/main" id="{659F8D03-88E4-4A05-8F3B-59190B6884EF}"/>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endParaRPr lang="en-ID">
                <a:solidFill>
                  <a:srgbClr val="1F497D"/>
                </a:solidFill>
              </a:endParaRPr>
            </a:p>
          </p:txBody>
        </p:sp>
        <p:sp>
          <p:nvSpPr>
            <p:cNvPr id="28" name="Freeform: Shape 27">
              <a:extLst>
                <a:ext uri="{FF2B5EF4-FFF2-40B4-BE49-F238E27FC236}">
                  <a16:creationId xmlns:a16="http://schemas.microsoft.com/office/drawing/2014/main" id="{322EBD81-447C-439E-B7E6-6323A23678DD}"/>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endParaRPr lang="en-ID">
                <a:solidFill>
                  <a:srgbClr val="1F497D"/>
                </a:solidFill>
              </a:endParaRPr>
            </a:p>
          </p:txBody>
        </p:sp>
      </p:grpSp>
      <p:grpSp>
        <p:nvGrpSpPr>
          <p:cNvPr id="25" name="Graphic 23">
            <a:extLst>
              <a:ext uri="{FF2B5EF4-FFF2-40B4-BE49-F238E27FC236}">
                <a16:creationId xmlns:a16="http://schemas.microsoft.com/office/drawing/2014/main" id="{B8BBB1C2-0B44-4DA5-AA5F-394C0A68CFE0}"/>
              </a:ext>
            </a:extLst>
          </p:cNvPr>
          <p:cNvGrpSpPr/>
          <p:nvPr/>
        </p:nvGrpSpPr>
        <p:grpSpPr>
          <a:xfrm>
            <a:off x="10158331" y="1924805"/>
            <a:ext cx="874380" cy="1092975"/>
            <a:chOff x="5333206" y="2558256"/>
            <a:chExt cx="1524000" cy="1905000"/>
          </a:xfrm>
          <a:solidFill>
            <a:srgbClr val="00B0F0"/>
          </a:solidFill>
        </p:grpSpPr>
        <p:sp>
          <p:nvSpPr>
            <p:cNvPr id="29" name="Freeform: Shape 28">
              <a:extLst>
                <a:ext uri="{FF2B5EF4-FFF2-40B4-BE49-F238E27FC236}">
                  <a16:creationId xmlns:a16="http://schemas.microsoft.com/office/drawing/2014/main" id="{61DB8A1C-9F04-4783-88CC-C7CD3DC92088}"/>
                </a:ext>
              </a:extLst>
            </p:cNvPr>
            <p:cNvSpPr/>
            <p:nvPr/>
          </p:nvSpPr>
          <p:spPr>
            <a:xfrm>
              <a:off x="5676953" y="2800190"/>
              <a:ext cx="410146" cy="47625"/>
            </a:xfrm>
            <a:custGeom>
              <a:avLst/>
              <a:gdLst>
                <a:gd name="connsiteX0" fmla="*/ 410147 w 410146"/>
                <a:gd name="connsiteY0" fmla="*/ 0 h 47625"/>
                <a:gd name="connsiteX1" fmla="*/ 23813 w 410146"/>
                <a:gd name="connsiteY1" fmla="*/ 0 h 47625"/>
                <a:gd name="connsiteX2" fmla="*/ 0 w 410146"/>
                <a:gd name="connsiteY2" fmla="*/ 23813 h 47625"/>
                <a:gd name="connsiteX3" fmla="*/ 23813 w 410146"/>
                <a:gd name="connsiteY3" fmla="*/ 47625 h 47625"/>
                <a:gd name="connsiteX4" fmla="*/ 386810 w 410146"/>
                <a:gd name="connsiteY4" fmla="*/ 47625 h 47625"/>
                <a:gd name="connsiteX5" fmla="*/ 410147 w 410146"/>
                <a:gd name="connsiteY5"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146" h="47625">
                  <a:moveTo>
                    <a:pt x="410147" y="0"/>
                  </a:moveTo>
                  <a:lnTo>
                    <a:pt x="23813" y="0"/>
                  </a:lnTo>
                  <a:cubicBezTo>
                    <a:pt x="10668" y="0"/>
                    <a:pt x="0" y="10668"/>
                    <a:pt x="0" y="23813"/>
                  </a:cubicBezTo>
                  <a:cubicBezTo>
                    <a:pt x="0" y="36957"/>
                    <a:pt x="10668" y="47625"/>
                    <a:pt x="23813" y="47625"/>
                  </a:cubicBezTo>
                  <a:lnTo>
                    <a:pt x="386810" y="47625"/>
                  </a:lnTo>
                  <a:cubicBezTo>
                    <a:pt x="391478" y="30099"/>
                    <a:pt x="399479" y="14002"/>
                    <a:pt x="410147" y="0"/>
                  </a:cubicBezTo>
                  <a:close/>
                </a:path>
              </a:pathLst>
            </a:custGeom>
            <a:grpFill/>
            <a:ln w="9525" cap="flat">
              <a:noFill/>
              <a:prstDash val="solid"/>
              <a:miter/>
            </a:ln>
          </p:spPr>
          <p:txBody>
            <a:bodyPr rtlCol="0" anchor="ctr"/>
            <a:lstStyle/>
            <a:p>
              <a:endParaRPr lang="en-ID"/>
            </a:p>
          </p:txBody>
        </p:sp>
        <p:sp>
          <p:nvSpPr>
            <p:cNvPr id="30" name="Freeform: Shape 29">
              <a:extLst>
                <a:ext uri="{FF2B5EF4-FFF2-40B4-BE49-F238E27FC236}">
                  <a16:creationId xmlns:a16="http://schemas.microsoft.com/office/drawing/2014/main" id="{5EDDF19F-A3A3-4EE6-828C-E1E0F9D5E3B3}"/>
                </a:ext>
              </a:extLst>
            </p:cNvPr>
            <p:cNvSpPr/>
            <p:nvPr/>
          </p:nvSpPr>
          <p:spPr>
            <a:xfrm>
              <a:off x="5676963" y="299307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1" name="Freeform: Shape 30">
              <a:extLst>
                <a:ext uri="{FF2B5EF4-FFF2-40B4-BE49-F238E27FC236}">
                  <a16:creationId xmlns:a16="http://schemas.microsoft.com/office/drawing/2014/main" id="{54D87D93-D2C2-4650-9B6D-D34051A40D60}"/>
                </a:ext>
              </a:extLst>
            </p:cNvPr>
            <p:cNvSpPr/>
            <p:nvPr/>
          </p:nvSpPr>
          <p:spPr>
            <a:xfrm>
              <a:off x="5676963" y="3101019"/>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4458090A-6E3D-416B-BF5E-6BF56928F144}"/>
                </a:ext>
              </a:extLst>
            </p:cNvPr>
            <p:cNvSpPr/>
            <p:nvPr/>
          </p:nvSpPr>
          <p:spPr>
            <a:xfrm>
              <a:off x="5676963" y="3208965"/>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3" name="Freeform: Shape 32">
              <a:extLst>
                <a:ext uri="{FF2B5EF4-FFF2-40B4-BE49-F238E27FC236}">
                  <a16:creationId xmlns:a16="http://schemas.microsoft.com/office/drawing/2014/main" id="{11A38F93-5954-4599-8281-B065C7D68DFF}"/>
                </a:ext>
              </a:extLst>
            </p:cNvPr>
            <p:cNvSpPr/>
            <p:nvPr/>
          </p:nvSpPr>
          <p:spPr>
            <a:xfrm>
              <a:off x="5676963" y="331692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BB9F37D4-B517-463A-B2FC-AD2C0E62CBE3}"/>
                </a:ext>
              </a:extLst>
            </p:cNvPr>
            <p:cNvSpPr/>
            <p:nvPr/>
          </p:nvSpPr>
          <p:spPr>
            <a:xfrm>
              <a:off x="6329063" y="2891535"/>
              <a:ext cx="157629" cy="402402"/>
            </a:xfrm>
            <a:custGeom>
              <a:avLst/>
              <a:gdLst>
                <a:gd name="connsiteX0" fmla="*/ 103442 w 157629"/>
                <a:gd name="connsiteY0" fmla="*/ 58141 h 402402"/>
                <a:gd name="connsiteX1" fmla="*/ 103442 w 157629"/>
                <a:gd name="connsiteY1" fmla="*/ 23813 h 402402"/>
                <a:gd name="connsiteX2" fmla="*/ 79629 w 157629"/>
                <a:gd name="connsiteY2" fmla="*/ 0 h 402402"/>
                <a:gd name="connsiteX3" fmla="*/ 55817 w 157629"/>
                <a:gd name="connsiteY3" fmla="*/ 23813 h 402402"/>
                <a:gd name="connsiteX4" fmla="*/ 55817 w 157629"/>
                <a:gd name="connsiteY4" fmla="*/ 57721 h 402402"/>
                <a:gd name="connsiteX5" fmla="*/ 0 w 157629"/>
                <a:gd name="connsiteY5" fmla="*/ 131597 h 402402"/>
                <a:gd name="connsiteX6" fmla="*/ 36709 w 157629"/>
                <a:gd name="connsiteY6" fmla="*/ 197139 h 402402"/>
                <a:gd name="connsiteX7" fmla="*/ 96022 w 157629"/>
                <a:gd name="connsiteY7" fmla="*/ 233486 h 402402"/>
                <a:gd name="connsiteX8" fmla="*/ 109995 w 157629"/>
                <a:gd name="connsiteY8" fmla="*/ 258432 h 402402"/>
                <a:gd name="connsiteX9" fmla="*/ 109995 w 157629"/>
                <a:gd name="connsiteY9" fmla="*/ 263281 h 402402"/>
                <a:gd name="connsiteX10" fmla="*/ 80743 w 157629"/>
                <a:gd name="connsiteY10" fmla="*/ 292532 h 402402"/>
                <a:gd name="connsiteX11" fmla="*/ 76895 w 157629"/>
                <a:gd name="connsiteY11" fmla="*/ 292532 h 402402"/>
                <a:gd name="connsiteX12" fmla="*/ 47644 w 157629"/>
                <a:gd name="connsiteY12" fmla="*/ 263281 h 402402"/>
                <a:gd name="connsiteX13" fmla="*/ 47644 w 157629"/>
                <a:gd name="connsiteY13" fmla="*/ 261785 h 402402"/>
                <a:gd name="connsiteX14" fmla="*/ 23832 w 157629"/>
                <a:gd name="connsiteY14" fmla="*/ 237973 h 402402"/>
                <a:gd name="connsiteX15" fmla="*/ 19 w 157629"/>
                <a:gd name="connsiteY15" fmla="*/ 261785 h 402402"/>
                <a:gd name="connsiteX16" fmla="*/ 19 w 157629"/>
                <a:gd name="connsiteY16" fmla="*/ 263281 h 402402"/>
                <a:gd name="connsiteX17" fmla="*/ 56940 w 157629"/>
                <a:gd name="connsiteY17" fmla="*/ 337442 h 402402"/>
                <a:gd name="connsiteX18" fmla="*/ 56940 w 157629"/>
                <a:gd name="connsiteY18" fmla="*/ 378590 h 402402"/>
                <a:gd name="connsiteX19" fmla="*/ 80753 w 157629"/>
                <a:gd name="connsiteY19" fmla="*/ 402403 h 402402"/>
                <a:gd name="connsiteX20" fmla="*/ 104565 w 157629"/>
                <a:gd name="connsiteY20" fmla="*/ 378590 h 402402"/>
                <a:gd name="connsiteX21" fmla="*/ 104565 w 157629"/>
                <a:gd name="connsiteY21" fmla="*/ 336337 h 402402"/>
                <a:gd name="connsiteX22" fmla="*/ 157629 w 157629"/>
                <a:gd name="connsiteY22" fmla="*/ 263281 h 402402"/>
                <a:gd name="connsiteX23" fmla="*/ 157629 w 157629"/>
                <a:gd name="connsiteY23" fmla="*/ 258432 h 402402"/>
                <a:gd name="connsiteX24" fmla="*/ 120920 w 157629"/>
                <a:gd name="connsiteY24" fmla="*/ 192881 h 402402"/>
                <a:gd name="connsiteX25" fmla="*/ 61598 w 157629"/>
                <a:gd name="connsiteY25" fmla="*/ 156524 h 402402"/>
                <a:gd name="connsiteX26" fmla="*/ 47635 w 157629"/>
                <a:gd name="connsiteY26" fmla="*/ 131588 h 402402"/>
                <a:gd name="connsiteX27" fmla="*/ 76886 w 157629"/>
                <a:gd name="connsiteY27" fmla="*/ 102337 h 402402"/>
                <a:gd name="connsiteX28" fmla="*/ 80734 w 157629"/>
                <a:gd name="connsiteY28" fmla="*/ 102337 h 402402"/>
                <a:gd name="connsiteX29" fmla="*/ 109985 w 157629"/>
                <a:gd name="connsiteY29" fmla="*/ 131588 h 402402"/>
                <a:gd name="connsiteX30" fmla="*/ 109985 w 157629"/>
                <a:gd name="connsiteY30" fmla="*/ 144494 h 402402"/>
                <a:gd name="connsiteX31" fmla="*/ 133798 w 157629"/>
                <a:gd name="connsiteY31" fmla="*/ 168307 h 402402"/>
                <a:gd name="connsiteX32" fmla="*/ 157610 w 157629"/>
                <a:gd name="connsiteY32" fmla="*/ 144494 h 402402"/>
                <a:gd name="connsiteX33" fmla="*/ 157610 w 157629"/>
                <a:gd name="connsiteY33" fmla="*/ 131588 h 402402"/>
                <a:gd name="connsiteX34" fmla="*/ 103442 w 157629"/>
                <a:gd name="connsiteY34" fmla="*/ 58141 h 40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7629" h="402402">
                  <a:moveTo>
                    <a:pt x="103442" y="58141"/>
                  </a:moveTo>
                  <a:lnTo>
                    <a:pt x="103442" y="23813"/>
                  </a:lnTo>
                  <a:cubicBezTo>
                    <a:pt x="103442" y="10658"/>
                    <a:pt x="92783" y="0"/>
                    <a:pt x="79629" y="0"/>
                  </a:cubicBezTo>
                  <a:cubicBezTo>
                    <a:pt x="66475" y="0"/>
                    <a:pt x="55817" y="10658"/>
                    <a:pt x="55817" y="23813"/>
                  </a:cubicBezTo>
                  <a:lnTo>
                    <a:pt x="55817" y="57721"/>
                  </a:lnTo>
                  <a:cubicBezTo>
                    <a:pt x="23641" y="66913"/>
                    <a:pt x="0" y="96517"/>
                    <a:pt x="0" y="131597"/>
                  </a:cubicBezTo>
                  <a:cubicBezTo>
                    <a:pt x="0" y="158163"/>
                    <a:pt x="14068" y="183280"/>
                    <a:pt x="36709" y="197139"/>
                  </a:cubicBezTo>
                  <a:lnTo>
                    <a:pt x="96022" y="233486"/>
                  </a:lnTo>
                  <a:cubicBezTo>
                    <a:pt x="104632" y="238773"/>
                    <a:pt x="109995" y="248336"/>
                    <a:pt x="109995" y="258432"/>
                  </a:cubicBezTo>
                  <a:lnTo>
                    <a:pt x="109995" y="263281"/>
                  </a:lnTo>
                  <a:cubicBezTo>
                    <a:pt x="109995" y="279406"/>
                    <a:pt x="96869" y="292532"/>
                    <a:pt x="80743" y="292532"/>
                  </a:cubicBezTo>
                  <a:lnTo>
                    <a:pt x="76895" y="292532"/>
                  </a:lnTo>
                  <a:cubicBezTo>
                    <a:pt x="60769" y="292532"/>
                    <a:pt x="47644" y="279406"/>
                    <a:pt x="47644" y="263281"/>
                  </a:cubicBezTo>
                  <a:lnTo>
                    <a:pt x="47644" y="261785"/>
                  </a:lnTo>
                  <a:cubicBezTo>
                    <a:pt x="47644" y="248631"/>
                    <a:pt x="36986" y="237973"/>
                    <a:pt x="23832" y="237973"/>
                  </a:cubicBezTo>
                  <a:cubicBezTo>
                    <a:pt x="10677" y="237973"/>
                    <a:pt x="19" y="248631"/>
                    <a:pt x="19" y="261785"/>
                  </a:cubicBezTo>
                  <a:lnTo>
                    <a:pt x="19" y="263281"/>
                  </a:lnTo>
                  <a:cubicBezTo>
                    <a:pt x="19" y="298761"/>
                    <a:pt x="24213" y="328612"/>
                    <a:pt x="56940" y="337442"/>
                  </a:cubicBezTo>
                  <a:lnTo>
                    <a:pt x="56940" y="378590"/>
                  </a:lnTo>
                  <a:cubicBezTo>
                    <a:pt x="56940" y="391744"/>
                    <a:pt x="67599" y="402403"/>
                    <a:pt x="80753" y="402403"/>
                  </a:cubicBezTo>
                  <a:cubicBezTo>
                    <a:pt x="93907" y="402403"/>
                    <a:pt x="104565" y="391744"/>
                    <a:pt x="104565" y="378590"/>
                  </a:cubicBezTo>
                  <a:lnTo>
                    <a:pt x="104565" y="336337"/>
                  </a:lnTo>
                  <a:cubicBezTo>
                    <a:pt x="135322" y="326288"/>
                    <a:pt x="157629" y="297351"/>
                    <a:pt x="157629" y="263281"/>
                  </a:cubicBezTo>
                  <a:lnTo>
                    <a:pt x="157629" y="258432"/>
                  </a:lnTo>
                  <a:cubicBezTo>
                    <a:pt x="157629" y="231877"/>
                    <a:pt x="143561" y="206769"/>
                    <a:pt x="120920" y="192881"/>
                  </a:cubicBezTo>
                  <a:lnTo>
                    <a:pt x="61598" y="156524"/>
                  </a:lnTo>
                  <a:cubicBezTo>
                    <a:pt x="52988" y="151247"/>
                    <a:pt x="47635" y="141694"/>
                    <a:pt x="47635" y="131588"/>
                  </a:cubicBezTo>
                  <a:cubicBezTo>
                    <a:pt x="47635" y="115462"/>
                    <a:pt x="60760" y="102337"/>
                    <a:pt x="76886" y="102337"/>
                  </a:cubicBezTo>
                  <a:lnTo>
                    <a:pt x="80734" y="102337"/>
                  </a:lnTo>
                  <a:cubicBezTo>
                    <a:pt x="96860" y="102337"/>
                    <a:pt x="109985" y="115462"/>
                    <a:pt x="109985" y="131588"/>
                  </a:cubicBezTo>
                  <a:lnTo>
                    <a:pt x="109985" y="144494"/>
                  </a:lnTo>
                  <a:cubicBezTo>
                    <a:pt x="109985" y="157648"/>
                    <a:pt x="120644" y="168307"/>
                    <a:pt x="133798" y="168307"/>
                  </a:cubicBezTo>
                  <a:cubicBezTo>
                    <a:pt x="146952" y="168307"/>
                    <a:pt x="157610" y="157648"/>
                    <a:pt x="157610" y="144494"/>
                  </a:cubicBezTo>
                  <a:lnTo>
                    <a:pt x="157610" y="131588"/>
                  </a:lnTo>
                  <a:cubicBezTo>
                    <a:pt x="157601" y="97098"/>
                    <a:pt x="134769" y="67847"/>
                    <a:pt x="103442" y="58141"/>
                  </a:cubicBezTo>
                  <a:close/>
                </a:path>
              </a:pathLst>
            </a:custGeom>
            <a:grpFill/>
            <a:ln w="9525" cap="flat">
              <a:noFill/>
              <a:prstDash val="solid"/>
              <a:miter/>
            </a:ln>
          </p:spPr>
          <p:txBody>
            <a:bodyPr rtlCol="0" anchor="ctr"/>
            <a:lstStyle/>
            <a:p>
              <a:endParaRPr lang="en-ID"/>
            </a:p>
          </p:txBody>
        </p:sp>
        <p:sp>
          <p:nvSpPr>
            <p:cNvPr id="35" name="Freeform: Shape 34">
              <a:extLst>
                <a:ext uri="{FF2B5EF4-FFF2-40B4-BE49-F238E27FC236}">
                  <a16:creationId xmlns:a16="http://schemas.microsoft.com/office/drawing/2014/main" id="{7282B81F-B669-465F-8A4E-07D27FDC1379}"/>
                </a:ext>
              </a:extLst>
            </p:cNvPr>
            <p:cNvSpPr/>
            <p:nvPr/>
          </p:nvSpPr>
          <p:spPr>
            <a:xfrm>
              <a:off x="5457592" y="2605690"/>
              <a:ext cx="1275225" cy="1429131"/>
            </a:xfrm>
            <a:custGeom>
              <a:avLst/>
              <a:gdLst>
                <a:gd name="connsiteX0" fmla="*/ 1161240 w 1275225"/>
                <a:gd name="connsiteY0" fmla="*/ 163697 h 1429131"/>
                <a:gd name="connsiteX1" fmla="*/ 983647 w 1275225"/>
                <a:gd name="connsiteY1" fmla="*/ 163697 h 1429131"/>
                <a:gd name="connsiteX2" fmla="*/ 983647 w 1275225"/>
                <a:gd name="connsiteY2" fmla="*/ 163259 h 1429131"/>
                <a:gd name="connsiteX3" fmla="*/ 981932 w 1275225"/>
                <a:gd name="connsiteY3" fmla="*/ 139922 h 1429131"/>
                <a:gd name="connsiteX4" fmla="*/ 820388 w 1275225"/>
                <a:gd name="connsiteY4" fmla="*/ 0 h 1429131"/>
                <a:gd name="connsiteX5" fmla="*/ 163259 w 1275225"/>
                <a:gd name="connsiteY5" fmla="*/ 0 h 1429131"/>
                <a:gd name="connsiteX6" fmla="*/ 0 w 1275225"/>
                <a:gd name="connsiteY6" fmla="*/ 163259 h 1429131"/>
                <a:gd name="connsiteX7" fmla="*/ 0 w 1275225"/>
                <a:gd name="connsiteY7" fmla="*/ 1265873 h 1429131"/>
                <a:gd name="connsiteX8" fmla="*/ 163259 w 1275225"/>
                <a:gd name="connsiteY8" fmla="*/ 1429131 h 1429131"/>
                <a:gd name="connsiteX9" fmla="*/ 820388 w 1275225"/>
                <a:gd name="connsiteY9" fmla="*/ 1429131 h 1429131"/>
                <a:gd name="connsiteX10" fmla="*/ 983647 w 1275225"/>
                <a:gd name="connsiteY10" fmla="*/ 1265873 h 1429131"/>
                <a:gd name="connsiteX11" fmla="*/ 983647 w 1275225"/>
                <a:gd name="connsiteY11" fmla="*/ 923163 h 1429131"/>
                <a:gd name="connsiteX12" fmla="*/ 916972 w 1275225"/>
                <a:gd name="connsiteY12" fmla="*/ 992505 h 1429131"/>
                <a:gd name="connsiteX13" fmla="*/ 916972 w 1275225"/>
                <a:gd name="connsiteY13" fmla="*/ 1265873 h 1429131"/>
                <a:gd name="connsiteX14" fmla="*/ 820388 w 1275225"/>
                <a:gd name="connsiteY14" fmla="*/ 1362456 h 1429131"/>
                <a:gd name="connsiteX15" fmla="*/ 163259 w 1275225"/>
                <a:gd name="connsiteY15" fmla="*/ 1362456 h 1429131"/>
                <a:gd name="connsiteX16" fmla="*/ 66675 w 1275225"/>
                <a:gd name="connsiteY16" fmla="*/ 1265873 h 1429131"/>
                <a:gd name="connsiteX17" fmla="*/ 66675 w 1275225"/>
                <a:gd name="connsiteY17" fmla="*/ 163259 h 1429131"/>
                <a:gd name="connsiteX18" fmla="*/ 163259 w 1275225"/>
                <a:gd name="connsiteY18" fmla="*/ 66675 h 1429131"/>
                <a:gd name="connsiteX19" fmla="*/ 820388 w 1275225"/>
                <a:gd name="connsiteY19" fmla="*/ 66675 h 1429131"/>
                <a:gd name="connsiteX20" fmla="*/ 914114 w 1275225"/>
                <a:gd name="connsiteY20" fmla="*/ 139922 h 1429131"/>
                <a:gd name="connsiteX21" fmla="*/ 916972 w 1275225"/>
                <a:gd name="connsiteY21" fmla="*/ 163259 h 1429131"/>
                <a:gd name="connsiteX22" fmla="*/ 916972 w 1275225"/>
                <a:gd name="connsiteY22" fmla="*/ 163697 h 1429131"/>
                <a:gd name="connsiteX23" fmla="*/ 739292 w 1275225"/>
                <a:gd name="connsiteY23" fmla="*/ 163697 h 1429131"/>
                <a:gd name="connsiteX24" fmla="*/ 625297 w 1275225"/>
                <a:gd name="connsiteY24" fmla="*/ 277682 h 1429131"/>
                <a:gd name="connsiteX25" fmla="*/ 625297 w 1275225"/>
                <a:gd name="connsiteY25" fmla="*/ 699630 h 1429131"/>
                <a:gd name="connsiteX26" fmla="*/ 739292 w 1275225"/>
                <a:gd name="connsiteY26" fmla="*/ 813626 h 1429131"/>
                <a:gd name="connsiteX27" fmla="*/ 830447 w 1275225"/>
                <a:gd name="connsiteY27" fmla="*/ 813626 h 1429131"/>
                <a:gd name="connsiteX28" fmla="*/ 830447 w 1275225"/>
                <a:gd name="connsiteY28" fmla="*/ 965321 h 1429131"/>
                <a:gd name="connsiteX29" fmla="*/ 851316 w 1275225"/>
                <a:gd name="connsiteY29" fmla="*/ 996239 h 1429131"/>
                <a:gd name="connsiteX30" fmla="*/ 863775 w 1275225"/>
                <a:gd name="connsiteY30" fmla="*/ 998658 h 1429131"/>
                <a:gd name="connsiteX31" fmla="*/ 887797 w 1275225"/>
                <a:gd name="connsiteY31" fmla="*/ 988438 h 1429131"/>
                <a:gd name="connsiteX32" fmla="*/ 1056046 w 1275225"/>
                <a:gd name="connsiteY32" fmla="*/ 813626 h 1429131"/>
                <a:gd name="connsiteX33" fmla="*/ 1161240 w 1275225"/>
                <a:gd name="connsiteY33" fmla="*/ 813626 h 1429131"/>
                <a:gd name="connsiteX34" fmla="*/ 1275226 w 1275225"/>
                <a:gd name="connsiteY34" fmla="*/ 699630 h 1429131"/>
                <a:gd name="connsiteX35" fmla="*/ 1275226 w 1275225"/>
                <a:gd name="connsiteY35" fmla="*/ 277682 h 1429131"/>
                <a:gd name="connsiteX36" fmla="*/ 1161240 w 1275225"/>
                <a:gd name="connsiteY36" fmla="*/ 163697 h 1429131"/>
                <a:gd name="connsiteX37" fmla="*/ 1208551 w 1275225"/>
                <a:gd name="connsiteY37" fmla="*/ 699630 h 1429131"/>
                <a:gd name="connsiteX38" fmla="*/ 1161240 w 1275225"/>
                <a:gd name="connsiteY38" fmla="*/ 746951 h 1429131"/>
                <a:gd name="connsiteX39" fmla="*/ 1041864 w 1275225"/>
                <a:gd name="connsiteY39" fmla="*/ 746951 h 1429131"/>
                <a:gd name="connsiteX40" fmla="*/ 1017851 w 1275225"/>
                <a:gd name="connsiteY40" fmla="*/ 757171 h 1429131"/>
                <a:gd name="connsiteX41" fmla="*/ 897131 w 1275225"/>
                <a:gd name="connsiteY41" fmla="*/ 882596 h 1429131"/>
                <a:gd name="connsiteX42" fmla="*/ 897131 w 1275225"/>
                <a:gd name="connsiteY42" fmla="*/ 780288 h 1429131"/>
                <a:gd name="connsiteX43" fmla="*/ 863794 w 1275225"/>
                <a:gd name="connsiteY43" fmla="*/ 746951 h 1429131"/>
                <a:gd name="connsiteX44" fmla="*/ 739302 w 1275225"/>
                <a:gd name="connsiteY44" fmla="*/ 746951 h 1429131"/>
                <a:gd name="connsiteX45" fmla="*/ 691982 w 1275225"/>
                <a:gd name="connsiteY45" fmla="*/ 699630 h 1429131"/>
                <a:gd name="connsiteX46" fmla="*/ 691982 w 1275225"/>
                <a:gd name="connsiteY46" fmla="*/ 277682 h 1429131"/>
                <a:gd name="connsiteX47" fmla="*/ 739302 w 1275225"/>
                <a:gd name="connsiteY47" fmla="*/ 230372 h 1429131"/>
                <a:gd name="connsiteX48" fmla="*/ 949947 w 1275225"/>
                <a:gd name="connsiteY48" fmla="*/ 230372 h 1429131"/>
                <a:gd name="connsiteX49" fmla="*/ 950319 w 1275225"/>
                <a:gd name="connsiteY49" fmla="*/ 230410 h 1429131"/>
                <a:gd name="connsiteX50" fmla="*/ 950690 w 1275225"/>
                <a:gd name="connsiteY50" fmla="*/ 230372 h 1429131"/>
                <a:gd name="connsiteX51" fmla="*/ 1161250 w 1275225"/>
                <a:gd name="connsiteY51" fmla="*/ 230372 h 1429131"/>
                <a:gd name="connsiteX52" fmla="*/ 1208561 w 1275225"/>
                <a:gd name="connsiteY52" fmla="*/ 277682 h 1429131"/>
                <a:gd name="connsiteX53" fmla="*/ 1208561 w 1275225"/>
                <a:gd name="connsiteY53" fmla="*/ 699630 h 142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75225" h="1429131">
                  <a:moveTo>
                    <a:pt x="1161240" y="163697"/>
                  </a:moveTo>
                  <a:lnTo>
                    <a:pt x="983647" y="163697"/>
                  </a:lnTo>
                  <a:lnTo>
                    <a:pt x="983647" y="163259"/>
                  </a:lnTo>
                  <a:cubicBezTo>
                    <a:pt x="983647" y="155353"/>
                    <a:pt x="983075" y="147542"/>
                    <a:pt x="981932" y="139922"/>
                  </a:cubicBezTo>
                  <a:cubicBezTo>
                    <a:pt x="970598" y="60865"/>
                    <a:pt x="902494" y="0"/>
                    <a:pt x="820388" y="0"/>
                  </a:cubicBezTo>
                  <a:lnTo>
                    <a:pt x="163259" y="0"/>
                  </a:lnTo>
                  <a:cubicBezTo>
                    <a:pt x="73247" y="0"/>
                    <a:pt x="0" y="73152"/>
                    <a:pt x="0" y="163259"/>
                  </a:cubicBezTo>
                  <a:lnTo>
                    <a:pt x="0" y="1265873"/>
                  </a:lnTo>
                  <a:cubicBezTo>
                    <a:pt x="0" y="1355979"/>
                    <a:pt x="73247" y="1429131"/>
                    <a:pt x="163259" y="1429131"/>
                  </a:cubicBezTo>
                  <a:lnTo>
                    <a:pt x="820388" y="1429131"/>
                  </a:lnTo>
                  <a:cubicBezTo>
                    <a:pt x="910400" y="1429131"/>
                    <a:pt x="983647" y="1355979"/>
                    <a:pt x="983647" y="1265873"/>
                  </a:cubicBezTo>
                  <a:lnTo>
                    <a:pt x="983647" y="923163"/>
                  </a:lnTo>
                  <a:lnTo>
                    <a:pt x="916972" y="992505"/>
                  </a:lnTo>
                  <a:lnTo>
                    <a:pt x="916972" y="1265873"/>
                  </a:lnTo>
                  <a:cubicBezTo>
                    <a:pt x="916972" y="1319213"/>
                    <a:pt x="873633" y="1362456"/>
                    <a:pt x="820388" y="1362456"/>
                  </a:cubicBezTo>
                  <a:lnTo>
                    <a:pt x="163259" y="1362456"/>
                  </a:lnTo>
                  <a:cubicBezTo>
                    <a:pt x="110014" y="1362456"/>
                    <a:pt x="66675" y="1319213"/>
                    <a:pt x="66675" y="1265873"/>
                  </a:cubicBezTo>
                  <a:lnTo>
                    <a:pt x="66675" y="163259"/>
                  </a:lnTo>
                  <a:cubicBezTo>
                    <a:pt x="66675" y="109919"/>
                    <a:pt x="110014" y="66675"/>
                    <a:pt x="163259" y="66675"/>
                  </a:cubicBezTo>
                  <a:lnTo>
                    <a:pt x="820388" y="66675"/>
                  </a:lnTo>
                  <a:cubicBezTo>
                    <a:pt x="865632" y="66675"/>
                    <a:pt x="903732" y="97917"/>
                    <a:pt x="914114" y="139922"/>
                  </a:cubicBezTo>
                  <a:cubicBezTo>
                    <a:pt x="916019" y="147447"/>
                    <a:pt x="916972" y="155258"/>
                    <a:pt x="916972" y="163259"/>
                  </a:cubicBezTo>
                  <a:lnTo>
                    <a:pt x="916972" y="163697"/>
                  </a:lnTo>
                  <a:lnTo>
                    <a:pt x="739292" y="163697"/>
                  </a:lnTo>
                  <a:cubicBezTo>
                    <a:pt x="676437" y="163697"/>
                    <a:pt x="625297" y="214836"/>
                    <a:pt x="625297" y="277682"/>
                  </a:cubicBezTo>
                  <a:lnTo>
                    <a:pt x="625297" y="699630"/>
                  </a:lnTo>
                  <a:cubicBezTo>
                    <a:pt x="625297" y="762486"/>
                    <a:pt x="676437" y="813626"/>
                    <a:pt x="739292" y="813626"/>
                  </a:cubicBezTo>
                  <a:lnTo>
                    <a:pt x="830447" y="813626"/>
                  </a:lnTo>
                  <a:lnTo>
                    <a:pt x="830447" y="965321"/>
                  </a:lnTo>
                  <a:cubicBezTo>
                    <a:pt x="830447" y="978922"/>
                    <a:pt x="838705" y="991162"/>
                    <a:pt x="851316" y="996239"/>
                  </a:cubicBezTo>
                  <a:cubicBezTo>
                    <a:pt x="855364" y="997868"/>
                    <a:pt x="859584" y="998658"/>
                    <a:pt x="863775" y="998658"/>
                  </a:cubicBezTo>
                  <a:cubicBezTo>
                    <a:pt x="872671" y="998658"/>
                    <a:pt x="881396" y="995096"/>
                    <a:pt x="887797" y="988438"/>
                  </a:cubicBezTo>
                  <a:lnTo>
                    <a:pt x="1056046" y="813626"/>
                  </a:lnTo>
                  <a:lnTo>
                    <a:pt x="1161240" y="813626"/>
                  </a:lnTo>
                  <a:cubicBezTo>
                    <a:pt x="1224096" y="813626"/>
                    <a:pt x="1275226" y="762486"/>
                    <a:pt x="1275226" y="699630"/>
                  </a:cubicBezTo>
                  <a:lnTo>
                    <a:pt x="1275226" y="277682"/>
                  </a:lnTo>
                  <a:cubicBezTo>
                    <a:pt x="1275226" y="214836"/>
                    <a:pt x="1224096" y="163697"/>
                    <a:pt x="1161240" y="163697"/>
                  </a:cubicBezTo>
                  <a:close/>
                  <a:moveTo>
                    <a:pt x="1208551" y="699630"/>
                  </a:moveTo>
                  <a:cubicBezTo>
                    <a:pt x="1208551" y="725719"/>
                    <a:pt x="1187320" y="746951"/>
                    <a:pt x="1161240" y="746951"/>
                  </a:cubicBezTo>
                  <a:lnTo>
                    <a:pt x="1041864" y="746951"/>
                  </a:lnTo>
                  <a:cubicBezTo>
                    <a:pt x="1032805" y="746951"/>
                    <a:pt x="1024128" y="750646"/>
                    <a:pt x="1017851" y="757171"/>
                  </a:cubicBezTo>
                  <a:lnTo>
                    <a:pt x="897131" y="882596"/>
                  </a:lnTo>
                  <a:lnTo>
                    <a:pt x="897131" y="780288"/>
                  </a:lnTo>
                  <a:cubicBezTo>
                    <a:pt x="897131" y="761876"/>
                    <a:pt x="882206" y="746951"/>
                    <a:pt x="863794" y="746951"/>
                  </a:cubicBezTo>
                  <a:lnTo>
                    <a:pt x="739302" y="746951"/>
                  </a:lnTo>
                  <a:cubicBezTo>
                    <a:pt x="713213" y="746951"/>
                    <a:pt x="691982" y="725719"/>
                    <a:pt x="691982" y="699630"/>
                  </a:cubicBezTo>
                  <a:lnTo>
                    <a:pt x="691982" y="277682"/>
                  </a:lnTo>
                  <a:cubicBezTo>
                    <a:pt x="691982" y="251593"/>
                    <a:pt x="713213" y="230372"/>
                    <a:pt x="739302" y="230372"/>
                  </a:cubicBezTo>
                  <a:lnTo>
                    <a:pt x="949947" y="230372"/>
                  </a:lnTo>
                  <a:cubicBezTo>
                    <a:pt x="950071" y="230372"/>
                    <a:pt x="950195" y="230410"/>
                    <a:pt x="950319" y="230410"/>
                  </a:cubicBezTo>
                  <a:cubicBezTo>
                    <a:pt x="950443" y="230410"/>
                    <a:pt x="950557" y="230372"/>
                    <a:pt x="950690" y="230372"/>
                  </a:cubicBezTo>
                  <a:lnTo>
                    <a:pt x="1161250" y="230372"/>
                  </a:lnTo>
                  <a:cubicBezTo>
                    <a:pt x="1187329" y="230372"/>
                    <a:pt x="1208561" y="251603"/>
                    <a:pt x="1208561" y="277682"/>
                  </a:cubicBezTo>
                  <a:lnTo>
                    <a:pt x="1208561" y="699630"/>
                  </a:lnTo>
                  <a:close/>
                </a:path>
              </a:pathLst>
            </a:custGeom>
            <a:grpFill/>
            <a:ln w="9525" cap="flat">
              <a:noFill/>
              <a:prstDash val="solid"/>
              <a:miter/>
            </a:ln>
          </p:spPr>
          <p:txBody>
            <a:bodyPr rtlCol="0" anchor="ctr"/>
            <a:lstStyle/>
            <a:p>
              <a:endParaRPr lang="en-ID"/>
            </a:p>
          </p:txBody>
        </p:sp>
        <p:sp>
          <p:nvSpPr>
            <p:cNvPr id="36" name="Freeform: Shape 35">
              <a:extLst>
                <a:ext uri="{FF2B5EF4-FFF2-40B4-BE49-F238E27FC236}">
                  <a16:creationId xmlns:a16="http://schemas.microsoft.com/office/drawing/2014/main" id="{E7AF911F-BC7F-49D6-A815-D4062352E29E}"/>
                </a:ext>
              </a:extLst>
            </p:cNvPr>
            <p:cNvSpPr/>
            <p:nvPr/>
          </p:nvSpPr>
          <p:spPr>
            <a:xfrm>
              <a:off x="5875283" y="3739403"/>
              <a:ext cx="148209" cy="148209"/>
            </a:xfrm>
            <a:custGeom>
              <a:avLst/>
              <a:gdLst>
                <a:gd name="connsiteX0" fmla="*/ 0 w 148209"/>
                <a:gd name="connsiteY0" fmla="*/ 74105 h 148209"/>
                <a:gd name="connsiteX1" fmla="*/ 74105 w 148209"/>
                <a:gd name="connsiteY1" fmla="*/ 148209 h 148209"/>
                <a:gd name="connsiteX2" fmla="*/ 148209 w 148209"/>
                <a:gd name="connsiteY2" fmla="*/ 74105 h 148209"/>
                <a:gd name="connsiteX3" fmla="*/ 74105 w 148209"/>
                <a:gd name="connsiteY3" fmla="*/ 0 h 148209"/>
                <a:gd name="connsiteX4" fmla="*/ 0 w 148209"/>
                <a:gd name="connsiteY4" fmla="*/ 74105 h 148209"/>
                <a:gd name="connsiteX5" fmla="*/ 100584 w 148209"/>
                <a:gd name="connsiteY5" fmla="*/ 74105 h 148209"/>
                <a:gd name="connsiteX6" fmla="*/ 74105 w 148209"/>
                <a:gd name="connsiteY6" fmla="*/ 100584 h 148209"/>
                <a:gd name="connsiteX7" fmla="*/ 47625 w 148209"/>
                <a:gd name="connsiteY7" fmla="*/ 74105 h 148209"/>
                <a:gd name="connsiteX8" fmla="*/ 74105 w 148209"/>
                <a:gd name="connsiteY8" fmla="*/ 47625 h 148209"/>
                <a:gd name="connsiteX9" fmla="*/ 100584 w 148209"/>
                <a:gd name="connsiteY9" fmla="*/ 74105 h 14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209" h="148209">
                  <a:moveTo>
                    <a:pt x="0" y="74105"/>
                  </a:moveTo>
                  <a:cubicBezTo>
                    <a:pt x="0" y="114967"/>
                    <a:pt x="33242" y="148209"/>
                    <a:pt x="74105" y="148209"/>
                  </a:cubicBezTo>
                  <a:cubicBezTo>
                    <a:pt x="114967" y="148209"/>
                    <a:pt x="148209" y="114967"/>
                    <a:pt x="148209" y="74105"/>
                  </a:cubicBezTo>
                  <a:cubicBezTo>
                    <a:pt x="148209" y="33242"/>
                    <a:pt x="114967" y="0"/>
                    <a:pt x="74105" y="0"/>
                  </a:cubicBezTo>
                  <a:cubicBezTo>
                    <a:pt x="33242" y="0"/>
                    <a:pt x="0" y="33242"/>
                    <a:pt x="0" y="74105"/>
                  </a:cubicBezTo>
                  <a:close/>
                  <a:moveTo>
                    <a:pt x="100584" y="74105"/>
                  </a:moveTo>
                  <a:cubicBezTo>
                    <a:pt x="100584" y="88706"/>
                    <a:pt x="88706" y="100584"/>
                    <a:pt x="74105" y="100584"/>
                  </a:cubicBezTo>
                  <a:cubicBezTo>
                    <a:pt x="59503" y="100584"/>
                    <a:pt x="47625" y="88706"/>
                    <a:pt x="47625" y="74105"/>
                  </a:cubicBezTo>
                  <a:cubicBezTo>
                    <a:pt x="47625" y="59503"/>
                    <a:pt x="59503" y="47625"/>
                    <a:pt x="74105" y="47625"/>
                  </a:cubicBezTo>
                  <a:cubicBezTo>
                    <a:pt x="88706" y="47625"/>
                    <a:pt x="100584" y="59503"/>
                    <a:pt x="100584" y="74105"/>
                  </a:cubicBezTo>
                  <a:close/>
                </a:path>
              </a:pathLst>
            </a:custGeom>
            <a:grpFill/>
            <a:ln w="9525" cap="flat">
              <a:noFill/>
              <a:prstDash val="solid"/>
              <a:miter/>
            </a:ln>
          </p:spPr>
          <p:txBody>
            <a:bodyPr rtlCol="0" anchor="ctr"/>
            <a:lstStyle/>
            <a:p>
              <a:endParaRPr lang="en-ID"/>
            </a:p>
          </p:txBody>
        </p:sp>
        <p:sp>
          <p:nvSpPr>
            <p:cNvPr id="37" name="Freeform: Shape 36">
              <a:extLst>
                <a:ext uri="{FF2B5EF4-FFF2-40B4-BE49-F238E27FC236}">
                  <a16:creationId xmlns:a16="http://schemas.microsoft.com/office/drawing/2014/main" id="{89AFB3D2-AE3A-412C-A0D2-16F536C315C7}"/>
                </a:ext>
              </a:extLst>
            </p:cNvPr>
            <p:cNvSpPr/>
            <p:nvPr/>
          </p:nvSpPr>
          <p:spPr>
            <a:xfrm>
              <a:off x="5676963" y="3502659"/>
              <a:ext cx="544849" cy="165087"/>
            </a:xfrm>
            <a:custGeom>
              <a:avLst/>
              <a:gdLst>
                <a:gd name="connsiteX0" fmla="*/ 544849 w 544849"/>
                <a:gd name="connsiteY0" fmla="*/ 141275 h 165087"/>
                <a:gd name="connsiteX1" fmla="*/ 544849 w 544849"/>
                <a:gd name="connsiteY1" fmla="*/ 23813 h 165087"/>
                <a:gd name="connsiteX2" fmla="*/ 521037 w 544849"/>
                <a:gd name="connsiteY2" fmla="*/ 0 h 165087"/>
                <a:gd name="connsiteX3" fmla="*/ 23813 w 544849"/>
                <a:gd name="connsiteY3" fmla="*/ 0 h 165087"/>
                <a:gd name="connsiteX4" fmla="*/ 0 w 544849"/>
                <a:gd name="connsiteY4" fmla="*/ 23813 h 165087"/>
                <a:gd name="connsiteX5" fmla="*/ 0 w 544849"/>
                <a:gd name="connsiteY5" fmla="*/ 141275 h 165087"/>
                <a:gd name="connsiteX6" fmla="*/ 23813 w 544849"/>
                <a:gd name="connsiteY6" fmla="*/ 165087 h 165087"/>
                <a:gd name="connsiteX7" fmla="*/ 521046 w 544849"/>
                <a:gd name="connsiteY7" fmla="*/ 165087 h 165087"/>
                <a:gd name="connsiteX8" fmla="*/ 544849 w 544849"/>
                <a:gd name="connsiteY8" fmla="*/ 141275 h 165087"/>
                <a:gd name="connsiteX9" fmla="*/ 497224 w 544849"/>
                <a:gd name="connsiteY9" fmla="*/ 117462 h 165087"/>
                <a:gd name="connsiteX10" fmla="*/ 47625 w 544849"/>
                <a:gd name="connsiteY10" fmla="*/ 117462 h 165087"/>
                <a:gd name="connsiteX11" fmla="*/ 47625 w 544849"/>
                <a:gd name="connsiteY11" fmla="*/ 47625 h 165087"/>
                <a:gd name="connsiteX12" fmla="*/ 497234 w 544849"/>
                <a:gd name="connsiteY12" fmla="*/ 47625 h 165087"/>
                <a:gd name="connsiteX13" fmla="*/ 497234 w 544849"/>
                <a:gd name="connsiteY13" fmla="*/ 117462 h 16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849" h="165087">
                  <a:moveTo>
                    <a:pt x="544849" y="141275"/>
                  </a:moveTo>
                  <a:lnTo>
                    <a:pt x="544849" y="23813"/>
                  </a:lnTo>
                  <a:cubicBezTo>
                    <a:pt x="544849" y="10658"/>
                    <a:pt x="534191" y="0"/>
                    <a:pt x="521037" y="0"/>
                  </a:cubicBezTo>
                  <a:lnTo>
                    <a:pt x="23813" y="0"/>
                  </a:lnTo>
                  <a:cubicBezTo>
                    <a:pt x="10658" y="0"/>
                    <a:pt x="0" y="10658"/>
                    <a:pt x="0" y="23813"/>
                  </a:cubicBezTo>
                  <a:lnTo>
                    <a:pt x="0" y="141275"/>
                  </a:lnTo>
                  <a:cubicBezTo>
                    <a:pt x="0" y="154429"/>
                    <a:pt x="10658" y="165087"/>
                    <a:pt x="23813" y="165087"/>
                  </a:cubicBezTo>
                  <a:lnTo>
                    <a:pt x="521046" y="165087"/>
                  </a:lnTo>
                  <a:cubicBezTo>
                    <a:pt x="534191" y="165087"/>
                    <a:pt x="544849" y="154429"/>
                    <a:pt x="544849" y="141275"/>
                  </a:cubicBezTo>
                  <a:close/>
                  <a:moveTo>
                    <a:pt x="497224" y="117462"/>
                  </a:moveTo>
                  <a:lnTo>
                    <a:pt x="47625" y="117462"/>
                  </a:lnTo>
                  <a:lnTo>
                    <a:pt x="47625" y="47625"/>
                  </a:lnTo>
                  <a:lnTo>
                    <a:pt x="497234" y="47625"/>
                  </a:lnTo>
                  <a:lnTo>
                    <a:pt x="497234" y="117462"/>
                  </a:lnTo>
                  <a:close/>
                </a:path>
              </a:pathLst>
            </a:custGeom>
            <a:grpFill/>
            <a:ln w="9525" cap="flat">
              <a:noFill/>
              <a:prstDash val="solid"/>
              <a:miter/>
            </a:ln>
          </p:spPr>
          <p:txBody>
            <a:bodyPr rtlCol="0" anchor="ctr"/>
            <a:lstStyle/>
            <a:p>
              <a:endParaRPr lang="en-ID"/>
            </a:p>
          </p:txBody>
        </p:sp>
      </p:grpSp>
      <p:grpSp>
        <p:nvGrpSpPr>
          <p:cNvPr id="42" name="Group 41">
            <a:extLst>
              <a:ext uri="{FF2B5EF4-FFF2-40B4-BE49-F238E27FC236}">
                <a16:creationId xmlns:a16="http://schemas.microsoft.com/office/drawing/2014/main" id="{E24E7E62-D088-4499-B5D6-F35515C0CDE2}"/>
              </a:ext>
            </a:extLst>
          </p:cNvPr>
          <p:cNvGrpSpPr/>
          <p:nvPr/>
        </p:nvGrpSpPr>
        <p:grpSpPr>
          <a:xfrm>
            <a:off x="7298113" y="1986605"/>
            <a:ext cx="812031" cy="801007"/>
            <a:chOff x="-2019011" y="3693909"/>
            <a:chExt cx="812031" cy="801007"/>
          </a:xfrm>
          <a:solidFill>
            <a:srgbClr val="00B0F0"/>
          </a:solidFill>
        </p:grpSpPr>
        <p:sp>
          <p:nvSpPr>
            <p:cNvPr id="40" name="Freeform: Shape 39">
              <a:extLst>
                <a:ext uri="{FF2B5EF4-FFF2-40B4-BE49-F238E27FC236}">
                  <a16:creationId xmlns:a16="http://schemas.microsoft.com/office/drawing/2014/main" id="{F53B14DB-9DB1-4562-A345-C21E1B339276}"/>
                </a:ext>
              </a:extLst>
            </p:cNvPr>
            <p:cNvSpPr/>
            <p:nvPr/>
          </p:nvSpPr>
          <p:spPr>
            <a:xfrm>
              <a:off x="-2019011" y="3693909"/>
              <a:ext cx="812031" cy="572980"/>
            </a:xfrm>
            <a:custGeom>
              <a:avLst/>
              <a:gdLst>
                <a:gd name="connsiteX0" fmla="*/ 181073 w 812031"/>
                <a:gd name="connsiteY0" fmla="*/ 572980 h 572980"/>
                <a:gd name="connsiteX1" fmla="*/ 285848 w 812031"/>
                <a:gd name="connsiteY1" fmla="*/ 572980 h 572980"/>
                <a:gd name="connsiteX2" fmla="*/ 314423 w 812031"/>
                <a:gd name="connsiteY2" fmla="*/ 544405 h 572980"/>
                <a:gd name="connsiteX3" fmla="*/ 285848 w 812031"/>
                <a:gd name="connsiteY3" fmla="*/ 515830 h 572980"/>
                <a:gd name="connsiteX4" fmla="*/ 181073 w 812031"/>
                <a:gd name="connsiteY4" fmla="*/ 515830 h 572980"/>
                <a:gd name="connsiteX5" fmla="*/ 58010 w 812031"/>
                <a:gd name="connsiteY5" fmla="*/ 392767 h 572980"/>
                <a:gd name="connsiteX6" fmla="*/ 181073 w 812031"/>
                <a:gd name="connsiteY6" fmla="*/ 269704 h 572980"/>
                <a:gd name="connsiteX7" fmla="*/ 203838 w 812031"/>
                <a:gd name="connsiteY7" fmla="*/ 269704 h 572980"/>
                <a:gd name="connsiteX8" fmla="*/ 232413 w 812031"/>
                <a:gd name="connsiteY8" fmla="*/ 243796 h 572980"/>
                <a:gd name="connsiteX9" fmla="*/ 441201 w 812031"/>
                <a:gd name="connsiteY9" fmla="*/ 57392 h 572980"/>
                <a:gd name="connsiteX10" fmla="*/ 650274 w 812031"/>
                <a:gd name="connsiteY10" fmla="*/ 250178 h 572980"/>
                <a:gd name="connsiteX11" fmla="*/ 669896 w 812031"/>
                <a:gd name="connsiteY11" fmla="*/ 275610 h 572980"/>
                <a:gd name="connsiteX12" fmla="*/ 748919 w 812031"/>
                <a:gd name="connsiteY12" fmla="*/ 430521 h 572980"/>
                <a:gd name="connsiteX13" fmla="*/ 631796 w 812031"/>
                <a:gd name="connsiteY13" fmla="*/ 515544 h 572980"/>
                <a:gd name="connsiteX14" fmla="*/ 527021 w 812031"/>
                <a:gd name="connsiteY14" fmla="*/ 515544 h 572980"/>
                <a:gd name="connsiteX15" fmla="*/ 498446 w 812031"/>
                <a:gd name="connsiteY15" fmla="*/ 544119 h 572980"/>
                <a:gd name="connsiteX16" fmla="*/ 527021 w 812031"/>
                <a:gd name="connsiteY16" fmla="*/ 572694 h 572980"/>
                <a:gd name="connsiteX17" fmla="*/ 631796 w 812031"/>
                <a:gd name="connsiteY17" fmla="*/ 572694 h 572980"/>
                <a:gd name="connsiteX18" fmla="*/ 812032 w 812031"/>
                <a:gd name="connsiteY18" fmla="*/ 392695 h 572980"/>
                <a:gd name="connsiteX19" fmla="*/ 705710 w 812031"/>
                <a:gd name="connsiteY19" fmla="*/ 228270 h 572980"/>
                <a:gd name="connsiteX20" fmla="*/ 401735 w 812031"/>
                <a:gd name="connsiteY20" fmla="*/ 2941 h 572980"/>
                <a:gd name="connsiteX21" fmla="*/ 179263 w 812031"/>
                <a:gd name="connsiteY21" fmla="*/ 212364 h 572980"/>
                <a:gd name="connsiteX22" fmla="*/ 3 w 812031"/>
                <a:gd name="connsiteY22" fmla="*/ 393529 h 572980"/>
                <a:gd name="connsiteX23" fmla="*/ 181168 w 812031"/>
                <a:gd name="connsiteY23" fmla="*/ 572790 h 57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12031" h="572980">
                  <a:moveTo>
                    <a:pt x="181073" y="572980"/>
                  </a:moveTo>
                  <a:lnTo>
                    <a:pt x="285848" y="572980"/>
                  </a:lnTo>
                  <a:cubicBezTo>
                    <a:pt x="301630" y="572980"/>
                    <a:pt x="314423" y="560187"/>
                    <a:pt x="314423" y="544405"/>
                  </a:cubicBezTo>
                  <a:cubicBezTo>
                    <a:pt x="314423" y="528623"/>
                    <a:pt x="301630" y="515830"/>
                    <a:pt x="285848" y="515830"/>
                  </a:cubicBezTo>
                  <a:lnTo>
                    <a:pt x="181073" y="515830"/>
                  </a:lnTo>
                  <a:cubicBezTo>
                    <a:pt x="113107" y="515830"/>
                    <a:pt x="58010" y="460733"/>
                    <a:pt x="58010" y="392767"/>
                  </a:cubicBezTo>
                  <a:cubicBezTo>
                    <a:pt x="58010" y="324802"/>
                    <a:pt x="113107" y="269704"/>
                    <a:pt x="181073" y="269704"/>
                  </a:cubicBezTo>
                  <a:lnTo>
                    <a:pt x="203838" y="269704"/>
                  </a:lnTo>
                  <a:cubicBezTo>
                    <a:pt x="218634" y="269769"/>
                    <a:pt x="231031" y="258527"/>
                    <a:pt x="232413" y="243796"/>
                  </a:cubicBezTo>
                  <a:cubicBezTo>
                    <a:pt x="241938" y="139021"/>
                    <a:pt x="333949" y="57392"/>
                    <a:pt x="441201" y="57392"/>
                  </a:cubicBezTo>
                  <a:cubicBezTo>
                    <a:pt x="550795" y="56546"/>
                    <a:pt x="642249" y="140875"/>
                    <a:pt x="650274" y="250178"/>
                  </a:cubicBezTo>
                  <a:cubicBezTo>
                    <a:pt x="650980" y="261876"/>
                    <a:pt x="658758" y="271959"/>
                    <a:pt x="669896" y="275610"/>
                  </a:cubicBezTo>
                  <a:cubicBezTo>
                    <a:pt x="734495" y="296566"/>
                    <a:pt x="769875" y="365922"/>
                    <a:pt x="748919" y="430521"/>
                  </a:cubicBezTo>
                  <a:cubicBezTo>
                    <a:pt x="732456" y="481269"/>
                    <a:pt x="685147" y="515612"/>
                    <a:pt x="631796" y="515544"/>
                  </a:cubicBezTo>
                  <a:lnTo>
                    <a:pt x="527021" y="515544"/>
                  </a:lnTo>
                  <a:cubicBezTo>
                    <a:pt x="511239" y="515544"/>
                    <a:pt x="498446" y="528337"/>
                    <a:pt x="498446" y="544119"/>
                  </a:cubicBezTo>
                  <a:cubicBezTo>
                    <a:pt x="498446" y="559901"/>
                    <a:pt x="511239" y="572694"/>
                    <a:pt x="527021" y="572694"/>
                  </a:cubicBezTo>
                  <a:lnTo>
                    <a:pt x="631796" y="572694"/>
                  </a:lnTo>
                  <a:cubicBezTo>
                    <a:pt x="731272" y="572759"/>
                    <a:pt x="811966" y="492171"/>
                    <a:pt x="812032" y="392695"/>
                  </a:cubicBezTo>
                  <a:cubicBezTo>
                    <a:pt x="812078" y="321727"/>
                    <a:pt x="770447" y="257346"/>
                    <a:pt x="705710" y="228270"/>
                  </a:cubicBezTo>
                  <a:cubicBezTo>
                    <a:pt x="683993" y="82107"/>
                    <a:pt x="547899" y="-18776"/>
                    <a:pt x="401735" y="2941"/>
                  </a:cubicBezTo>
                  <a:cubicBezTo>
                    <a:pt x="291092" y="19381"/>
                    <a:pt x="202353" y="102915"/>
                    <a:pt x="179263" y="212364"/>
                  </a:cubicBezTo>
                  <a:cubicBezTo>
                    <a:pt x="79734" y="212889"/>
                    <a:pt x="-523" y="294001"/>
                    <a:pt x="3" y="393529"/>
                  </a:cubicBezTo>
                  <a:cubicBezTo>
                    <a:pt x="529" y="493058"/>
                    <a:pt x="81639" y="573315"/>
                    <a:pt x="181168" y="572790"/>
                  </a:cubicBezTo>
                  <a:close/>
                </a:path>
              </a:pathLst>
            </a:custGeom>
            <a:grpFill/>
            <a:ln w="9525"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21621771-6FD2-454E-AB59-E02D74642173}"/>
                </a:ext>
              </a:extLst>
            </p:cNvPr>
            <p:cNvSpPr/>
            <p:nvPr/>
          </p:nvSpPr>
          <p:spPr>
            <a:xfrm flipV="1">
              <a:off x="-1761871" y="4083160"/>
              <a:ext cx="298400" cy="411756"/>
            </a:xfrm>
            <a:custGeom>
              <a:avLst/>
              <a:gdLst>
                <a:gd name="connsiteX0" fmla="*/ 149200 w 298400"/>
                <a:gd name="connsiteY0" fmla="*/ 411757 h 411756"/>
                <a:gd name="connsiteX1" fmla="*/ 177775 w 298400"/>
                <a:gd name="connsiteY1" fmla="*/ 383182 h 411756"/>
                <a:gd name="connsiteX2" fmla="*/ 177775 w 298400"/>
                <a:gd name="connsiteY2" fmla="*/ 94765 h 411756"/>
                <a:gd name="connsiteX3" fmla="*/ 250641 w 298400"/>
                <a:gd name="connsiteY3" fmla="*/ 163631 h 411756"/>
                <a:gd name="connsiteX4" fmla="*/ 291003 w 298400"/>
                <a:gd name="connsiteY4" fmla="*/ 161636 h 411756"/>
                <a:gd name="connsiteX5" fmla="*/ 289884 w 298400"/>
                <a:gd name="connsiteY5" fmla="*/ 122102 h 411756"/>
                <a:gd name="connsiteX6" fmla="*/ 168822 w 298400"/>
                <a:gd name="connsiteY6" fmla="*/ 7802 h 411756"/>
                <a:gd name="connsiteX7" fmla="*/ 129578 w 298400"/>
                <a:gd name="connsiteY7" fmla="*/ 7802 h 411756"/>
                <a:gd name="connsiteX8" fmla="*/ 8516 w 298400"/>
                <a:gd name="connsiteY8" fmla="*/ 122102 h 411756"/>
                <a:gd name="connsiteX9" fmla="*/ 8224 w 298400"/>
                <a:gd name="connsiteY9" fmla="*/ 162511 h 411756"/>
                <a:gd name="connsiteX10" fmla="*/ 47759 w 298400"/>
                <a:gd name="connsiteY10" fmla="*/ 163631 h 411756"/>
                <a:gd name="connsiteX11" fmla="*/ 120625 w 298400"/>
                <a:gd name="connsiteY11" fmla="*/ 94765 h 411756"/>
                <a:gd name="connsiteX12" fmla="*/ 120625 w 298400"/>
                <a:gd name="connsiteY12" fmla="*/ 383182 h 411756"/>
                <a:gd name="connsiteX13" fmla="*/ 149200 w 298400"/>
                <a:gd name="connsiteY13" fmla="*/ 411757 h 41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8400" h="411756">
                  <a:moveTo>
                    <a:pt x="149200" y="411757"/>
                  </a:moveTo>
                  <a:cubicBezTo>
                    <a:pt x="164982" y="411757"/>
                    <a:pt x="177775" y="398964"/>
                    <a:pt x="177775" y="383182"/>
                  </a:cubicBezTo>
                  <a:lnTo>
                    <a:pt x="177775" y="94765"/>
                  </a:lnTo>
                  <a:lnTo>
                    <a:pt x="250641" y="163631"/>
                  </a:lnTo>
                  <a:cubicBezTo>
                    <a:pt x="262338" y="174225"/>
                    <a:pt x="280409" y="173333"/>
                    <a:pt x="291003" y="161636"/>
                  </a:cubicBezTo>
                  <a:cubicBezTo>
                    <a:pt x="301284" y="150287"/>
                    <a:pt x="300790" y="132852"/>
                    <a:pt x="289884" y="122102"/>
                  </a:cubicBezTo>
                  <a:lnTo>
                    <a:pt x="168822" y="7802"/>
                  </a:lnTo>
                  <a:cubicBezTo>
                    <a:pt x="157809" y="-2601"/>
                    <a:pt x="140591" y="-2601"/>
                    <a:pt x="129578" y="7802"/>
                  </a:cubicBezTo>
                  <a:lnTo>
                    <a:pt x="8516" y="122102"/>
                  </a:lnTo>
                  <a:cubicBezTo>
                    <a:pt x="-2724" y="133180"/>
                    <a:pt x="-2854" y="151272"/>
                    <a:pt x="8224" y="162511"/>
                  </a:cubicBezTo>
                  <a:cubicBezTo>
                    <a:pt x="18974" y="173418"/>
                    <a:pt x="36410" y="173911"/>
                    <a:pt x="47759" y="163631"/>
                  </a:cubicBezTo>
                  <a:lnTo>
                    <a:pt x="120625" y="94765"/>
                  </a:lnTo>
                  <a:lnTo>
                    <a:pt x="120625" y="383182"/>
                  </a:lnTo>
                  <a:cubicBezTo>
                    <a:pt x="120625" y="398964"/>
                    <a:pt x="133418" y="411757"/>
                    <a:pt x="149200" y="411757"/>
                  </a:cubicBezTo>
                  <a:close/>
                </a:path>
              </a:pathLst>
            </a:custGeom>
            <a:grpFill/>
            <a:ln w="9525" cap="flat">
              <a:noFill/>
              <a:prstDash val="solid"/>
              <a:miter/>
            </a:ln>
          </p:spPr>
          <p:txBody>
            <a:bodyPr rtlCol="0" anchor="ctr"/>
            <a:lstStyle/>
            <a:p>
              <a:endParaRPr lang="en-ID"/>
            </a:p>
          </p:txBody>
        </p:sp>
      </p:grpSp>
      <p:sp>
        <p:nvSpPr>
          <p:cNvPr id="48" name="Freeform: Shape 47">
            <a:extLst>
              <a:ext uri="{FF2B5EF4-FFF2-40B4-BE49-F238E27FC236}">
                <a16:creationId xmlns:a16="http://schemas.microsoft.com/office/drawing/2014/main" id="{643B0B00-2213-4583-8BDD-F24E58D4E786}"/>
              </a:ext>
            </a:extLst>
          </p:cNvPr>
          <p:cNvSpPr/>
          <p:nvPr/>
        </p:nvSpPr>
        <p:spPr>
          <a:xfrm>
            <a:off x="5488722" y="2390697"/>
            <a:ext cx="1204534" cy="282868"/>
          </a:xfrm>
          <a:custGeom>
            <a:avLst/>
            <a:gdLst>
              <a:gd name="connsiteX0" fmla="*/ 1064704 w 1204534"/>
              <a:gd name="connsiteY0" fmla="*/ 0 h 282868"/>
              <a:gd name="connsiteX1" fmla="*/ 1084963 w 1204534"/>
              <a:gd name="connsiteY1" fmla="*/ 8342 h 282868"/>
              <a:gd name="connsiteX2" fmla="*/ 1196192 w 1204534"/>
              <a:gd name="connsiteY2" fmla="*/ 119571 h 282868"/>
              <a:gd name="connsiteX3" fmla="*/ 1196192 w 1204534"/>
              <a:gd name="connsiteY3" fmla="*/ 160090 h 282868"/>
              <a:gd name="connsiteX4" fmla="*/ 1084963 w 1204534"/>
              <a:gd name="connsiteY4" fmla="*/ 271319 h 282868"/>
              <a:gd name="connsiteX5" fmla="*/ 1064307 w 1204534"/>
              <a:gd name="connsiteY5" fmla="*/ 280058 h 282868"/>
              <a:gd name="connsiteX6" fmla="*/ 1043650 w 1204534"/>
              <a:gd name="connsiteY6" fmla="*/ 271319 h 282868"/>
              <a:gd name="connsiteX7" fmla="*/ 1043650 w 1204534"/>
              <a:gd name="connsiteY7" fmla="*/ 230800 h 282868"/>
              <a:gd name="connsiteX8" fmla="*/ 1102109 w 1204534"/>
              <a:gd name="connsiteY8" fmla="*/ 172340 h 282868"/>
              <a:gd name="connsiteX9" fmla="*/ 107488 w 1204534"/>
              <a:gd name="connsiteY9" fmla="*/ 172339 h 282868"/>
              <a:gd name="connsiteX10" fmla="*/ 105798 w 1204534"/>
              <a:gd name="connsiteY10" fmla="*/ 171639 h 282868"/>
              <a:gd name="connsiteX11" fmla="*/ 98914 w 1204534"/>
              <a:gd name="connsiteY11" fmla="*/ 171639 h 282868"/>
              <a:gd name="connsiteX12" fmla="*/ 160884 w 1204534"/>
              <a:gd name="connsiteY12" fmla="*/ 233610 h 282868"/>
              <a:gd name="connsiteX13" fmla="*/ 160884 w 1204534"/>
              <a:gd name="connsiteY13" fmla="*/ 274129 h 282868"/>
              <a:gd name="connsiteX14" fmla="*/ 140227 w 1204534"/>
              <a:gd name="connsiteY14" fmla="*/ 282868 h 282868"/>
              <a:gd name="connsiteX15" fmla="*/ 119571 w 1204534"/>
              <a:gd name="connsiteY15" fmla="*/ 274129 h 282868"/>
              <a:gd name="connsiteX16" fmla="*/ 8342 w 1204534"/>
              <a:gd name="connsiteY16" fmla="*/ 162900 h 282868"/>
              <a:gd name="connsiteX17" fmla="*/ 8342 w 1204534"/>
              <a:gd name="connsiteY17" fmla="*/ 122381 h 282868"/>
              <a:gd name="connsiteX18" fmla="*/ 119571 w 1204534"/>
              <a:gd name="connsiteY18" fmla="*/ 11152 h 282868"/>
              <a:gd name="connsiteX19" fmla="*/ 160090 w 1204534"/>
              <a:gd name="connsiteY19" fmla="*/ 11152 h 282868"/>
              <a:gd name="connsiteX20" fmla="*/ 160090 w 1204534"/>
              <a:gd name="connsiteY20" fmla="*/ 51671 h 282868"/>
              <a:gd name="connsiteX21" fmla="*/ 103789 w 1204534"/>
              <a:gd name="connsiteY21" fmla="*/ 107972 h 282868"/>
              <a:gd name="connsiteX22" fmla="*/ 107488 w 1204534"/>
              <a:gd name="connsiteY22" fmla="*/ 106440 h 282868"/>
              <a:gd name="connsiteX23" fmla="*/ 1102023 w 1204534"/>
              <a:gd name="connsiteY23" fmla="*/ 106440 h 282868"/>
              <a:gd name="connsiteX24" fmla="*/ 1044445 w 1204534"/>
              <a:gd name="connsiteY24" fmla="*/ 48861 h 282868"/>
              <a:gd name="connsiteX25" fmla="*/ 1044445 w 1204534"/>
              <a:gd name="connsiteY25" fmla="*/ 8342 h 282868"/>
              <a:gd name="connsiteX26" fmla="*/ 1064704 w 1204534"/>
              <a:gd name="connsiteY26" fmla="*/ 0 h 28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04534" h="282868">
                <a:moveTo>
                  <a:pt x="1064704" y="0"/>
                </a:moveTo>
                <a:cubicBezTo>
                  <a:pt x="1072053" y="0"/>
                  <a:pt x="1079402" y="2781"/>
                  <a:pt x="1084963" y="8342"/>
                </a:cubicBezTo>
                <a:lnTo>
                  <a:pt x="1196192" y="119571"/>
                </a:lnTo>
                <a:cubicBezTo>
                  <a:pt x="1207315" y="130694"/>
                  <a:pt x="1207315" y="148968"/>
                  <a:pt x="1196192" y="160090"/>
                </a:cubicBezTo>
                <a:lnTo>
                  <a:pt x="1084963" y="271319"/>
                </a:lnTo>
                <a:cubicBezTo>
                  <a:pt x="1079402" y="276880"/>
                  <a:pt x="1071458" y="280058"/>
                  <a:pt x="1064307" y="280058"/>
                </a:cubicBezTo>
                <a:cubicBezTo>
                  <a:pt x="1056362" y="280058"/>
                  <a:pt x="1049212" y="276880"/>
                  <a:pt x="1043650" y="271319"/>
                </a:cubicBezTo>
                <a:cubicBezTo>
                  <a:pt x="1032527" y="260195"/>
                  <a:pt x="1032527" y="241922"/>
                  <a:pt x="1043650" y="230800"/>
                </a:cubicBezTo>
                <a:lnTo>
                  <a:pt x="1102109" y="172340"/>
                </a:lnTo>
                <a:lnTo>
                  <a:pt x="107488" y="172339"/>
                </a:lnTo>
                <a:lnTo>
                  <a:pt x="105798" y="171639"/>
                </a:lnTo>
                <a:lnTo>
                  <a:pt x="98914" y="171639"/>
                </a:lnTo>
                <a:lnTo>
                  <a:pt x="160884" y="233610"/>
                </a:lnTo>
                <a:cubicBezTo>
                  <a:pt x="172007" y="244732"/>
                  <a:pt x="172007" y="263005"/>
                  <a:pt x="160884" y="274129"/>
                </a:cubicBezTo>
                <a:cubicBezTo>
                  <a:pt x="155322" y="279690"/>
                  <a:pt x="148172" y="282868"/>
                  <a:pt x="140227" y="282868"/>
                </a:cubicBezTo>
                <a:cubicBezTo>
                  <a:pt x="133077" y="282868"/>
                  <a:pt x="125132" y="279690"/>
                  <a:pt x="119571" y="274129"/>
                </a:cubicBezTo>
                <a:lnTo>
                  <a:pt x="8342" y="162900"/>
                </a:lnTo>
                <a:cubicBezTo>
                  <a:pt x="-2781" y="151778"/>
                  <a:pt x="-2781" y="133504"/>
                  <a:pt x="8342" y="122381"/>
                </a:cubicBezTo>
                <a:lnTo>
                  <a:pt x="119571" y="11152"/>
                </a:lnTo>
                <a:cubicBezTo>
                  <a:pt x="130694" y="30"/>
                  <a:pt x="148966" y="30"/>
                  <a:pt x="160090" y="11152"/>
                </a:cubicBezTo>
                <a:cubicBezTo>
                  <a:pt x="171212" y="22275"/>
                  <a:pt x="171212" y="40549"/>
                  <a:pt x="160090" y="51671"/>
                </a:cubicBezTo>
                <a:lnTo>
                  <a:pt x="103789" y="107972"/>
                </a:lnTo>
                <a:lnTo>
                  <a:pt x="107488" y="106440"/>
                </a:lnTo>
                <a:lnTo>
                  <a:pt x="1102023" y="106440"/>
                </a:lnTo>
                <a:lnTo>
                  <a:pt x="1044445" y="48861"/>
                </a:lnTo>
                <a:cubicBezTo>
                  <a:pt x="1033322" y="37739"/>
                  <a:pt x="1033322" y="19465"/>
                  <a:pt x="1044445" y="8342"/>
                </a:cubicBezTo>
                <a:cubicBezTo>
                  <a:pt x="1050007" y="2781"/>
                  <a:pt x="1057356" y="0"/>
                  <a:pt x="1064704" y="0"/>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15" name="Group 14">
            <a:extLst>
              <a:ext uri="{FF2B5EF4-FFF2-40B4-BE49-F238E27FC236}">
                <a16:creationId xmlns:a16="http://schemas.microsoft.com/office/drawing/2014/main" id="{8BF9FE68-081B-4983-9E46-C64EDBB56E5B}"/>
              </a:ext>
            </a:extLst>
          </p:cNvPr>
          <p:cNvGrpSpPr/>
          <p:nvPr/>
        </p:nvGrpSpPr>
        <p:grpSpPr>
          <a:xfrm>
            <a:off x="2545330" y="2419556"/>
            <a:ext cx="861339" cy="280057"/>
            <a:chOff x="2749383" y="3469433"/>
            <a:chExt cx="861339" cy="280057"/>
          </a:xfrm>
        </p:grpSpPr>
        <p:sp>
          <p:nvSpPr>
            <p:cNvPr id="44" name="Freeform: Shape 43">
              <a:extLst>
                <a:ext uri="{FF2B5EF4-FFF2-40B4-BE49-F238E27FC236}">
                  <a16:creationId xmlns:a16="http://schemas.microsoft.com/office/drawing/2014/main" id="{1B70870C-1981-440D-B321-AEB4901C74D7}"/>
                </a:ext>
              </a:extLst>
            </p:cNvPr>
            <p:cNvSpPr/>
            <p:nvPr/>
          </p:nvSpPr>
          <p:spPr>
            <a:xfrm rot="16200000">
              <a:off x="3281020" y="3419789"/>
              <a:ext cx="280057" cy="379346"/>
            </a:xfrm>
            <a:custGeom>
              <a:avLst/>
              <a:gdLst>
                <a:gd name="connsiteX0" fmla="*/ 196861 w 394278"/>
                <a:gd name="connsiteY0" fmla="*/ 0 h 534062"/>
                <a:gd name="connsiteX1" fmla="*/ 237127 w 394278"/>
                <a:gd name="connsiteY1" fmla="*/ 40267 h 534062"/>
                <a:gd name="connsiteX2" fmla="*/ 237127 w 394278"/>
                <a:gd name="connsiteY2" fmla="*/ 246078 h 534062"/>
                <a:gd name="connsiteX3" fmla="*/ 237126 w 394278"/>
                <a:gd name="connsiteY3" fmla="*/ 246078 h 534062"/>
                <a:gd name="connsiteX4" fmla="*/ 237126 w 394278"/>
                <a:gd name="connsiteY4" fmla="*/ 397044 h 534062"/>
                <a:gd name="connsiteX5" fmla="*/ 325489 w 394278"/>
                <a:gd name="connsiteY5" fmla="*/ 308681 h 534062"/>
                <a:gd name="connsiteX6" fmla="*/ 382534 w 394278"/>
                <a:gd name="connsiteY6" fmla="*/ 308681 h 534062"/>
                <a:gd name="connsiteX7" fmla="*/ 382534 w 394278"/>
                <a:gd name="connsiteY7" fmla="*/ 365725 h 534062"/>
                <a:gd name="connsiteX8" fmla="*/ 225941 w 394278"/>
                <a:gd name="connsiteY8" fmla="*/ 522318 h 534062"/>
                <a:gd name="connsiteX9" fmla="*/ 168896 w 394278"/>
                <a:gd name="connsiteY9" fmla="*/ 522318 h 534062"/>
                <a:gd name="connsiteX10" fmla="*/ 12303 w 394278"/>
                <a:gd name="connsiteY10" fmla="*/ 365725 h 534062"/>
                <a:gd name="connsiteX11" fmla="*/ 0 w 394278"/>
                <a:gd name="connsiteY11" fmla="*/ 336644 h 534062"/>
                <a:gd name="connsiteX12" fmla="*/ 12303 w 394278"/>
                <a:gd name="connsiteY12" fmla="*/ 307562 h 534062"/>
                <a:gd name="connsiteX13" fmla="*/ 69348 w 394278"/>
                <a:gd name="connsiteY13" fmla="*/ 307562 h 534062"/>
                <a:gd name="connsiteX14" fmla="*/ 156593 w 394278"/>
                <a:gd name="connsiteY14" fmla="*/ 394807 h 534062"/>
                <a:gd name="connsiteX15" fmla="*/ 156593 w 394278"/>
                <a:gd name="connsiteY15" fmla="*/ 79388 h 534062"/>
                <a:gd name="connsiteX16" fmla="*/ 156594 w 394278"/>
                <a:gd name="connsiteY16" fmla="*/ 79388 h 534062"/>
                <a:gd name="connsiteX17" fmla="*/ 156594 w 394278"/>
                <a:gd name="connsiteY17" fmla="*/ 40267 h 534062"/>
                <a:gd name="connsiteX18" fmla="*/ 196861 w 394278"/>
                <a:gd name="connsiteY18" fmla="*/ 0 h 53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4278" h="534062">
                  <a:moveTo>
                    <a:pt x="196861" y="0"/>
                  </a:moveTo>
                  <a:cubicBezTo>
                    <a:pt x="219231" y="0"/>
                    <a:pt x="237127" y="17897"/>
                    <a:pt x="237127" y="40267"/>
                  </a:cubicBezTo>
                  <a:lnTo>
                    <a:pt x="237127" y="246078"/>
                  </a:lnTo>
                  <a:lnTo>
                    <a:pt x="237126" y="246078"/>
                  </a:lnTo>
                  <a:lnTo>
                    <a:pt x="237126" y="397044"/>
                  </a:lnTo>
                  <a:lnTo>
                    <a:pt x="325489" y="308681"/>
                  </a:lnTo>
                  <a:cubicBezTo>
                    <a:pt x="341148" y="293022"/>
                    <a:pt x="366875" y="293022"/>
                    <a:pt x="382534" y="308681"/>
                  </a:cubicBezTo>
                  <a:cubicBezTo>
                    <a:pt x="398193" y="324341"/>
                    <a:pt x="398193" y="350066"/>
                    <a:pt x="382534" y="365725"/>
                  </a:cubicBezTo>
                  <a:lnTo>
                    <a:pt x="225941" y="522318"/>
                  </a:lnTo>
                  <a:cubicBezTo>
                    <a:pt x="210282" y="537977"/>
                    <a:pt x="184555" y="537977"/>
                    <a:pt x="168896" y="522318"/>
                  </a:cubicBezTo>
                  <a:lnTo>
                    <a:pt x="12303" y="365725"/>
                  </a:lnTo>
                  <a:cubicBezTo>
                    <a:pt x="4474" y="357896"/>
                    <a:pt x="0" y="346711"/>
                    <a:pt x="0" y="336644"/>
                  </a:cubicBezTo>
                  <a:cubicBezTo>
                    <a:pt x="0" y="325459"/>
                    <a:pt x="4474" y="315393"/>
                    <a:pt x="12303" y="307562"/>
                  </a:cubicBezTo>
                  <a:cubicBezTo>
                    <a:pt x="27963" y="291903"/>
                    <a:pt x="53689" y="291903"/>
                    <a:pt x="69348" y="307562"/>
                  </a:cubicBezTo>
                  <a:lnTo>
                    <a:pt x="156593" y="394807"/>
                  </a:lnTo>
                  <a:lnTo>
                    <a:pt x="156593" y="79388"/>
                  </a:lnTo>
                  <a:lnTo>
                    <a:pt x="156594" y="79388"/>
                  </a:lnTo>
                  <a:lnTo>
                    <a:pt x="156594" y="40267"/>
                  </a:lnTo>
                  <a:cubicBezTo>
                    <a:pt x="156594" y="17897"/>
                    <a:pt x="174490" y="0"/>
                    <a:pt x="196861" y="0"/>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3200" dirty="0">
                <a:latin typeface="Franklin Gothic Book" panose="020B0503020102020204" pitchFamily="34" charset="0"/>
              </a:endParaRPr>
            </a:p>
          </p:txBody>
        </p:sp>
        <p:sp>
          <p:nvSpPr>
            <p:cNvPr id="47" name="Rectangle: Rounded Corners 46">
              <a:extLst>
                <a:ext uri="{FF2B5EF4-FFF2-40B4-BE49-F238E27FC236}">
                  <a16:creationId xmlns:a16="http://schemas.microsoft.com/office/drawing/2014/main" id="{14DB8B13-B194-49D3-93C4-76330172EA62}"/>
                </a:ext>
              </a:extLst>
            </p:cNvPr>
            <p:cNvSpPr/>
            <p:nvPr/>
          </p:nvSpPr>
          <p:spPr>
            <a:xfrm>
              <a:off x="2749383" y="3575762"/>
              <a:ext cx="795724" cy="65899"/>
            </a:xfrm>
            <a:prstGeom prst="roundRect">
              <a:avLst>
                <a:gd name="adj" fmla="val 50000"/>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49" name="Freeform: Shape 48">
            <a:extLst>
              <a:ext uri="{FF2B5EF4-FFF2-40B4-BE49-F238E27FC236}">
                <a16:creationId xmlns:a16="http://schemas.microsoft.com/office/drawing/2014/main" id="{80C83AD0-A94B-4184-83EE-1317659B3C46}"/>
              </a:ext>
            </a:extLst>
          </p:cNvPr>
          <p:cNvSpPr/>
          <p:nvPr/>
        </p:nvSpPr>
        <p:spPr>
          <a:xfrm>
            <a:off x="8533931" y="2362124"/>
            <a:ext cx="1204534" cy="282868"/>
          </a:xfrm>
          <a:custGeom>
            <a:avLst/>
            <a:gdLst>
              <a:gd name="connsiteX0" fmla="*/ 1064704 w 1204534"/>
              <a:gd name="connsiteY0" fmla="*/ 0 h 282868"/>
              <a:gd name="connsiteX1" fmla="*/ 1084963 w 1204534"/>
              <a:gd name="connsiteY1" fmla="*/ 8342 h 282868"/>
              <a:gd name="connsiteX2" fmla="*/ 1196192 w 1204534"/>
              <a:gd name="connsiteY2" fmla="*/ 119571 h 282868"/>
              <a:gd name="connsiteX3" fmla="*/ 1196192 w 1204534"/>
              <a:gd name="connsiteY3" fmla="*/ 160090 h 282868"/>
              <a:gd name="connsiteX4" fmla="*/ 1084963 w 1204534"/>
              <a:gd name="connsiteY4" fmla="*/ 271319 h 282868"/>
              <a:gd name="connsiteX5" fmla="*/ 1064307 w 1204534"/>
              <a:gd name="connsiteY5" fmla="*/ 280058 h 282868"/>
              <a:gd name="connsiteX6" fmla="*/ 1043650 w 1204534"/>
              <a:gd name="connsiteY6" fmla="*/ 271319 h 282868"/>
              <a:gd name="connsiteX7" fmla="*/ 1043650 w 1204534"/>
              <a:gd name="connsiteY7" fmla="*/ 230800 h 282868"/>
              <a:gd name="connsiteX8" fmla="*/ 1102109 w 1204534"/>
              <a:gd name="connsiteY8" fmla="*/ 172340 h 282868"/>
              <a:gd name="connsiteX9" fmla="*/ 107488 w 1204534"/>
              <a:gd name="connsiteY9" fmla="*/ 172339 h 282868"/>
              <a:gd name="connsiteX10" fmla="*/ 105798 w 1204534"/>
              <a:gd name="connsiteY10" fmla="*/ 171639 h 282868"/>
              <a:gd name="connsiteX11" fmla="*/ 98914 w 1204534"/>
              <a:gd name="connsiteY11" fmla="*/ 171639 h 282868"/>
              <a:gd name="connsiteX12" fmla="*/ 160884 w 1204534"/>
              <a:gd name="connsiteY12" fmla="*/ 233610 h 282868"/>
              <a:gd name="connsiteX13" fmla="*/ 160884 w 1204534"/>
              <a:gd name="connsiteY13" fmla="*/ 274129 h 282868"/>
              <a:gd name="connsiteX14" fmla="*/ 140227 w 1204534"/>
              <a:gd name="connsiteY14" fmla="*/ 282868 h 282868"/>
              <a:gd name="connsiteX15" fmla="*/ 119571 w 1204534"/>
              <a:gd name="connsiteY15" fmla="*/ 274129 h 282868"/>
              <a:gd name="connsiteX16" fmla="*/ 8342 w 1204534"/>
              <a:gd name="connsiteY16" fmla="*/ 162900 h 282868"/>
              <a:gd name="connsiteX17" fmla="*/ 8342 w 1204534"/>
              <a:gd name="connsiteY17" fmla="*/ 122381 h 282868"/>
              <a:gd name="connsiteX18" fmla="*/ 119571 w 1204534"/>
              <a:gd name="connsiteY18" fmla="*/ 11152 h 282868"/>
              <a:gd name="connsiteX19" fmla="*/ 160090 w 1204534"/>
              <a:gd name="connsiteY19" fmla="*/ 11152 h 282868"/>
              <a:gd name="connsiteX20" fmla="*/ 160090 w 1204534"/>
              <a:gd name="connsiteY20" fmla="*/ 51671 h 282868"/>
              <a:gd name="connsiteX21" fmla="*/ 103789 w 1204534"/>
              <a:gd name="connsiteY21" fmla="*/ 107972 h 282868"/>
              <a:gd name="connsiteX22" fmla="*/ 107488 w 1204534"/>
              <a:gd name="connsiteY22" fmla="*/ 106440 h 282868"/>
              <a:gd name="connsiteX23" fmla="*/ 1102023 w 1204534"/>
              <a:gd name="connsiteY23" fmla="*/ 106440 h 282868"/>
              <a:gd name="connsiteX24" fmla="*/ 1044445 w 1204534"/>
              <a:gd name="connsiteY24" fmla="*/ 48861 h 282868"/>
              <a:gd name="connsiteX25" fmla="*/ 1044445 w 1204534"/>
              <a:gd name="connsiteY25" fmla="*/ 8342 h 282868"/>
              <a:gd name="connsiteX26" fmla="*/ 1064704 w 1204534"/>
              <a:gd name="connsiteY26" fmla="*/ 0 h 28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04534" h="282868">
                <a:moveTo>
                  <a:pt x="1064704" y="0"/>
                </a:moveTo>
                <a:cubicBezTo>
                  <a:pt x="1072053" y="0"/>
                  <a:pt x="1079402" y="2781"/>
                  <a:pt x="1084963" y="8342"/>
                </a:cubicBezTo>
                <a:lnTo>
                  <a:pt x="1196192" y="119571"/>
                </a:lnTo>
                <a:cubicBezTo>
                  <a:pt x="1207315" y="130694"/>
                  <a:pt x="1207315" y="148968"/>
                  <a:pt x="1196192" y="160090"/>
                </a:cubicBezTo>
                <a:lnTo>
                  <a:pt x="1084963" y="271319"/>
                </a:lnTo>
                <a:cubicBezTo>
                  <a:pt x="1079402" y="276880"/>
                  <a:pt x="1071458" y="280058"/>
                  <a:pt x="1064307" y="280058"/>
                </a:cubicBezTo>
                <a:cubicBezTo>
                  <a:pt x="1056362" y="280058"/>
                  <a:pt x="1049212" y="276880"/>
                  <a:pt x="1043650" y="271319"/>
                </a:cubicBezTo>
                <a:cubicBezTo>
                  <a:pt x="1032527" y="260195"/>
                  <a:pt x="1032527" y="241922"/>
                  <a:pt x="1043650" y="230800"/>
                </a:cubicBezTo>
                <a:lnTo>
                  <a:pt x="1102109" y="172340"/>
                </a:lnTo>
                <a:lnTo>
                  <a:pt x="107488" y="172339"/>
                </a:lnTo>
                <a:lnTo>
                  <a:pt x="105798" y="171639"/>
                </a:lnTo>
                <a:lnTo>
                  <a:pt x="98914" y="171639"/>
                </a:lnTo>
                <a:lnTo>
                  <a:pt x="160884" y="233610"/>
                </a:lnTo>
                <a:cubicBezTo>
                  <a:pt x="172007" y="244732"/>
                  <a:pt x="172007" y="263005"/>
                  <a:pt x="160884" y="274129"/>
                </a:cubicBezTo>
                <a:cubicBezTo>
                  <a:pt x="155322" y="279690"/>
                  <a:pt x="148172" y="282868"/>
                  <a:pt x="140227" y="282868"/>
                </a:cubicBezTo>
                <a:cubicBezTo>
                  <a:pt x="133077" y="282868"/>
                  <a:pt x="125132" y="279690"/>
                  <a:pt x="119571" y="274129"/>
                </a:cubicBezTo>
                <a:lnTo>
                  <a:pt x="8342" y="162900"/>
                </a:lnTo>
                <a:cubicBezTo>
                  <a:pt x="-2781" y="151778"/>
                  <a:pt x="-2781" y="133504"/>
                  <a:pt x="8342" y="122381"/>
                </a:cubicBezTo>
                <a:lnTo>
                  <a:pt x="119571" y="11152"/>
                </a:lnTo>
                <a:cubicBezTo>
                  <a:pt x="130694" y="30"/>
                  <a:pt x="148966" y="30"/>
                  <a:pt x="160090" y="11152"/>
                </a:cubicBezTo>
                <a:cubicBezTo>
                  <a:pt x="171212" y="22275"/>
                  <a:pt x="171212" y="40549"/>
                  <a:pt x="160090" y="51671"/>
                </a:cubicBezTo>
                <a:lnTo>
                  <a:pt x="103789" y="107972"/>
                </a:lnTo>
                <a:lnTo>
                  <a:pt x="107488" y="106440"/>
                </a:lnTo>
                <a:lnTo>
                  <a:pt x="1102023" y="106440"/>
                </a:lnTo>
                <a:lnTo>
                  <a:pt x="1044445" y="48861"/>
                </a:lnTo>
                <a:cubicBezTo>
                  <a:pt x="1033322" y="37739"/>
                  <a:pt x="1033322" y="19465"/>
                  <a:pt x="1044445" y="8342"/>
                </a:cubicBezTo>
                <a:cubicBezTo>
                  <a:pt x="1050007" y="2781"/>
                  <a:pt x="1057356" y="0"/>
                  <a:pt x="1064704" y="0"/>
                </a:cubicBezTo>
                <a:close/>
              </a:path>
            </a:pathLst>
          </a:cu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1" name="Graphic 49">
            <a:extLst>
              <a:ext uri="{FF2B5EF4-FFF2-40B4-BE49-F238E27FC236}">
                <a16:creationId xmlns:a16="http://schemas.microsoft.com/office/drawing/2014/main" id="{8D0C3DFC-CAF2-4FA8-A1DD-DB01A4124309}"/>
              </a:ext>
            </a:extLst>
          </p:cNvPr>
          <p:cNvSpPr/>
          <p:nvPr/>
        </p:nvSpPr>
        <p:spPr>
          <a:xfrm>
            <a:off x="1315200" y="1952020"/>
            <a:ext cx="727557" cy="890924"/>
          </a:xfrm>
          <a:custGeom>
            <a:avLst/>
            <a:gdLst>
              <a:gd name="connsiteX0" fmla="*/ 402987 w 466705"/>
              <a:gd name="connsiteY0" fmla="*/ 238373 h 571500"/>
              <a:gd name="connsiteX1" fmla="*/ 423476 w 466705"/>
              <a:gd name="connsiteY1" fmla="*/ 195177 h 571500"/>
              <a:gd name="connsiteX2" fmla="*/ 396043 w 466705"/>
              <a:gd name="connsiteY2" fmla="*/ 146895 h 571500"/>
              <a:gd name="connsiteX3" fmla="*/ 395053 w 466705"/>
              <a:gd name="connsiteY3" fmla="*/ 143189 h 571500"/>
              <a:gd name="connsiteX4" fmla="*/ 348590 w 466705"/>
              <a:gd name="connsiteY4" fmla="*/ 100394 h 571500"/>
              <a:gd name="connsiteX5" fmla="*/ 369059 w 466705"/>
              <a:gd name="connsiteY5" fmla="*/ 57207 h 571500"/>
              <a:gd name="connsiteX6" fmla="*/ 310185 w 466705"/>
              <a:gd name="connsiteY6" fmla="*/ 0 h 571500"/>
              <a:gd name="connsiteX7" fmla="*/ 251311 w 466705"/>
              <a:gd name="connsiteY7" fmla="*/ 57207 h 571500"/>
              <a:gd name="connsiteX8" fmla="*/ 271809 w 466705"/>
              <a:gd name="connsiteY8" fmla="*/ 100413 h 571500"/>
              <a:gd name="connsiteX9" fmla="*/ 234471 w 466705"/>
              <a:gd name="connsiteY9" fmla="*/ 131721 h 571500"/>
              <a:gd name="connsiteX10" fmla="*/ 195380 w 466705"/>
              <a:gd name="connsiteY10" fmla="*/ 100394 h 571500"/>
              <a:gd name="connsiteX11" fmla="*/ 215859 w 466705"/>
              <a:gd name="connsiteY11" fmla="*/ 57207 h 571500"/>
              <a:gd name="connsiteX12" fmla="*/ 157004 w 466705"/>
              <a:gd name="connsiteY12" fmla="*/ 0 h 571500"/>
              <a:gd name="connsiteX13" fmla="*/ 98121 w 466705"/>
              <a:gd name="connsiteY13" fmla="*/ 57207 h 571500"/>
              <a:gd name="connsiteX14" fmla="*/ 118628 w 466705"/>
              <a:gd name="connsiteY14" fmla="*/ 100413 h 571500"/>
              <a:gd name="connsiteX15" fmla="*/ 72527 w 466705"/>
              <a:gd name="connsiteY15" fmla="*/ 142475 h 571500"/>
              <a:gd name="connsiteX16" fmla="*/ 70870 w 466705"/>
              <a:gd name="connsiteY16" fmla="*/ 146780 h 571500"/>
              <a:gd name="connsiteX17" fmla="*/ 43247 w 466705"/>
              <a:gd name="connsiteY17" fmla="*/ 195177 h 571500"/>
              <a:gd name="connsiteX18" fmla="*/ 63735 w 466705"/>
              <a:gd name="connsiteY18" fmla="*/ 238373 h 571500"/>
              <a:gd name="connsiteX19" fmla="*/ 2718 w 466705"/>
              <a:gd name="connsiteY19" fmla="*/ 306867 h 571500"/>
              <a:gd name="connsiteX20" fmla="*/ 2290 w 466705"/>
              <a:gd name="connsiteY20" fmla="*/ 379428 h 571500"/>
              <a:gd name="connsiteX21" fmla="*/ 42152 w 466705"/>
              <a:gd name="connsiteY21" fmla="*/ 423224 h 571500"/>
              <a:gd name="connsiteX22" fmla="*/ 44647 w 466705"/>
              <a:gd name="connsiteY22" fmla="*/ 470916 h 571500"/>
              <a:gd name="connsiteX23" fmla="*/ 76308 w 466705"/>
              <a:gd name="connsiteY23" fmla="*/ 503034 h 571500"/>
              <a:gd name="connsiteX24" fmla="*/ 101978 w 466705"/>
              <a:gd name="connsiteY24" fmla="*/ 503034 h 571500"/>
              <a:gd name="connsiteX25" fmla="*/ 102121 w 466705"/>
              <a:gd name="connsiteY25" fmla="*/ 503063 h 571500"/>
              <a:gd name="connsiteX26" fmla="*/ 102264 w 466705"/>
              <a:gd name="connsiteY26" fmla="*/ 503034 h 571500"/>
              <a:gd name="connsiteX27" fmla="*/ 127924 w 466705"/>
              <a:gd name="connsiteY27" fmla="*/ 503034 h 571500"/>
              <a:gd name="connsiteX28" fmla="*/ 158747 w 466705"/>
              <a:gd name="connsiteY28" fmla="*/ 478288 h 571500"/>
              <a:gd name="connsiteX29" fmla="*/ 165338 w 466705"/>
              <a:gd name="connsiteY29" fmla="*/ 479355 h 571500"/>
              <a:gd name="connsiteX30" fmla="*/ 168272 w 466705"/>
              <a:gd name="connsiteY30" fmla="*/ 535848 h 571500"/>
              <a:gd name="connsiteX31" fmla="*/ 203429 w 466705"/>
              <a:gd name="connsiteY31" fmla="*/ 571500 h 571500"/>
              <a:gd name="connsiteX32" fmla="*/ 263275 w 466705"/>
              <a:gd name="connsiteY32" fmla="*/ 571500 h 571500"/>
              <a:gd name="connsiteX33" fmla="*/ 298422 w 466705"/>
              <a:gd name="connsiteY33" fmla="*/ 536343 h 571500"/>
              <a:gd name="connsiteX34" fmla="*/ 301375 w 466705"/>
              <a:gd name="connsiteY34" fmla="*/ 479355 h 571500"/>
              <a:gd name="connsiteX35" fmla="*/ 308033 w 466705"/>
              <a:gd name="connsiteY35" fmla="*/ 478279 h 571500"/>
              <a:gd name="connsiteX36" fmla="*/ 338789 w 466705"/>
              <a:gd name="connsiteY36" fmla="*/ 503044 h 571500"/>
              <a:gd name="connsiteX37" fmla="*/ 364449 w 466705"/>
              <a:gd name="connsiteY37" fmla="*/ 503044 h 571500"/>
              <a:gd name="connsiteX38" fmla="*/ 364592 w 466705"/>
              <a:gd name="connsiteY38" fmla="*/ 503072 h 571500"/>
              <a:gd name="connsiteX39" fmla="*/ 364735 w 466705"/>
              <a:gd name="connsiteY39" fmla="*/ 503044 h 571500"/>
              <a:gd name="connsiteX40" fmla="*/ 390405 w 466705"/>
              <a:gd name="connsiteY40" fmla="*/ 503044 h 571500"/>
              <a:gd name="connsiteX41" fmla="*/ 422056 w 466705"/>
              <a:gd name="connsiteY41" fmla="*/ 471430 h 571500"/>
              <a:gd name="connsiteX42" fmla="*/ 424571 w 466705"/>
              <a:gd name="connsiteY42" fmla="*/ 423243 h 571500"/>
              <a:gd name="connsiteX43" fmla="*/ 464376 w 466705"/>
              <a:gd name="connsiteY43" fmla="*/ 380371 h 571500"/>
              <a:gd name="connsiteX44" fmla="*/ 463976 w 466705"/>
              <a:gd name="connsiteY44" fmla="*/ 306819 h 571500"/>
              <a:gd name="connsiteX45" fmla="*/ 402987 w 466705"/>
              <a:gd name="connsiteY45" fmla="*/ 238373 h 571500"/>
              <a:gd name="connsiteX46" fmla="*/ 281591 w 466705"/>
              <a:gd name="connsiteY46" fmla="*/ 116881 h 571500"/>
              <a:gd name="connsiteX47" fmla="*/ 300441 w 466705"/>
              <a:gd name="connsiteY47" fmla="*/ 113176 h 571500"/>
              <a:gd name="connsiteX48" fmla="*/ 309195 w 466705"/>
              <a:gd name="connsiteY48" fmla="*/ 104280 h 571500"/>
              <a:gd name="connsiteX49" fmla="*/ 301641 w 466705"/>
              <a:gd name="connsiteY49" fmla="*/ 94355 h 571500"/>
              <a:gd name="connsiteX50" fmla="*/ 270371 w 466705"/>
              <a:gd name="connsiteY50" fmla="*/ 57207 h 571500"/>
              <a:gd name="connsiteX51" fmla="*/ 310185 w 466705"/>
              <a:gd name="connsiteY51" fmla="*/ 19050 h 571500"/>
              <a:gd name="connsiteX52" fmla="*/ 350009 w 466705"/>
              <a:gd name="connsiteY52" fmla="*/ 57207 h 571500"/>
              <a:gd name="connsiteX53" fmla="*/ 318748 w 466705"/>
              <a:gd name="connsiteY53" fmla="*/ 94355 h 571500"/>
              <a:gd name="connsiteX54" fmla="*/ 311195 w 466705"/>
              <a:gd name="connsiteY54" fmla="*/ 104280 h 571500"/>
              <a:gd name="connsiteX55" fmla="*/ 319948 w 466705"/>
              <a:gd name="connsiteY55" fmla="*/ 113176 h 571500"/>
              <a:gd name="connsiteX56" fmla="*/ 338855 w 466705"/>
              <a:gd name="connsiteY56" fmla="*/ 116910 h 571500"/>
              <a:gd name="connsiteX57" fmla="*/ 368164 w 466705"/>
              <a:gd name="connsiteY57" fmla="*/ 138151 h 571500"/>
              <a:gd name="connsiteX58" fmla="*/ 364601 w 466705"/>
              <a:gd name="connsiteY58" fmla="*/ 137970 h 571500"/>
              <a:gd name="connsiteX59" fmla="*/ 305727 w 466705"/>
              <a:gd name="connsiteY59" fmla="*/ 195177 h 571500"/>
              <a:gd name="connsiteX60" fmla="*/ 326225 w 466705"/>
              <a:gd name="connsiteY60" fmla="*/ 238373 h 571500"/>
              <a:gd name="connsiteX61" fmla="*/ 285935 w 466705"/>
              <a:gd name="connsiteY61" fmla="*/ 273158 h 571500"/>
              <a:gd name="connsiteX62" fmla="*/ 275038 w 466705"/>
              <a:gd name="connsiteY62" fmla="*/ 266900 h 571500"/>
              <a:gd name="connsiteX63" fmla="*/ 300012 w 466705"/>
              <a:gd name="connsiteY63" fmla="*/ 216551 h 571500"/>
              <a:gd name="connsiteX64" fmla="*/ 242091 w 466705"/>
              <a:gd name="connsiteY64" fmla="*/ 152467 h 571500"/>
              <a:gd name="connsiteX65" fmla="*/ 281591 w 466705"/>
              <a:gd name="connsiteY65" fmla="*/ 116881 h 571500"/>
              <a:gd name="connsiteX66" fmla="*/ 128429 w 466705"/>
              <a:gd name="connsiteY66" fmla="*/ 116872 h 571500"/>
              <a:gd name="connsiteX67" fmla="*/ 147260 w 466705"/>
              <a:gd name="connsiteY67" fmla="*/ 113176 h 571500"/>
              <a:gd name="connsiteX68" fmla="*/ 156014 w 466705"/>
              <a:gd name="connsiteY68" fmla="*/ 104280 h 571500"/>
              <a:gd name="connsiteX69" fmla="*/ 148460 w 466705"/>
              <a:gd name="connsiteY69" fmla="*/ 94355 h 571500"/>
              <a:gd name="connsiteX70" fmla="*/ 117180 w 466705"/>
              <a:gd name="connsiteY70" fmla="*/ 57217 h 571500"/>
              <a:gd name="connsiteX71" fmla="*/ 157004 w 466705"/>
              <a:gd name="connsiteY71" fmla="*/ 19050 h 571500"/>
              <a:gd name="connsiteX72" fmla="*/ 196828 w 466705"/>
              <a:gd name="connsiteY72" fmla="*/ 57207 h 571500"/>
              <a:gd name="connsiteX73" fmla="*/ 165558 w 466705"/>
              <a:gd name="connsiteY73" fmla="*/ 94355 h 571500"/>
              <a:gd name="connsiteX74" fmla="*/ 158004 w 466705"/>
              <a:gd name="connsiteY74" fmla="*/ 104280 h 571500"/>
              <a:gd name="connsiteX75" fmla="*/ 166758 w 466705"/>
              <a:gd name="connsiteY75" fmla="*/ 113176 h 571500"/>
              <a:gd name="connsiteX76" fmla="*/ 185665 w 466705"/>
              <a:gd name="connsiteY76" fmla="*/ 116910 h 571500"/>
              <a:gd name="connsiteX77" fmla="*/ 224508 w 466705"/>
              <a:gd name="connsiteY77" fmla="*/ 151181 h 571500"/>
              <a:gd name="connsiteX78" fmla="*/ 224946 w 466705"/>
              <a:gd name="connsiteY78" fmla="*/ 152438 h 571500"/>
              <a:gd name="connsiteX79" fmla="*/ 166710 w 466705"/>
              <a:gd name="connsiteY79" fmla="*/ 216560 h 571500"/>
              <a:gd name="connsiteX80" fmla="*/ 191685 w 466705"/>
              <a:gd name="connsiteY80" fmla="*/ 266910 h 571500"/>
              <a:gd name="connsiteX81" fmla="*/ 180788 w 466705"/>
              <a:gd name="connsiteY81" fmla="*/ 273167 h 571500"/>
              <a:gd name="connsiteX82" fmla="*/ 140497 w 466705"/>
              <a:gd name="connsiteY82" fmla="*/ 238382 h 571500"/>
              <a:gd name="connsiteX83" fmla="*/ 160995 w 466705"/>
              <a:gd name="connsiteY83" fmla="*/ 195186 h 571500"/>
              <a:gd name="connsiteX84" fmla="*/ 102121 w 466705"/>
              <a:gd name="connsiteY84" fmla="*/ 137979 h 571500"/>
              <a:gd name="connsiteX85" fmla="*/ 101435 w 466705"/>
              <a:gd name="connsiteY85" fmla="*/ 138008 h 571500"/>
              <a:gd name="connsiteX86" fmla="*/ 128429 w 466705"/>
              <a:gd name="connsiteY86" fmla="*/ 116872 h 571500"/>
              <a:gd name="connsiteX87" fmla="*/ 127934 w 466705"/>
              <a:gd name="connsiteY87" fmla="*/ 483984 h 571500"/>
              <a:gd name="connsiteX88" fmla="*/ 111656 w 466705"/>
              <a:gd name="connsiteY88" fmla="*/ 483984 h 571500"/>
              <a:gd name="connsiteX89" fmla="*/ 111656 w 466705"/>
              <a:gd name="connsiteY89" fmla="*/ 409794 h 571500"/>
              <a:gd name="connsiteX90" fmla="*/ 102131 w 466705"/>
              <a:gd name="connsiteY90" fmla="*/ 400269 h 571500"/>
              <a:gd name="connsiteX91" fmla="*/ 92606 w 466705"/>
              <a:gd name="connsiteY91" fmla="*/ 409794 h 571500"/>
              <a:gd name="connsiteX92" fmla="*/ 92606 w 466705"/>
              <a:gd name="connsiteY92" fmla="*/ 483984 h 571500"/>
              <a:gd name="connsiteX93" fmla="*/ 76318 w 466705"/>
              <a:gd name="connsiteY93" fmla="*/ 483984 h 571500"/>
              <a:gd name="connsiteX94" fmla="*/ 63697 w 466705"/>
              <a:gd name="connsiteY94" fmla="*/ 470421 h 571500"/>
              <a:gd name="connsiteX95" fmla="*/ 56258 w 466705"/>
              <a:gd name="connsiteY95" fmla="*/ 327546 h 571500"/>
              <a:gd name="connsiteX96" fmla="*/ 46247 w 466705"/>
              <a:gd name="connsiteY96" fmla="*/ 318535 h 571500"/>
              <a:gd name="connsiteX97" fmla="*/ 37227 w 466705"/>
              <a:gd name="connsiteY97" fmla="*/ 328546 h 571500"/>
              <a:gd name="connsiteX98" fmla="*/ 41152 w 466705"/>
              <a:gd name="connsiteY98" fmla="*/ 403793 h 571500"/>
              <a:gd name="connsiteX99" fmla="*/ 21311 w 466705"/>
              <a:gd name="connsiteY99" fmla="*/ 378514 h 571500"/>
              <a:gd name="connsiteX100" fmla="*/ 20911 w 466705"/>
              <a:gd name="connsiteY100" fmla="*/ 312553 h 571500"/>
              <a:gd name="connsiteX101" fmla="*/ 73527 w 466705"/>
              <a:gd name="connsiteY101" fmla="*/ 254832 h 571500"/>
              <a:gd name="connsiteX102" fmla="*/ 92367 w 466705"/>
              <a:gd name="connsiteY102" fmla="*/ 251136 h 571500"/>
              <a:gd name="connsiteX103" fmla="*/ 101130 w 466705"/>
              <a:gd name="connsiteY103" fmla="*/ 242249 h 571500"/>
              <a:gd name="connsiteX104" fmla="*/ 93577 w 466705"/>
              <a:gd name="connsiteY104" fmla="*/ 232324 h 571500"/>
              <a:gd name="connsiteX105" fmla="*/ 62316 w 466705"/>
              <a:gd name="connsiteY105" fmla="*/ 195177 h 571500"/>
              <a:gd name="connsiteX106" fmla="*/ 102140 w 466705"/>
              <a:gd name="connsiteY106" fmla="*/ 157020 h 571500"/>
              <a:gd name="connsiteX107" fmla="*/ 141964 w 466705"/>
              <a:gd name="connsiteY107" fmla="*/ 195177 h 571500"/>
              <a:gd name="connsiteX108" fmla="*/ 110684 w 466705"/>
              <a:gd name="connsiteY108" fmla="*/ 232315 h 571500"/>
              <a:gd name="connsiteX109" fmla="*/ 103131 w 466705"/>
              <a:gd name="connsiteY109" fmla="*/ 242249 h 571500"/>
              <a:gd name="connsiteX110" fmla="*/ 111894 w 466705"/>
              <a:gd name="connsiteY110" fmla="*/ 251136 h 571500"/>
              <a:gd name="connsiteX111" fmla="*/ 130801 w 466705"/>
              <a:gd name="connsiteY111" fmla="*/ 254870 h 571500"/>
              <a:gd name="connsiteX112" fmla="*/ 165719 w 466705"/>
              <a:gd name="connsiteY112" fmla="*/ 284807 h 571500"/>
              <a:gd name="connsiteX113" fmla="*/ 119828 w 466705"/>
              <a:gd name="connsiteY113" fmla="*/ 346320 h 571500"/>
              <a:gd name="connsiteX114" fmla="*/ 119390 w 466705"/>
              <a:gd name="connsiteY114" fmla="*/ 429873 h 571500"/>
              <a:gd name="connsiteX115" fmla="*/ 140602 w 466705"/>
              <a:gd name="connsiteY115" fmla="*/ 470154 h 571500"/>
              <a:gd name="connsiteX116" fmla="*/ 140573 w 466705"/>
              <a:gd name="connsiteY116" fmla="*/ 470916 h 571500"/>
              <a:gd name="connsiteX117" fmla="*/ 127934 w 466705"/>
              <a:gd name="connsiteY117" fmla="*/ 483984 h 571500"/>
              <a:gd name="connsiteX118" fmla="*/ 297984 w 466705"/>
              <a:gd name="connsiteY118" fmla="*/ 360874 h 571500"/>
              <a:gd name="connsiteX119" fmla="*/ 287973 w 466705"/>
              <a:gd name="connsiteY119" fmla="*/ 369894 h 571500"/>
              <a:gd name="connsiteX120" fmla="*/ 279400 w 466705"/>
              <a:gd name="connsiteY120" fmla="*/ 535848 h 571500"/>
              <a:gd name="connsiteX121" fmla="*/ 263294 w 466705"/>
              <a:gd name="connsiteY121" fmla="*/ 552450 h 571500"/>
              <a:gd name="connsiteX122" fmla="*/ 242891 w 466705"/>
              <a:gd name="connsiteY122" fmla="*/ 552450 h 571500"/>
              <a:gd name="connsiteX123" fmla="*/ 242891 w 466705"/>
              <a:gd name="connsiteY123" fmla="*/ 450085 h 571500"/>
              <a:gd name="connsiteX124" fmla="*/ 233366 w 466705"/>
              <a:gd name="connsiteY124" fmla="*/ 440560 h 571500"/>
              <a:gd name="connsiteX125" fmla="*/ 223841 w 466705"/>
              <a:gd name="connsiteY125" fmla="*/ 450085 h 571500"/>
              <a:gd name="connsiteX126" fmla="*/ 223841 w 466705"/>
              <a:gd name="connsiteY126" fmla="*/ 552450 h 571500"/>
              <a:gd name="connsiteX127" fmla="*/ 203438 w 466705"/>
              <a:gd name="connsiteY127" fmla="*/ 552450 h 571500"/>
              <a:gd name="connsiteX128" fmla="*/ 187322 w 466705"/>
              <a:gd name="connsiteY128" fmla="*/ 535353 h 571500"/>
              <a:gd name="connsiteX129" fmla="*/ 178759 w 466705"/>
              <a:gd name="connsiteY129" fmla="*/ 369884 h 571500"/>
              <a:gd name="connsiteX130" fmla="*/ 168748 w 466705"/>
              <a:gd name="connsiteY130" fmla="*/ 360864 h 571500"/>
              <a:gd name="connsiteX131" fmla="*/ 159728 w 466705"/>
              <a:gd name="connsiteY131" fmla="*/ 370865 h 571500"/>
              <a:gd name="connsiteX132" fmla="*/ 164338 w 466705"/>
              <a:gd name="connsiteY132" fmla="*/ 459848 h 571500"/>
              <a:gd name="connsiteX133" fmla="*/ 154861 w 466705"/>
              <a:gd name="connsiteY133" fmla="*/ 456667 h 571500"/>
              <a:gd name="connsiteX134" fmla="*/ 138383 w 466705"/>
              <a:gd name="connsiteY134" fmla="*/ 428939 h 571500"/>
              <a:gd name="connsiteX135" fmla="*/ 138002 w 466705"/>
              <a:gd name="connsiteY135" fmla="*/ 351987 h 571500"/>
              <a:gd name="connsiteX136" fmla="*/ 184827 w 466705"/>
              <a:gd name="connsiteY136" fmla="*/ 293627 h 571500"/>
              <a:gd name="connsiteX137" fmla="*/ 199543 w 466705"/>
              <a:gd name="connsiteY137" fmla="*/ 284255 h 571500"/>
              <a:gd name="connsiteX138" fmla="*/ 221946 w 466705"/>
              <a:gd name="connsiteY138" fmla="*/ 279854 h 571500"/>
              <a:gd name="connsiteX139" fmla="*/ 230718 w 466705"/>
              <a:gd name="connsiteY139" fmla="*/ 270967 h 571500"/>
              <a:gd name="connsiteX140" fmla="*/ 223146 w 466705"/>
              <a:gd name="connsiteY140" fmla="*/ 261033 h 571500"/>
              <a:gd name="connsiteX141" fmla="*/ 185770 w 466705"/>
              <a:gd name="connsiteY141" fmla="*/ 216551 h 571500"/>
              <a:gd name="connsiteX142" fmla="*/ 233376 w 466705"/>
              <a:gd name="connsiteY142" fmla="*/ 170898 h 571500"/>
              <a:gd name="connsiteX143" fmla="*/ 280982 w 466705"/>
              <a:gd name="connsiteY143" fmla="*/ 216551 h 571500"/>
              <a:gd name="connsiteX144" fmla="*/ 243605 w 466705"/>
              <a:gd name="connsiteY144" fmla="*/ 261033 h 571500"/>
              <a:gd name="connsiteX145" fmla="*/ 236033 w 466705"/>
              <a:gd name="connsiteY145" fmla="*/ 270967 h 571500"/>
              <a:gd name="connsiteX146" fmla="*/ 244806 w 466705"/>
              <a:gd name="connsiteY146" fmla="*/ 279854 h 571500"/>
              <a:gd name="connsiteX147" fmla="*/ 267132 w 466705"/>
              <a:gd name="connsiteY147" fmla="*/ 284226 h 571500"/>
              <a:gd name="connsiteX148" fmla="*/ 281944 w 466705"/>
              <a:gd name="connsiteY148" fmla="*/ 293637 h 571500"/>
              <a:gd name="connsiteX149" fmla="*/ 328759 w 466705"/>
              <a:gd name="connsiteY149" fmla="*/ 351996 h 571500"/>
              <a:gd name="connsiteX150" fmla="*/ 328321 w 466705"/>
              <a:gd name="connsiteY150" fmla="*/ 429863 h 571500"/>
              <a:gd name="connsiteX151" fmla="*/ 311881 w 466705"/>
              <a:gd name="connsiteY151" fmla="*/ 456657 h 571500"/>
              <a:gd name="connsiteX152" fmla="*/ 302413 w 466705"/>
              <a:gd name="connsiteY152" fmla="*/ 459829 h 571500"/>
              <a:gd name="connsiteX153" fmla="*/ 307013 w 466705"/>
              <a:gd name="connsiteY153" fmla="*/ 370846 h 571500"/>
              <a:gd name="connsiteX154" fmla="*/ 297984 w 466705"/>
              <a:gd name="connsiteY154" fmla="*/ 360874 h 571500"/>
              <a:gd name="connsiteX155" fmla="*/ 445383 w 466705"/>
              <a:gd name="connsiteY155" fmla="*/ 379438 h 571500"/>
              <a:gd name="connsiteX156" fmla="*/ 425600 w 466705"/>
              <a:gd name="connsiteY156" fmla="*/ 403803 h 571500"/>
              <a:gd name="connsiteX157" fmla="*/ 429514 w 466705"/>
              <a:gd name="connsiteY157" fmla="*/ 328546 h 571500"/>
              <a:gd name="connsiteX158" fmla="*/ 420494 w 466705"/>
              <a:gd name="connsiteY158" fmla="*/ 318535 h 571500"/>
              <a:gd name="connsiteX159" fmla="*/ 410483 w 466705"/>
              <a:gd name="connsiteY159" fmla="*/ 327546 h 571500"/>
              <a:gd name="connsiteX160" fmla="*/ 403035 w 466705"/>
              <a:gd name="connsiteY160" fmla="*/ 470916 h 571500"/>
              <a:gd name="connsiteX161" fmla="*/ 390424 w 466705"/>
              <a:gd name="connsiteY161" fmla="*/ 483984 h 571500"/>
              <a:gd name="connsiteX162" fmla="*/ 374136 w 466705"/>
              <a:gd name="connsiteY162" fmla="*/ 483984 h 571500"/>
              <a:gd name="connsiteX163" fmla="*/ 374136 w 466705"/>
              <a:gd name="connsiteY163" fmla="*/ 409794 h 571500"/>
              <a:gd name="connsiteX164" fmla="*/ 364611 w 466705"/>
              <a:gd name="connsiteY164" fmla="*/ 400269 h 571500"/>
              <a:gd name="connsiteX165" fmla="*/ 355086 w 466705"/>
              <a:gd name="connsiteY165" fmla="*/ 409794 h 571500"/>
              <a:gd name="connsiteX166" fmla="*/ 355086 w 466705"/>
              <a:gd name="connsiteY166" fmla="*/ 483984 h 571500"/>
              <a:gd name="connsiteX167" fmla="*/ 338808 w 466705"/>
              <a:gd name="connsiteY167" fmla="*/ 483984 h 571500"/>
              <a:gd name="connsiteX168" fmla="*/ 326178 w 466705"/>
              <a:gd name="connsiteY168" fmla="*/ 470506 h 571500"/>
              <a:gd name="connsiteX169" fmla="*/ 326159 w 466705"/>
              <a:gd name="connsiteY169" fmla="*/ 470154 h 571500"/>
              <a:gd name="connsiteX170" fmla="*/ 347323 w 466705"/>
              <a:gd name="connsiteY170" fmla="*/ 430806 h 571500"/>
              <a:gd name="connsiteX171" fmla="*/ 346942 w 466705"/>
              <a:gd name="connsiteY171" fmla="*/ 346339 h 571500"/>
              <a:gd name="connsiteX172" fmla="*/ 301051 w 466705"/>
              <a:gd name="connsiteY172" fmla="*/ 284807 h 571500"/>
              <a:gd name="connsiteX173" fmla="*/ 336036 w 466705"/>
              <a:gd name="connsiteY173" fmla="*/ 254841 h 571500"/>
              <a:gd name="connsiteX174" fmla="*/ 354876 w 466705"/>
              <a:gd name="connsiteY174" fmla="*/ 251146 h 571500"/>
              <a:gd name="connsiteX175" fmla="*/ 363639 w 466705"/>
              <a:gd name="connsiteY175" fmla="*/ 242259 h 571500"/>
              <a:gd name="connsiteX176" fmla="*/ 356086 w 466705"/>
              <a:gd name="connsiteY176" fmla="*/ 232324 h 571500"/>
              <a:gd name="connsiteX177" fmla="*/ 324806 w 466705"/>
              <a:gd name="connsiteY177" fmla="*/ 195186 h 571500"/>
              <a:gd name="connsiteX178" fmla="*/ 364630 w 466705"/>
              <a:gd name="connsiteY178" fmla="*/ 157029 h 571500"/>
              <a:gd name="connsiteX179" fmla="*/ 404454 w 466705"/>
              <a:gd name="connsiteY179" fmla="*/ 195186 h 571500"/>
              <a:gd name="connsiteX180" fmla="*/ 373193 w 466705"/>
              <a:gd name="connsiteY180" fmla="*/ 232334 h 571500"/>
              <a:gd name="connsiteX181" fmla="*/ 365640 w 466705"/>
              <a:gd name="connsiteY181" fmla="*/ 242259 h 571500"/>
              <a:gd name="connsiteX182" fmla="*/ 374403 w 466705"/>
              <a:gd name="connsiteY182" fmla="*/ 251146 h 571500"/>
              <a:gd name="connsiteX183" fmla="*/ 393310 w 466705"/>
              <a:gd name="connsiteY183" fmla="*/ 254870 h 571500"/>
              <a:gd name="connsiteX184" fmla="*/ 445840 w 466705"/>
              <a:gd name="connsiteY184" fmla="*/ 312496 h 571500"/>
              <a:gd name="connsiteX185" fmla="*/ 445383 w 466705"/>
              <a:gd name="connsiteY185" fmla="*/ 379438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466705" h="571500">
                <a:moveTo>
                  <a:pt x="402987" y="238373"/>
                </a:moveTo>
                <a:cubicBezTo>
                  <a:pt x="415608" y="227762"/>
                  <a:pt x="423476" y="212122"/>
                  <a:pt x="423476" y="195177"/>
                </a:cubicBezTo>
                <a:cubicBezTo>
                  <a:pt x="423476" y="174869"/>
                  <a:pt x="412503" y="157048"/>
                  <a:pt x="396043" y="146895"/>
                </a:cubicBezTo>
                <a:cubicBezTo>
                  <a:pt x="395967" y="145647"/>
                  <a:pt x="395653" y="144380"/>
                  <a:pt x="395053" y="143189"/>
                </a:cubicBezTo>
                <a:cubicBezTo>
                  <a:pt x="387957" y="129169"/>
                  <a:pt x="370936" y="110738"/>
                  <a:pt x="348590" y="100394"/>
                </a:cubicBezTo>
                <a:cubicBezTo>
                  <a:pt x="361201" y="89783"/>
                  <a:pt x="369059" y="74152"/>
                  <a:pt x="369059" y="57207"/>
                </a:cubicBezTo>
                <a:cubicBezTo>
                  <a:pt x="369059" y="25660"/>
                  <a:pt x="342656" y="0"/>
                  <a:pt x="310185" y="0"/>
                </a:cubicBezTo>
                <a:cubicBezTo>
                  <a:pt x="277714" y="0"/>
                  <a:pt x="251311" y="25660"/>
                  <a:pt x="251311" y="57207"/>
                </a:cubicBezTo>
                <a:cubicBezTo>
                  <a:pt x="251311" y="74152"/>
                  <a:pt x="259179" y="89802"/>
                  <a:pt x="271809" y="100413"/>
                </a:cubicBezTo>
                <a:cubicBezTo>
                  <a:pt x="259398" y="106490"/>
                  <a:pt x="245520" y="119091"/>
                  <a:pt x="234471" y="131721"/>
                </a:cubicBezTo>
                <a:cubicBezTo>
                  <a:pt x="225632" y="120234"/>
                  <a:pt x="211982" y="108080"/>
                  <a:pt x="195380" y="100394"/>
                </a:cubicBezTo>
                <a:cubicBezTo>
                  <a:pt x="208001" y="89783"/>
                  <a:pt x="215859" y="74152"/>
                  <a:pt x="215859" y="57207"/>
                </a:cubicBezTo>
                <a:cubicBezTo>
                  <a:pt x="215878" y="25660"/>
                  <a:pt x="189475" y="0"/>
                  <a:pt x="157004" y="0"/>
                </a:cubicBezTo>
                <a:cubicBezTo>
                  <a:pt x="124533" y="0"/>
                  <a:pt x="98121" y="25660"/>
                  <a:pt x="98121" y="57207"/>
                </a:cubicBezTo>
                <a:cubicBezTo>
                  <a:pt x="98121" y="74162"/>
                  <a:pt x="105988" y="89802"/>
                  <a:pt x="118628" y="100413"/>
                </a:cubicBezTo>
                <a:cubicBezTo>
                  <a:pt x="102635" y="108233"/>
                  <a:pt x="84157" y="126883"/>
                  <a:pt x="72527" y="142475"/>
                </a:cubicBezTo>
                <a:cubicBezTo>
                  <a:pt x="71546" y="143789"/>
                  <a:pt x="71098" y="145266"/>
                  <a:pt x="70870" y="146780"/>
                </a:cubicBezTo>
                <a:cubicBezTo>
                  <a:pt x="54306" y="156905"/>
                  <a:pt x="43247" y="174793"/>
                  <a:pt x="43247" y="195177"/>
                </a:cubicBezTo>
                <a:cubicBezTo>
                  <a:pt x="43247" y="212122"/>
                  <a:pt x="51115" y="227771"/>
                  <a:pt x="63735" y="238373"/>
                </a:cubicBezTo>
                <a:cubicBezTo>
                  <a:pt x="41494" y="249365"/>
                  <a:pt x="9709" y="284769"/>
                  <a:pt x="2718" y="306867"/>
                </a:cubicBezTo>
                <a:cubicBezTo>
                  <a:pt x="-2854" y="324898"/>
                  <a:pt x="1785" y="374733"/>
                  <a:pt x="2290" y="379428"/>
                </a:cubicBezTo>
                <a:cubicBezTo>
                  <a:pt x="2290" y="401955"/>
                  <a:pt x="19730" y="420414"/>
                  <a:pt x="42152" y="423224"/>
                </a:cubicBezTo>
                <a:lnTo>
                  <a:pt x="44647" y="470916"/>
                </a:lnTo>
                <a:cubicBezTo>
                  <a:pt x="44647" y="488623"/>
                  <a:pt x="58849" y="503034"/>
                  <a:pt x="76308" y="503034"/>
                </a:cubicBezTo>
                <a:lnTo>
                  <a:pt x="101978" y="503034"/>
                </a:lnTo>
                <a:cubicBezTo>
                  <a:pt x="102026" y="503034"/>
                  <a:pt x="102073" y="503063"/>
                  <a:pt x="102121" y="503063"/>
                </a:cubicBezTo>
                <a:cubicBezTo>
                  <a:pt x="102169" y="503063"/>
                  <a:pt x="102216" y="503034"/>
                  <a:pt x="102264" y="503034"/>
                </a:cubicBezTo>
                <a:lnTo>
                  <a:pt x="127924" y="503034"/>
                </a:lnTo>
                <a:cubicBezTo>
                  <a:pt x="142974" y="503034"/>
                  <a:pt x="155547" y="492319"/>
                  <a:pt x="158747" y="478288"/>
                </a:cubicBezTo>
                <a:cubicBezTo>
                  <a:pt x="160909" y="478784"/>
                  <a:pt x="163110" y="479136"/>
                  <a:pt x="165338" y="479355"/>
                </a:cubicBezTo>
                <a:lnTo>
                  <a:pt x="168272" y="535848"/>
                </a:lnTo>
                <a:cubicBezTo>
                  <a:pt x="168272" y="555508"/>
                  <a:pt x="184046" y="571500"/>
                  <a:pt x="203429" y="571500"/>
                </a:cubicBezTo>
                <a:lnTo>
                  <a:pt x="263275" y="571500"/>
                </a:lnTo>
                <a:cubicBezTo>
                  <a:pt x="282658" y="571500"/>
                  <a:pt x="298431" y="555508"/>
                  <a:pt x="298422" y="536343"/>
                </a:cubicBezTo>
                <a:lnTo>
                  <a:pt x="301375" y="479355"/>
                </a:lnTo>
                <a:cubicBezTo>
                  <a:pt x="303632" y="479136"/>
                  <a:pt x="305851" y="478784"/>
                  <a:pt x="308033" y="478279"/>
                </a:cubicBezTo>
                <a:cubicBezTo>
                  <a:pt x="311328" y="492443"/>
                  <a:pt x="323815" y="503044"/>
                  <a:pt x="338789" y="503044"/>
                </a:cubicBezTo>
                <a:lnTo>
                  <a:pt x="364449" y="503044"/>
                </a:lnTo>
                <a:cubicBezTo>
                  <a:pt x="364497" y="503044"/>
                  <a:pt x="364544" y="503072"/>
                  <a:pt x="364592" y="503072"/>
                </a:cubicBezTo>
                <a:cubicBezTo>
                  <a:pt x="364640" y="503072"/>
                  <a:pt x="364687" y="503044"/>
                  <a:pt x="364735" y="503044"/>
                </a:cubicBezTo>
                <a:lnTo>
                  <a:pt x="390405" y="503044"/>
                </a:lnTo>
                <a:cubicBezTo>
                  <a:pt x="407864" y="503044"/>
                  <a:pt x="422066" y="488633"/>
                  <a:pt x="422056" y="471430"/>
                </a:cubicBezTo>
                <a:lnTo>
                  <a:pt x="424571" y="423243"/>
                </a:lnTo>
                <a:cubicBezTo>
                  <a:pt x="446993" y="420443"/>
                  <a:pt x="464423" y="402050"/>
                  <a:pt x="464376" y="380371"/>
                </a:cubicBezTo>
                <a:cubicBezTo>
                  <a:pt x="464928" y="374752"/>
                  <a:pt x="469567" y="324917"/>
                  <a:pt x="463976" y="306819"/>
                </a:cubicBezTo>
                <a:cubicBezTo>
                  <a:pt x="457004" y="284750"/>
                  <a:pt x="425171" y="249307"/>
                  <a:pt x="402987" y="238373"/>
                </a:cubicBezTo>
                <a:close/>
                <a:moveTo>
                  <a:pt x="281591" y="116881"/>
                </a:moveTo>
                <a:cubicBezTo>
                  <a:pt x="285430" y="115167"/>
                  <a:pt x="292307" y="113824"/>
                  <a:pt x="300441" y="113176"/>
                </a:cubicBezTo>
                <a:cubicBezTo>
                  <a:pt x="305156" y="112795"/>
                  <a:pt x="308890" y="109014"/>
                  <a:pt x="309195" y="104280"/>
                </a:cubicBezTo>
                <a:cubicBezTo>
                  <a:pt x="309490" y="99555"/>
                  <a:pt x="306270" y="95326"/>
                  <a:pt x="301641" y="94355"/>
                </a:cubicBezTo>
                <a:cubicBezTo>
                  <a:pt x="283525" y="90554"/>
                  <a:pt x="270371" y="74933"/>
                  <a:pt x="270371" y="57207"/>
                </a:cubicBezTo>
                <a:cubicBezTo>
                  <a:pt x="270371" y="36166"/>
                  <a:pt x="288230" y="19050"/>
                  <a:pt x="310185" y="19050"/>
                </a:cubicBezTo>
                <a:cubicBezTo>
                  <a:pt x="332140" y="19050"/>
                  <a:pt x="350009" y="36166"/>
                  <a:pt x="350009" y="57207"/>
                </a:cubicBezTo>
                <a:cubicBezTo>
                  <a:pt x="350009" y="74933"/>
                  <a:pt x="336855" y="90554"/>
                  <a:pt x="318748" y="94355"/>
                </a:cubicBezTo>
                <a:cubicBezTo>
                  <a:pt x="314119" y="95326"/>
                  <a:pt x="310900" y="99555"/>
                  <a:pt x="311195" y="104280"/>
                </a:cubicBezTo>
                <a:cubicBezTo>
                  <a:pt x="311490" y="109014"/>
                  <a:pt x="315224" y="112795"/>
                  <a:pt x="319948" y="113176"/>
                </a:cubicBezTo>
                <a:cubicBezTo>
                  <a:pt x="328083" y="113814"/>
                  <a:pt x="334950" y="115167"/>
                  <a:pt x="338855" y="116910"/>
                </a:cubicBezTo>
                <a:cubicBezTo>
                  <a:pt x="350333" y="121891"/>
                  <a:pt x="360658" y="129997"/>
                  <a:pt x="368164" y="138151"/>
                </a:cubicBezTo>
                <a:cubicBezTo>
                  <a:pt x="366983" y="138084"/>
                  <a:pt x="365802" y="137970"/>
                  <a:pt x="364601" y="137970"/>
                </a:cubicBezTo>
                <a:cubicBezTo>
                  <a:pt x="332140" y="137970"/>
                  <a:pt x="305727" y="163630"/>
                  <a:pt x="305727" y="195177"/>
                </a:cubicBezTo>
                <a:cubicBezTo>
                  <a:pt x="305727" y="212122"/>
                  <a:pt x="313595" y="227771"/>
                  <a:pt x="326225" y="238373"/>
                </a:cubicBezTo>
                <a:cubicBezTo>
                  <a:pt x="312671" y="245012"/>
                  <a:pt x="297374" y="259423"/>
                  <a:pt x="285935" y="273158"/>
                </a:cubicBezTo>
                <a:cubicBezTo>
                  <a:pt x="282134" y="270634"/>
                  <a:pt x="278457" y="268434"/>
                  <a:pt x="275038" y="266900"/>
                </a:cubicBezTo>
                <a:cubicBezTo>
                  <a:pt x="290364" y="254908"/>
                  <a:pt x="300012" y="236534"/>
                  <a:pt x="300012" y="216551"/>
                </a:cubicBezTo>
                <a:cubicBezTo>
                  <a:pt x="300012" y="183756"/>
                  <a:pt x="274724" y="156639"/>
                  <a:pt x="242091" y="152467"/>
                </a:cubicBezTo>
                <a:cubicBezTo>
                  <a:pt x="254207" y="136646"/>
                  <a:pt x="270914" y="121510"/>
                  <a:pt x="281591" y="116881"/>
                </a:cubicBezTo>
                <a:close/>
                <a:moveTo>
                  <a:pt x="128429" y="116872"/>
                </a:moveTo>
                <a:cubicBezTo>
                  <a:pt x="132249" y="115167"/>
                  <a:pt x="139116" y="113814"/>
                  <a:pt x="147260" y="113176"/>
                </a:cubicBezTo>
                <a:cubicBezTo>
                  <a:pt x="151984" y="112795"/>
                  <a:pt x="155709" y="109014"/>
                  <a:pt x="156014" y="104280"/>
                </a:cubicBezTo>
                <a:cubicBezTo>
                  <a:pt x="156309" y="99555"/>
                  <a:pt x="153089" y="95326"/>
                  <a:pt x="148460" y="94355"/>
                </a:cubicBezTo>
                <a:cubicBezTo>
                  <a:pt x="130334" y="90564"/>
                  <a:pt x="117180" y="74943"/>
                  <a:pt x="117180" y="57217"/>
                </a:cubicBezTo>
                <a:cubicBezTo>
                  <a:pt x="117180" y="36166"/>
                  <a:pt x="135049" y="19050"/>
                  <a:pt x="157004" y="19050"/>
                </a:cubicBezTo>
                <a:cubicBezTo>
                  <a:pt x="178959" y="19050"/>
                  <a:pt x="196828" y="36166"/>
                  <a:pt x="196828" y="57207"/>
                </a:cubicBezTo>
                <a:cubicBezTo>
                  <a:pt x="196828" y="74933"/>
                  <a:pt x="183674" y="90554"/>
                  <a:pt x="165558" y="94355"/>
                </a:cubicBezTo>
                <a:cubicBezTo>
                  <a:pt x="160928" y="95326"/>
                  <a:pt x="157709" y="99555"/>
                  <a:pt x="158004" y="104280"/>
                </a:cubicBezTo>
                <a:cubicBezTo>
                  <a:pt x="158309" y="109014"/>
                  <a:pt x="162043" y="112795"/>
                  <a:pt x="166758" y="113176"/>
                </a:cubicBezTo>
                <a:cubicBezTo>
                  <a:pt x="174892" y="113814"/>
                  <a:pt x="181750" y="115167"/>
                  <a:pt x="185665" y="116910"/>
                </a:cubicBezTo>
                <a:cubicBezTo>
                  <a:pt x="204286" y="124997"/>
                  <a:pt x="218698" y="140189"/>
                  <a:pt x="224508" y="151181"/>
                </a:cubicBezTo>
                <a:cubicBezTo>
                  <a:pt x="224651" y="151600"/>
                  <a:pt x="224736" y="152038"/>
                  <a:pt x="224946" y="152438"/>
                </a:cubicBezTo>
                <a:cubicBezTo>
                  <a:pt x="192170" y="156477"/>
                  <a:pt x="166710" y="183661"/>
                  <a:pt x="166710" y="216560"/>
                </a:cubicBezTo>
                <a:cubicBezTo>
                  <a:pt x="166710" y="236553"/>
                  <a:pt x="176359" y="254918"/>
                  <a:pt x="191685" y="266910"/>
                </a:cubicBezTo>
                <a:cubicBezTo>
                  <a:pt x="188294" y="268434"/>
                  <a:pt x="184608" y="270634"/>
                  <a:pt x="180788" y="273167"/>
                </a:cubicBezTo>
                <a:cubicBezTo>
                  <a:pt x="169329" y="259413"/>
                  <a:pt x="153994" y="244973"/>
                  <a:pt x="140497" y="238382"/>
                </a:cubicBezTo>
                <a:cubicBezTo>
                  <a:pt x="153127" y="227771"/>
                  <a:pt x="160995" y="212131"/>
                  <a:pt x="160995" y="195186"/>
                </a:cubicBezTo>
                <a:cubicBezTo>
                  <a:pt x="160995" y="163640"/>
                  <a:pt x="134592" y="137979"/>
                  <a:pt x="102121" y="137979"/>
                </a:cubicBezTo>
                <a:cubicBezTo>
                  <a:pt x="101892" y="137979"/>
                  <a:pt x="101664" y="138008"/>
                  <a:pt x="101435" y="138008"/>
                </a:cubicBezTo>
                <a:cubicBezTo>
                  <a:pt x="110989" y="128149"/>
                  <a:pt x="121123" y="120044"/>
                  <a:pt x="128429" y="116872"/>
                </a:cubicBezTo>
                <a:close/>
                <a:moveTo>
                  <a:pt x="127934" y="483984"/>
                </a:moveTo>
                <a:lnTo>
                  <a:pt x="111656" y="483984"/>
                </a:lnTo>
                <a:lnTo>
                  <a:pt x="111656" y="409794"/>
                </a:lnTo>
                <a:cubicBezTo>
                  <a:pt x="111656" y="404536"/>
                  <a:pt x="107398" y="400269"/>
                  <a:pt x="102131" y="400269"/>
                </a:cubicBezTo>
                <a:cubicBezTo>
                  <a:pt x="96863" y="400269"/>
                  <a:pt x="92606" y="404536"/>
                  <a:pt x="92606" y="409794"/>
                </a:cubicBezTo>
                <a:lnTo>
                  <a:pt x="92606" y="483984"/>
                </a:lnTo>
                <a:lnTo>
                  <a:pt x="76318" y="483984"/>
                </a:lnTo>
                <a:cubicBezTo>
                  <a:pt x="69365" y="483984"/>
                  <a:pt x="63707" y="478126"/>
                  <a:pt x="63697" y="470421"/>
                </a:cubicBezTo>
                <a:lnTo>
                  <a:pt x="56258" y="327546"/>
                </a:lnTo>
                <a:cubicBezTo>
                  <a:pt x="55982" y="322288"/>
                  <a:pt x="51429" y="318145"/>
                  <a:pt x="46247" y="318535"/>
                </a:cubicBezTo>
                <a:cubicBezTo>
                  <a:pt x="40990" y="318811"/>
                  <a:pt x="36951" y="323288"/>
                  <a:pt x="37227" y="328546"/>
                </a:cubicBezTo>
                <a:lnTo>
                  <a:pt x="41152" y="403793"/>
                </a:lnTo>
                <a:cubicBezTo>
                  <a:pt x="29798" y="400888"/>
                  <a:pt x="21349" y="390992"/>
                  <a:pt x="21311" y="378514"/>
                </a:cubicBezTo>
                <a:cubicBezTo>
                  <a:pt x="19387" y="358750"/>
                  <a:pt x="17577" y="323345"/>
                  <a:pt x="20911" y="312553"/>
                </a:cubicBezTo>
                <a:cubicBezTo>
                  <a:pt x="26531" y="294808"/>
                  <a:pt x="56001" y="262452"/>
                  <a:pt x="73527" y="254832"/>
                </a:cubicBezTo>
                <a:cubicBezTo>
                  <a:pt x="77375" y="253117"/>
                  <a:pt x="84243" y="251774"/>
                  <a:pt x="92367" y="251136"/>
                </a:cubicBezTo>
                <a:cubicBezTo>
                  <a:pt x="97092" y="250765"/>
                  <a:pt x="100826" y="246974"/>
                  <a:pt x="101130" y="242249"/>
                </a:cubicBezTo>
                <a:cubicBezTo>
                  <a:pt x="101426" y="237515"/>
                  <a:pt x="98216" y="233296"/>
                  <a:pt x="93577" y="232324"/>
                </a:cubicBezTo>
                <a:cubicBezTo>
                  <a:pt x="75470" y="228524"/>
                  <a:pt x="62316" y="212903"/>
                  <a:pt x="62316" y="195177"/>
                </a:cubicBezTo>
                <a:cubicBezTo>
                  <a:pt x="62316" y="174136"/>
                  <a:pt x="80175" y="157020"/>
                  <a:pt x="102140" y="157020"/>
                </a:cubicBezTo>
                <a:cubicBezTo>
                  <a:pt x="124105" y="157020"/>
                  <a:pt x="141964" y="174136"/>
                  <a:pt x="141964" y="195177"/>
                </a:cubicBezTo>
                <a:cubicBezTo>
                  <a:pt x="141964" y="212903"/>
                  <a:pt x="128810" y="228524"/>
                  <a:pt x="110684" y="232315"/>
                </a:cubicBezTo>
                <a:cubicBezTo>
                  <a:pt x="106055" y="233286"/>
                  <a:pt x="102835" y="237515"/>
                  <a:pt x="103131" y="242249"/>
                </a:cubicBezTo>
                <a:cubicBezTo>
                  <a:pt x="103435" y="246983"/>
                  <a:pt x="107169" y="250765"/>
                  <a:pt x="111894" y="251136"/>
                </a:cubicBezTo>
                <a:cubicBezTo>
                  <a:pt x="120028" y="251774"/>
                  <a:pt x="126886" y="253117"/>
                  <a:pt x="130801" y="254870"/>
                </a:cubicBezTo>
                <a:cubicBezTo>
                  <a:pt x="140135" y="258918"/>
                  <a:pt x="154204" y="271139"/>
                  <a:pt x="165719" y="284807"/>
                </a:cubicBezTo>
                <a:cubicBezTo>
                  <a:pt x="146517" y="301733"/>
                  <a:pt x="125762" y="327222"/>
                  <a:pt x="119828" y="346320"/>
                </a:cubicBezTo>
                <a:cubicBezTo>
                  <a:pt x="113399" y="366894"/>
                  <a:pt x="118799" y="424320"/>
                  <a:pt x="119390" y="429873"/>
                </a:cubicBezTo>
                <a:cubicBezTo>
                  <a:pt x="119390" y="445913"/>
                  <a:pt x="127410" y="460839"/>
                  <a:pt x="140602" y="470154"/>
                </a:cubicBezTo>
                <a:lnTo>
                  <a:pt x="140573" y="470916"/>
                </a:lnTo>
                <a:cubicBezTo>
                  <a:pt x="140554" y="478126"/>
                  <a:pt x="134887" y="483984"/>
                  <a:pt x="127934" y="483984"/>
                </a:cubicBezTo>
                <a:close/>
                <a:moveTo>
                  <a:pt x="297984" y="360874"/>
                </a:moveTo>
                <a:cubicBezTo>
                  <a:pt x="292783" y="360474"/>
                  <a:pt x="288259" y="364646"/>
                  <a:pt x="287973" y="369894"/>
                </a:cubicBezTo>
                <a:lnTo>
                  <a:pt x="279400" y="535848"/>
                </a:lnTo>
                <a:cubicBezTo>
                  <a:pt x="279400" y="545001"/>
                  <a:pt x="272171" y="552450"/>
                  <a:pt x="263294" y="552450"/>
                </a:cubicBezTo>
                <a:lnTo>
                  <a:pt x="242891" y="552450"/>
                </a:lnTo>
                <a:lnTo>
                  <a:pt x="242891" y="450085"/>
                </a:lnTo>
                <a:cubicBezTo>
                  <a:pt x="242891" y="444827"/>
                  <a:pt x="238633" y="440560"/>
                  <a:pt x="233366" y="440560"/>
                </a:cubicBezTo>
                <a:cubicBezTo>
                  <a:pt x="228099" y="440560"/>
                  <a:pt x="223841" y="444827"/>
                  <a:pt x="223841" y="450085"/>
                </a:cubicBezTo>
                <a:lnTo>
                  <a:pt x="223841" y="552450"/>
                </a:lnTo>
                <a:lnTo>
                  <a:pt x="203438" y="552450"/>
                </a:lnTo>
                <a:cubicBezTo>
                  <a:pt x="194552" y="552450"/>
                  <a:pt x="187332" y="545001"/>
                  <a:pt x="187322" y="535353"/>
                </a:cubicBezTo>
                <a:lnTo>
                  <a:pt x="178759" y="369884"/>
                </a:lnTo>
                <a:cubicBezTo>
                  <a:pt x="178483" y="364636"/>
                  <a:pt x="173911" y="360464"/>
                  <a:pt x="168748" y="360864"/>
                </a:cubicBezTo>
                <a:cubicBezTo>
                  <a:pt x="163491" y="361131"/>
                  <a:pt x="159452" y="365617"/>
                  <a:pt x="159728" y="370865"/>
                </a:cubicBezTo>
                <a:lnTo>
                  <a:pt x="164338" y="459848"/>
                </a:lnTo>
                <a:cubicBezTo>
                  <a:pt x="161033" y="459219"/>
                  <a:pt x="157833" y="458276"/>
                  <a:pt x="154861" y="456667"/>
                </a:cubicBezTo>
                <a:cubicBezTo>
                  <a:pt x="144726" y="451190"/>
                  <a:pt x="138421" y="440922"/>
                  <a:pt x="138383" y="428939"/>
                </a:cubicBezTo>
                <a:cubicBezTo>
                  <a:pt x="136125" y="405946"/>
                  <a:pt x="134020" y="364722"/>
                  <a:pt x="138002" y="351987"/>
                </a:cubicBezTo>
                <a:cubicBezTo>
                  <a:pt x="142859" y="336366"/>
                  <a:pt x="164300" y="309648"/>
                  <a:pt x="184827" y="293627"/>
                </a:cubicBezTo>
                <a:cubicBezTo>
                  <a:pt x="190313" y="289331"/>
                  <a:pt x="195418" y="286083"/>
                  <a:pt x="199543" y="284255"/>
                </a:cubicBezTo>
                <a:cubicBezTo>
                  <a:pt x="204305" y="282188"/>
                  <a:pt x="212459" y="280578"/>
                  <a:pt x="221946" y="279854"/>
                </a:cubicBezTo>
                <a:cubicBezTo>
                  <a:pt x="226670" y="279483"/>
                  <a:pt x="230413" y="275701"/>
                  <a:pt x="230718" y="270967"/>
                </a:cubicBezTo>
                <a:cubicBezTo>
                  <a:pt x="231013" y="266233"/>
                  <a:pt x="227794" y="261995"/>
                  <a:pt x="223146" y="261033"/>
                </a:cubicBezTo>
                <a:cubicBezTo>
                  <a:pt x="201495" y="256527"/>
                  <a:pt x="185770" y="237820"/>
                  <a:pt x="185770" y="216551"/>
                </a:cubicBezTo>
                <a:cubicBezTo>
                  <a:pt x="185770" y="191376"/>
                  <a:pt x="207125" y="170898"/>
                  <a:pt x="233376" y="170898"/>
                </a:cubicBezTo>
                <a:cubicBezTo>
                  <a:pt x="259626" y="170898"/>
                  <a:pt x="280982" y="191376"/>
                  <a:pt x="280982" y="216551"/>
                </a:cubicBezTo>
                <a:cubicBezTo>
                  <a:pt x="280982" y="237820"/>
                  <a:pt x="265265" y="256527"/>
                  <a:pt x="243605" y="261033"/>
                </a:cubicBezTo>
                <a:cubicBezTo>
                  <a:pt x="238957" y="261995"/>
                  <a:pt x="235738" y="266233"/>
                  <a:pt x="236033" y="270967"/>
                </a:cubicBezTo>
                <a:cubicBezTo>
                  <a:pt x="236338" y="275701"/>
                  <a:pt x="240081" y="279492"/>
                  <a:pt x="244806" y="279854"/>
                </a:cubicBezTo>
                <a:cubicBezTo>
                  <a:pt x="254283" y="280587"/>
                  <a:pt x="262446" y="282197"/>
                  <a:pt x="267132" y="284226"/>
                </a:cubicBezTo>
                <a:cubicBezTo>
                  <a:pt x="271314" y="286083"/>
                  <a:pt x="276438" y="289341"/>
                  <a:pt x="281944" y="293637"/>
                </a:cubicBezTo>
                <a:cubicBezTo>
                  <a:pt x="302460" y="309658"/>
                  <a:pt x="323892" y="336375"/>
                  <a:pt x="328759" y="351996"/>
                </a:cubicBezTo>
                <a:cubicBezTo>
                  <a:pt x="332731" y="364712"/>
                  <a:pt x="330626" y="405936"/>
                  <a:pt x="328321" y="429863"/>
                </a:cubicBezTo>
                <a:cubicBezTo>
                  <a:pt x="328321" y="440922"/>
                  <a:pt x="322025" y="451190"/>
                  <a:pt x="311881" y="456657"/>
                </a:cubicBezTo>
                <a:cubicBezTo>
                  <a:pt x="308909" y="458267"/>
                  <a:pt x="305708" y="459210"/>
                  <a:pt x="302413" y="459829"/>
                </a:cubicBezTo>
                <a:lnTo>
                  <a:pt x="307013" y="370846"/>
                </a:lnTo>
                <a:cubicBezTo>
                  <a:pt x="307280" y="365617"/>
                  <a:pt x="303241" y="361140"/>
                  <a:pt x="297984" y="360874"/>
                </a:cubicBezTo>
                <a:close/>
                <a:moveTo>
                  <a:pt x="445383" y="379438"/>
                </a:moveTo>
                <a:cubicBezTo>
                  <a:pt x="445383" y="391144"/>
                  <a:pt x="436953" y="400917"/>
                  <a:pt x="425600" y="403803"/>
                </a:cubicBezTo>
                <a:lnTo>
                  <a:pt x="429514" y="328546"/>
                </a:lnTo>
                <a:cubicBezTo>
                  <a:pt x="429781" y="323288"/>
                  <a:pt x="425742" y="318811"/>
                  <a:pt x="420494" y="318535"/>
                </a:cubicBezTo>
                <a:cubicBezTo>
                  <a:pt x="415274" y="318154"/>
                  <a:pt x="410769" y="322297"/>
                  <a:pt x="410483" y="327546"/>
                </a:cubicBezTo>
                <a:lnTo>
                  <a:pt x="403035" y="470916"/>
                </a:lnTo>
                <a:cubicBezTo>
                  <a:pt x="403035" y="478117"/>
                  <a:pt x="397377" y="483984"/>
                  <a:pt x="390424" y="483984"/>
                </a:cubicBezTo>
                <a:lnTo>
                  <a:pt x="374136" y="483984"/>
                </a:lnTo>
                <a:lnTo>
                  <a:pt x="374136" y="409794"/>
                </a:lnTo>
                <a:cubicBezTo>
                  <a:pt x="374136" y="404536"/>
                  <a:pt x="369878" y="400269"/>
                  <a:pt x="364611" y="400269"/>
                </a:cubicBezTo>
                <a:cubicBezTo>
                  <a:pt x="359344" y="400269"/>
                  <a:pt x="355086" y="404536"/>
                  <a:pt x="355086" y="409794"/>
                </a:cubicBezTo>
                <a:lnTo>
                  <a:pt x="355086" y="483984"/>
                </a:lnTo>
                <a:lnTo>
                  <a:pt x="338808" y="483984"/>
                </a:lnTo>
                <a:cubicBezTo>
                  <a:pt x="331855" y="483984"/>
                  <a:pt x="326187" y="478126"/>
                  <a:pt x="326178" y="470506"/>
                </a:cubicBezTo>
                <a:lnTo>
                  <a:pt x="326159" y="470154"/>
                </a:lnTo>
                <a:cubicBezTo>
                  <a:pt x="339360" y="460848"/>
                  <a:pt x="347361" y="446018"/>
                  <a:pt x="347323" y="430806"/>
                </a:cubicBezTo>
                <a:cubicBezTo>
                  <a:pt x="347961" y="424329"/>
                  <a:pt x="353362" y="366894"/>
                  <a:pt x="346942" y="346339"/>
                </a:cubicBezTo>
                <a:cubicBezTo>
                  <a:pt x="340999" y="327231"/>
                  <a:pt x="320234" y="301733"/>
                  <a:pt x="301051" y="284807"/>
                </a:cubicBezTo>
                <a:cubicBezTo>
                  <a:pt x="312547" y="271139"/>
                  <a:pt x="326635" y="258918"/>
                  <a:pt x="336036" y="254841"/>
                </a:cubicBezTo>
                <a:cubicBezTo>
                  <a:pt x="339884" y="253127"/>
                  <a:pt x="346752" y="251784"/>
                  <a:pt x="354876" y="251146"/>
                </a:cubicBezTo>
                <a:cubicBezTo>
                  <a:pt x="359601" y="250774"/>
                  <a:pt x="363335" y="246983"/>
                  <a:pt x="363639" y="242259"/>
                </a:cubicBezTo>
                <a:cubicBezTo>
                  <a:pt x="363935" y="237525"/>
                  <a:pt x="360715" y="233296"/>
                  <a:pt x="356086" y="232324"/>
                </a:cubicBezTo>
                <a:cubicBezTo>
                  <a:pt x="337960" y="228533"/>
                  <a:pt x="324806" y="212912"/>
                  <a:pt x="324806" y="195186"/>
                </a:cubicBezTo>
                <a:cubicBezTo>
                  <a:pt x="324806" y="174146"/>
                  <a:pt x="342665" y="157029"/>
                  <a:pt x="364630" y="157029"/>
                </a:cubicBezTo>
                <a:cubicBezTo>
                  <a:pt x="386595" y="157029"/>
                  <a:pt x="404454" y="174146"/>
                  <a:pt x="404454" y="195186"/>
                </a:cubicBezTo>
                <a:cubicBezTo>
                  <a:pt x="404454" y="212912"/>
                  <a:pt x="391310" y="228533"/>
                  <a:pt x="373193" y="232334"/>
                </a:cubicBezTo>
                <a:cubicBezTo>
                  <a:pt x="368564" y="233305"/>
                  <a:pt x="365344" y="237534"/>
                  <a:pt x="365640" y="242259"/>
                </a:cubicBezTo>
                <a:cubicBezTo>
                  <a:pt x="365944" y="246993"/>
                  <a:pt x="369678" y="250774"/>
                  <a:pt x="374403" y="251146"/>
                </a:cubicBezTo>
                <a:cubicBezTo>
                  <a:pt x="382528" y="251784"/>
                  <a:pt x="389386" y="253127"/>
                  <a:pt x="393310" y="254870"/>
                </a:cubicBezTo>
                <a:cubicBezTo>
                  <a:pt x="410769" y="262461"/>
                  <a:pt x="440240" y="294808"/>
                  <a:pt x="445840" y="312496"/>
                </a:cubicBezTo>
                <a:cubicBezTo>
                  <a:pt x="449145" y="323336"/>
                  <a:pt x="447345" y="358740"/>
                  <a:pt x="445383" y="379438"/>
                </a:cubicBezTo>
                <a:close/>
              </a:path>
            </a:pathLst>
          </a:custGeom>
          <a:solidFill>
            <a:srgbClr val="00B0F0"/>
          </a:solidFill>
          <a:ln w="9525" cap="flat">
            <a:noFill/>
            <a:prstDash val="solid"/>
            <a:miter/>
          </a:ln>
        </p:spPr>
        <p:txBody>
          <a:bodyPr rtlCol="0" anchor="ctr"/>
          <a:lstStyle/>
          <a:p>
            <a:endParaRPr lang="en-ID"/>
          </a:p>
        </p:txBody>
      </p:sp>
      <p:sp>
        <p:nvSpPr>
          <p:cNvPr id="39" name="TextBox 38">
            <a:extLst>
              <a:ext uri="{FF2B5EF4-FFF2-40B4-BE49-F238E27FC236}">
                <a16:creationId xmlns:a16="http://schemas.microsoft.com/office/drawing/2014/main" id="{E7EAC1AD-C3B4-483F-A568-49CE8F6374BF}"/>
              </a:ext>
            </a:extLst>
          </p:cNvPr>
          <p:cNvSpPr txBox="1"/>
          <p:nvPr/>
        </p:nvSpPr>
        <p:spPr bwMode="auto">
          <a:xfrm>
            <a:off x="635308" y="3432149"/>
            <a:ext cx="2062536" cy="1939635"/>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dirty="0">
                <a:solidFill>
                  <a:srgbClr val="1F497D"/>
                </a:solidFill>
                <a:latin typeface="+mj-lt"/>
              </a:rPr>
              <a:t>I want to share my current Home loan details with an App to compare loans </a:t>
            </a:r>
          </a:p>
        </p:txBody>
      </p:sp>
      <p:sp>
        <p:nvSpPr>
          <p:cNvPr id="43" name="TextBox 42">
            <a:extLst>
              <a:ext uri="{FF2B5EF4-FFF2-40B4-BE49-F238E27FC236}">
                <a16:creationId xmlns:a16="http://schemas.microsoft.com/office/drawing/2014/main" id="{F7967C90-250C-4F21-8AD2-D5A539DFB0DB}"/>
              </a:ext>
            </a:extLst>
          </p:cNvPr>
          <p:cNvSpPr txBox="1"/>
          <p:nvPr/>
        </p:nvSpPr>
        <p:spPr bwMode="auto">
          <a:xfrm>
            <a:off x="3234792" y="3427417"/>
            <a:ext cx="2062536" cy="132408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dirty="0">
                <a:solidFill>
                  <a:srgbClr val="1F497D"/>
                </a:solidFill>
                <a:latin typeface="+mj-lt"/>
              </a:rPr>
              <a:t>The Bank has      my Home Loan details, I consent to sharing it </a:t>
            </a:r>
          </a:p>
        </p:txBody>
      </p:sp>
      <p:sp>
        <p:nvSpPr>
          <p:cNvPr id="45" name="TextBox 44">
            <a:extLst>
              <a:ext uri="{FF2B5EF4-FFF2-40B4-BE49-F238E27FC236}">
                <a16:creationId xmlns:a16="http://schemas.microsoft.com/office/drawing/2014/main" id="{C6BB54C1-66C2-49F2-B889-75FD90DFA412}"/>
              </a:ext>
            </a:extLst>
          </p:cNvPr>
          <p:cNvSpPr txBox="1"/>
          <p:nvPr/>
        </p:nvSpPr>
        <p:spPr bwMode="auto">
          <a:xfrm>
            <a:off x="6588165" y="3427417"/>
            <a:ext cx="2311815" cy="1939635"/>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dirty="0">
                <a:solidFill>
                  <a:srgbClr val="1F497D"/>
                </a:solidFill>
                <a:latin typeface="+mj-lt"/>
              </a:rPr>
              <a:t>With the Customers consent SDS collects the data from the Bank to sends it to the FinTech</a:t>
            </a:r>
          </a:p>
        </p:txBody>
      </p:sp>
      <p:sp>
        <p:nvSpPr>
          <p:cNvPr id="46" name="TextBox 45">
            <a:extLst>
              <a:ext uri="{FF2B5EF4-FFF2-40B4-BE49-F238E27FC236}">
                <a16:creationId xmlns:a16="http://schemas.microsoft.com/office/drawing/2014/main" id="{4533DAB5-822B-4ED4-8C8C-DC94D9996038}"/>
              </a:ext>
            </a:extLst>
          </p:cNvPr>
          <p:cNvSpPr txBox="1"/>
          <p:nvPr/>
        </p:nvSpPr>
        <p:spPr bwMode="auto">
          <a:xfrm>
            <a:off x="9514179" y="3432149"/>
            <a:ext cx="2025724" cy="1939635"/>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dirty="0">
                <a:solidFill>
                  <a:srgbClr val="1F497D"/>
                </a:solidFill>
                <a:latin typeface="+mj-lt"/>
              </a:rPr>
              <a:t>FinTechs compares 100’s of Loans and offers the best loan to the Customer</a:t>
            </a:r>
          </a:p>
        </p:txBody>
      </p:sp>
    </p:spTree>
    <p:extLst>
      <p:ext uri="{BB962C8B-B14F-4D97-AF65-F5344CB8AC3E}">
        <p14:creationId xmlns:p14="http://schemas.microsoft.com/office/powerpoint/2010/main" val="2453067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04DD9-5967-43F7-B199-E23E098E3393}"/>
              </a:ext>
            </a:extLst>
          </p:cNvPr>
          <p:cNvSpPr>
            <a:spLocks noGrp="1"/>
          </p:cNvSpPr>
          <p:nvPr>
            <p:ph type="title"/>
          </p:nvPr>
        </p:nvSpPr>
        <p:spPr/>
        <p:txBody>
          <a:bodyPr>
            <a:normAutofit/>
          </a:bodyPr>
          <a:lstStyle/>
          <a:p>
            <a:r>
              <a:rPr lang="en-AU" dirty="0"/>
              <a:t>Our Target Market  . . . . Banks &amp; FinTechs</a:t>
            </a:r>
            <a:endParaRPr lang="en-ID" dirty="0"/>
          </a:p>
        </p:txBody>
      </p:sp>
      <p:sp>
        <p:nvSpPr>
          <p:cNvPr id="3" name="Content Placeholder 2">
            <a:extLst>
              <a:ext uri="{FF2B5EF4-FFF2-40B4-BE49-F238E27FC236}">
                <a16:creationId xmlns:a16="http://schemas.microsoft.com/office/drawing/2014/main" id="{179BD517-35A7-40FC-A9D3-3905DC1BB6C1}"/>
              </a:ext>
            </a:extLst>
          </p:cNvPr>
          <p:cNvSpPr>
            <a:spLocks noGrp="1"/>
          </p:cNvSpPr>
          <p:nvPr>
            <p:ph idx="1"/>
          </p:nvPr>
        </p:nvSpPr>
        <p:spPr/>
        <p:txBody>
          <a:bodyPr>
            <a:normAutofit/>
          </a:bodyPr>
          <a:lstStyle/>
          <a:p>
            <a:pPr marL="0" indent="0">
              <a:buNone/>
            </a:pPr>
            <a:r>
              <a:rPr lang="en-US" sz="2400" dirty="0"/>
              <a:t>SDS provides a solution for</a:t>
            </a:r>
            <a:r>
              <a:rPr lang="en-US" sz="2400" dirty="0">
                <a:latin typeface="+mj-lt"/>
              </a:rPr>
              <a:t> </a:t>
            </a:r>
            <a:r>
              <a:rPr lang="en-US" sz="2400" b="1" dirty="0">
                <a:latin typeface="+mj-lt"/>
              </a:rPr>
              <a:t>Banks</a:t>
            </a:r>
            <a:r>
              <a:rPr lang="en-US" sz="2400" dirty="0">
                <a:latin typeface="+mj-lt"/>
              </a:rPr>
              <a:t>, </a:t>
            </a:r>
            <a:r>
              <a:rPr lang="en-US" sz="2400" dirty="0"/>
              <a:t>known as </a:t>
            </a:r>
            <a:r>
              <a:rPr lang="en-US" sz="2400" dirty="0">
                <a:latin typeface="+mn-lt"/>
              </a:rPr>
              <a:t>Data Holders </a:t>
            </a:r>
            <a:r>
              <a:rPr lang="en-US" sz="2400" dirty="0"/>
              <a:t>and for </a:t>
            </a:r>
            <a:r>
              <a:rPr lang="en-US" sz="2400" b="1" dirty="0">
                <a:latin typeface="+mj-lt"/>
              </a:rPr>
              <a:t>FinTechs</a:t>
            </a:r>
            <a:r>
              <a:rPr lang="en-US" sz="2400" dirty="0">
                <a:latin typeface="+mj-lt"/>
              </a:rPr>
              <a:t>, </a:t>
            </a:r>
            <a:r>
              <a:rPr lang="en-US" sz="2400" dirty="0"/>
              <a:t>known as </a:t>
            </a:r>
            <a:r>
              <a:rPr lang="en-US" sz="2400" dirty="0">
                <a:latin typeface="+mn-lt"/>
              </a:rPr>
              <a:t>Data Recipients</a:t>
            </a:r>
            <a:endParaRPr lang="en-ID" sz="2400" dirty="0">
              <a:latin typeface="+mn-lt"/>
            </a:endParaRPr>
          </a:p>
        </p:txBody>
      </p:sp>
      <p:sp>
        <p:nvSpPr>
          <p:cNvPr id="4" name="Slide Number Placeholder 3">
            <a:extLst>
              <a:ext uri="{FF2B5EF4-FFF2-40B4-BE49-F238E27FC236}">
                <a16:creationId xmlns:a16="http://schemas.microsoft.com/office/drawing/2014/main" id="{423D3772-2681-4CD1-9405-2AD53FEBCE24}"/>
              </a:ext>
            </a:extLst>
          </p:cNvPr>
          <p:cNvSpPr>
            <a:spLocks noGrp="1"/>
          </p:cNvSpPr>
          <p:nvPr>
            <p:ph type="sldNum" sz="quarter" idx="4"/>
          </p:nvPr>
        </p:nvSpPr>
        <p:spPr/>
        <p:txBody>
          <a:bodyPr/>
          <a:lstStyle/>
          <a:p>
            <a:fld id="{45B4EEE1-F3A5-4F92-8C13-26FA1C14643B}" type="slidenum">
              <a:rPr lang="en-US" smtClean="0"/>
              <a:pPr/>
              <a:t>8</a:t>
            </a:fld>
            <a:endParaRPr lang="en-US" dirty="0"/>
          </a:p>
        </p:txBody>
      </p:sp>
      <p:sp>
        <p:nvSpPr>
          <p:cNvPr id="21" name="TextBox 20">
            <a:extLst>
              <a:ext uri="{FF2B5EF4-FFF2-40B4-BE49-F238E27FC236}">
                <a16:creationId xmlns:a16="http://schemas.microsoft.com/office/drawing/2014/main" id="{5F776EC2-AFC0-4D7A-AF79-A7E90E361E3F}"/>
              </a:ext>
            </a:extLst>
          </p:cNvPr>
          <p:cNvSpPr txBox="1"/>
          <p:nvPr/>
        </p:nvSpPr>
        <p:spPr bwMode="auto">
          <a:xfrm>
            <a:off x="3133949" y="2209326"/>
            <a:ext cx="1318260" cy="646973"/>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rPr>
              <a:t>Data made available to</a:t>
            </a:r>
            <a:br>
              <a:rPr lang="en-AU" sz="1200" dirty="0">
                <a:solidFill>
                  <a:srgbClr val="1F497D"/>
                </a:solidFill>
              </a:rPr>
            </a:br>
            <a:r>
              <a:rPr lang="en-AU" sz="1200" dirty="0">
                <a:solidFill>
                  <a:srgbClr val="1F497D"/>
                </a:solidFill>
              </a:rPr>
              <a:t> SDS platform</a:t>
            </a:r>
          </a:p>
        </p:txBody>
      </p:sp>
      <p:sp>
        <p:nvSpPr>
          <p:cNvPr id="23" name="TextBox 22">
            <a:extLst>
              <a:ext uri="{FF2B5EF4-FFF2-40B4-BE49-F238E27FC236}">
                <a16:creationId xmlns:a16="http://schemas.microsoft.com/office/drawing/2014/main" id="{0216BD0C-3748-46CF-A39F-01CFE3D46913}"/>
              </a:ext>
            </a:extLst>
          </p:cNvPr>
          <p:cNvSpPr txBox="1"/>
          <p:nvPr/>
        </p:nvSpPr>
        <p:spPr bwMode="auto">
          <a:xfrm>
            <a:off x="7556873" y="2237294"/>
            <a:ext cx="1318261" cy="646973"/>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rPr>
              <a:t>FinTech accesses the data via SDS platform</a:t>
            </a:r>
          </a:p>
        </p:txBody>
      </p:sp>
      <p:sp>
        <p:nvSpPr>
          <p:cNvPr id="43" name="TextBox 42">
            <a:extLst>
              <a:ext uri="{FF2B5EF4-FFF2-40B4-BE49-F238E27FC236}">
                <a16:creationId xmlns:a16="http://schemas.microsoft.com/office/drawing/2014/main" id="{A6120F64-BFC5-4D1C-9256-4264E62B9612}"/>
              </a:ext>
            </a:extLst>
          </p:cNvPr>
          <p:cNvSpPr txBox="1"/>
          <p:nvPr/>
        </p:nvSpPr>
        <p:spPr bwMode="auto">
          <a:xfrm>
            <a:off x="363450" y="4391680"/>
            <a:ext cx="3012759" cy="1354859"/>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600" dirty="0">
                <a:solidFill>
                  <a:srgbClr val="1F497D"/>
                </a:solidFill>
              </a:rPr>
              <a:t>The SDS platform is a prebuilt and easy to adopt for </a:t>
            </a:r>
            <a:r>
              <a:rPr lang="en-AU" sz="1800" b="1" dirty="0">
                <a:solidFill>
                  <a:srgbClr val="1F497D"/>
                </a:solidFill>
                <a:latin typeface="+mj-lt"/>
              </a:rPr>
              <a:t>Banks </a:t>
            </a:r>
            <a:r>
              <a:rPr lang="en-AU" sz="1600" dirty="0">
                <a:solidFill>
                  <a:srgbClr val="1F497D"/>
                </a:solidFill>
              </a:rPr>
              <a:t>to</a:t>
            </a:r>
            <a:r>
              <a:rPr lang="en-AU" sz="1800" b="1" dirty="0">
                <a:solidFill>
                  <a:srgbClr val="1F497D"/>
                </a:solidFill>
                <a:latin typeface="+mj-lt"/>
              </a:rPr>
              <a:t> </a:t>
            </a:r>
            <a:r>
              <a:rPr lang="en-AU" sz="1600" dirty="0">
                <a:solidFill>
                  <a:srgbClr val="1F497D"/>
                </a:solidFill>
              </a:rPr>
              <a:t>securely share consented Customer data.</a:t>
            </a:r>
            <a:br>
              <a:rPr lang="en-AU" sz="1600" dirty="0">
                <a:solidFill>
                  <a:srgbClr val="1F497D"/>
                </a:solidFill>
              </a:rPr>
            </a:br>
            <a:endParaRPr lang="en-AU" sz="1600" dirty="0">
              <a:solidFill>
                <a:srgbClr val="1F497D"/>
              </a:solidFill>
            </a:endParaRPr>
          </a:p>
        </p:txBody>
      </p:sp>
      <p:sp>
        <p:nvSpPr>
          <p:cNvPr id="45" name="TextBox 44">
            <a:extLst>
              <a:ext uri="{FF2B5EF4-FFF2-40B4-BE49-F238E27FC236}">
                <a16:creationId xmlns:a16="http://schemas.microsoft.com/office/drawing/2014/main" id="{62AA0E6E-8E99-49BA-AA6D-7677E93E803D}"/>
              </a:ext>
            </a:extLst>
          </p:cNvPr>
          <p:cNvSpPr txBox="1"/>
          <p:nvPr/>
        </p:nvSpPr>
        <p:spPr bwMode="auto">
          <a:xfrm>
            <a:off x="8567861" y="4396334"/>
            <a:ext cx="3063715" cy="1108638"/>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600" dirty="0">
                <a:solidFill>
                  <a:srgbClr val="1F497D"/>
                </a:solidFill>
              </a:rPr>
              <a:t>The SDS platform is prebuilt, easy to adopt platform for </a:t>
            </a:r>
            <a:r>
              <a:rPr lang="en-AU" sz="1800" b="1" dirty="0">
                <a:solidFill>
                  <a:srgbClr val="1F497D"/>
                </a:solidFill>
                <a:latin typeface="+mj-lt"/>
              </a:rPr>
              <a:t>FinTechs</a:t>
            </a:r>
            <a:r>
              <a:rPr lang="en-AU" sz="1600" b="1" dirty="0">
                <a:solidFill>
                  <a:srgbClr val="1F497D"/>
                </a:solidFill>
              </a:rPr>
              <a:t> </a:t>
            </a:r>
            <a:r>
              <a:rPr lang="en-AU" sz="1600" dirty="0">
                <a:solidFill>
                  <a:srgbClr val="1F497D"/>
                </a:solidFill>
              </a:rPr>
              <a:t>to securely access consented Customer data</a:t>
            </a:r>
          </a:p>
        </p:txBody>
      </p:sp>
      <p:sp>
        <p:nvSpPr>
          <p:cNvPr id="38" name="TextBox 37">
            <a:extLst>
              <a:ext uri="{FF2B5EF4-FFF2-40B4-BE49-F238E27FC236}">
                <a16:creationId xmlns:a16="http://schemas.microsoft.com/office/drawing/2014/main" id="{0767CF94-4590-46A1-AB75-ECA9E1E1814F}"/>
              </a:ext>
            </a:extLst>
          </p:cNvPr>
          <p:cNvSpPr txBox="1"/>
          <p:nvPr/>
        </p:nvSpPr>
        <p:spPr bwMode="auto">
          <a:xfrm>
            <a:off x="4760040" y="3640259"/>
            <a:ext cx="2654951" cy="67775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b="1" dirty="0">
                <a:solidFill>
                  <a:srgbClr val="1F497D"/>
                </a:solidFill>
                <a:latin typeface="+mj-lt"/>
              </a:rPr>
              <a:t>SISS Data Service</a:t>
            </a:r>
            <a:br>
              <a:rPr lang="en-AU" sz="1600" b="1" dirty="0">
                <a:solidFill>
                  <a:srgbClr val="1F497D"/>
                </a:solidFill>
              </a:rPr>
            </a:br>
            <a:r>
              <a:rPr lang="en-AU" sz="1800" b="1" dirty="0">
                <a:solidFill>
                  <a:srgbClr val="1F497D"/>
                </a:solidFill>
              </a:rPr>
              <a:t>Intermediary</a:t>
            </a:r>
            <a:endParaRPr lang="en-AU" sz="1600" b="1" dirty="0">
              <a:solidFill>
                <a:srgbClr val="1F497D"/>
              </a:solidFill>
            </a:endParaRPr>
          </a:p>
        </p:txBody>
      </p:sp>
      <p:grpSp>
        <p:nvGrpSpPr>
          <p:cNvPr id="44" name="Group 43">
            <a:extLst>
              <a:ext uri="{FF2B5EF4-FFF2-40B4-BE49-F238E27FC236}">
                <a16:creationId xmlns:a16="http://schemas.microsoft.com/office/drawing/2014/main" id="{EB5A8A0F-5E5F-4498-9515-D90D215AA932}"/>
              </a:ext>
            </a:extLst>
          </p:cNvPr>
          <p:cNvGrpSpPr/>
          <p:nvPr/>
        </p:nvGrpSpPr>
        <p:grpSpPr>
          <a:xfrm>
            <a:off x="5483380" y="2490554"/>
            <a:ext cx="1240416" cy="1048206"/>
            <a:chOff x="-2019011" y="3693909"/>
            <a:chExt cx="812031" cy="801007"/>
          </a:xfrm>
          <a:solidFill>
            <a:srgbClr val="00B0F0"/>
          </a:solidFill>
        </p:grpSpPr>
        <p:sp>
          <p:nvSpPr>
            <p:cNvPr id="47" name="Freeform: Shape 46">
              <a:extLst>
                <a:ext uri="{FF2B5EF4-FFF2-40B4-BE49-F238E27FC236}">
                  <a16:creationId xmlns:a16="http://schemas.microsoft.com/office/drawing/2014/main" id="{3667D057-67E6-4814-8D5A-1D059EC47EA0}"/>
                </a:ext>
              </a:extLst>
            </p:cNvPr>
            <p:cNvSpPr/>
            <p:nvPr/>
          </p:nvSpPr>
          <p:spPr>
            <a:xfrm>
              <a:off x="-2019011" y="3693909"/>
              <a:ext cx="812031" cy="572980"/>
            </a:xfrm>
            <a:custGeom>
              <a:avLst/>
              <a:gdLst>
                <a:gd name="connsiteX0" fmla="*/ 181073 w 812031"/>
                <a:gd name="connsiteY0" fmla="*/ 572980 h 572980"/>
                <a:gd name="connsiteX1" fmla="*/ 285848 w 812031"/>
                <a:gd name="connsiteY1" fmla="*/ 572980 h 572980"/>
                <a:gd name="connsiteX2" fmla="*/ 314423 w 812031"/>
                <a:gd name="connsiteY2" fmla="*/ 544405 h 572980"/>
                <a:gd name="connsiteX3" fmla="*/ 285848 w 812031"/>
                <a:gd name="connsiteY3" fmla="*/ 515830 h 572980"/>
                <a:gd name="connsiteX4" fmla="*/ 181073 w 812031"/>
                <a:gd name="connsiteY4" fmla="*/ 515830 h 572980"/>
                <a:gd name="connsiteX5" fmla="*/ 58010 w 812031"/>
                <a:gd name="connsiteY5" fmla="*/ 392767 h 572980"/>
                <a:gd name="connsiteX6" fmla="*/ 181073 w 812031"/>
                <a:gd name="connsiteY6" fmla="*/ 269704 h 572980"/>
                <a:gd name="connsiteX7" fmla="*/ 203838 w 812031"/>
                <a:gd name="connsiteY7" fmla="*/ 269704 h 572980"/>
                <a:gd name="connsiteX8" fmla="*/ 232413 w 812031"/>
                <a:gd name="connsiteY8" fmla="*/ 243796 h 572980"/>
                <a:gd name="connsiteX9" fmla="*/ 441201 w 812031"/>
                <a:gd name="connsiteY9" fmla="*/ 57392 h 572980"/>
                <a:gd name="connsiteX10" fmla="*/ 650274 w 812031"/>
                <a:gd name="connsiteY10" fmla="*/ 250178 h 572980"/>
                <a:gd name="connsiteX11" fmla="*/ 669896 w 812031"/>
                <a:gd name="connsiteY11" fmla="*/ 275610 h 572980"/>
                <a:gd name="connsiteX12" fmla="*/ 748919 w 812031"/>
                <a:gd name="connsiteY12" fmla="*/ 430521 h 572980"/>
                <a:gd name="connsiteX13" fmla="*/ 631796 w 812031"/>
                <a:gd name="connsiteY13" fmla="*/ 515544 h 572980"/>
                <a:gd name="connsiteX14" fmla="*/ 527021 w 812031"/>
                <a:gd name="connsiteY14" fmla="*/ 515544 h 572980"/>
                <a:gd name="connsiteX15" fmla="*/ 498446 w 812031"/>
                <a:gd name="connsiteY15" fmla="*/ 544119 h 572980"/>
                <a:gd name="connsiteX16" fmla="*/ 527021 w 812031"/>
                <a:gd name="connsiteY16" fmla="*/ 572694 h 572980"/>
                <a:gd name="connsiteX17" fmla="*/ 631796 w 812031"/>
                <a:gd name="connsiteY17" fmla="*/ 572694 h 572980"/>
                <a:gd name="connsiteX18" fmla="*/ 812032 w 812031"/>
                <a:gd name="connsiteY18" fmla="*/ 392695 h 572980"/>
                <a:gd name="connsiteX19" fmla="*/ 705710 w 812031"/>
                <a:gd name="connsiteY19" fmla="*/ 228270 h 572980"/>
                <a:gd name="connsiteX20" fmla="*/ 401735 w 812031"/>
                <a:gd name="connsiteY20" fmla="*/ 2941 h 572980"/>
                <a:gd name="connsiteX21" fmla="*/ 179263 w 812031"/>
                <a:gd name="connsiteY21" fmla="*/ 212364 h 572980"/>
                <a:gd name="connsiteX22" fmla="*/ 3 w 812031"/>
                <a:gd name="connsiteY22" fmla="*/ 393529 h 572980"/>
                <a:gd name="connsiteX23" fmla="*/ 181168 w 812031"/>
                <a:gd name="connsiteY23" fmla="*/ 572790 h 57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12031" h="572980">
                  <a:moveTo>
                    <a:pt x="181073" y="572980"/>
                  </a:moveTo>
                  <a:lnTo>
                    <a:pt x="285848" y="572980"/>
                  </a:lnTo>
                  <a:cubicBezTo>
                    <a:pt x="301630" y="572980"/>
                    <a:pt x="314423" y="560187"/>
                    <a:pt x="314423" y="544405"/>
                  </a:cubicBezTo>
                  <a:cubicBezTo>
                    <a:pt x="314423" y="528623"/>
                    <a:pt x="301630" y="515830"/>
                    <a:pt x="285848" y="515830"/>
                  </a:cubicBezTo>
                  <a:lnTo>
                    <a:pt x="181073" y="515830"/>
                  </a:lnTo>
                  <a:cubicBezTo>
                    <a:pt x="113107" y="515830"/>
                    <a:pt x="58010" y="460733"/>
                    <a:pt x="58010" y="392767"/>
                  </a:cubicBezTo>
                  <a:cubicBezTo>
                    <a:pt x="58010" y="324802"/>
                    <a:pt x="113107" y="269704"/>
                    <a:pt x="181073" y="269704"/>
                  </a:cubicBezTo>
                  <a:lnTo>
                    <a:pt x="203838" y="269704"/>
                  </a:lnTo>
                  <a:cubicBezTo>
                    <a:pt x="218634" y="269769"/>
                    <a:pt x="231031" y="258527"/>
                    <a:pt x="232413" y="243796"/>
                  </a:cubicBezTo>
                  <a:cubicBezTo>
                    <a:pt x="241938" y="139021"/>
                    <a:pt x="333949" y="57392"/>
                    <a:pt x="441201" y="57392"/>
                  </a:cubicBezTo>
                  <a:cubicBezTo>
                    <a:pt x="550795" y="56546"/>
                    <a:pt x="642249" y="140875"/>
                    <a:pt x="650274" y="250178"/>
                  </a:cubicBezTo>
                  <a:cubicBezTo>
                    <a:pt x="650980" y="261876"/>
                    <a:pt x="658758" y="271959"/>
                    <a:pt x="669896" y="275610"/>
                  </a:cubicBezTo>
                  <a:cubicBezTo>
                    <a:pt x="734495" y="296566"/>
                    <a:pt x="769875" y="365922"/>
                    <a:pt x="748919" y="430521"/>
                  </a:cubicBezTo>
                  <a:cubicBezTo>
                    <a:pt x="732456" y="481269"/>
                    <a:pt x="685147" y="515612"/>
                    <a:pt x="631796" y="515544"/>
                  </a:cubicBezTo>
                  <a:lnTo>
                    <a:pt x="527021" y="515544"/>
                  </a:lnTo>
                  <a:cubicBezTo>
                    <a:pt x="511239" y="515544"/>
                    <a:pt x="498446" y="528337"/>
                    <a:pt x="498446" y="544119"/>
                  </a:cubicBezTo>
                  <a:cubicBezTo>
                    <a:pt x="498446" y="559901"/>
                    <a:pt x="511239" y="572694"/>
                    <a:pt x="527021" y="572694"/>
                  </a:cubicBezTo>
                  <a:lnTo>
                    <a:pt x="631796" y="572694"/>
                  </a:lnTo>
                  <a:cubicBezTo>
                    <a:pt x="731272" y="572759"/>
                    <a:pt x="811966" y="492171"/>
                    <a:pt x="812032" y="392695"/>
                  </a:cubicBezTo>
                  <a:cubicBezTo>
                    <a:pt x="812078" y="321727"/>
                    <a:pt x="770447" y="257346"/>
                    <a:pt x="705710" y="228270"/>
                  </a:cubicBezTo>
                  <a:cubicBezTo>
                    <a:pt x="683993" y="82107"/>
                    <a:pt x="547899" y="-18776"/>
                    <a:pt x="401735" y="2941"/>
                  </a:cubicBezTo>
                  <a:cubicBezTo>
                    <a:pt x="291092" y="19381"/>
                    <a:pt x="202353" y="102915"/>
                    <a:pt x="179263" y="212364"/>
                  </a:cubicBezTo>
                  <a:cubicBezTo>
                    <a:pt x="79734" y="212889"/>
                    <a:pt x="-523" y="294001"/>
                    <a:pt x="3" y="393529"/>
                  </a:cubicBezTo>
                  <a:cubicBezTo>
                    <a:pt x="529" y="493058"/>
                    <a:pt x="81639" y="573315"/>
                    <a:pt x="181168" y="572790"/>
                  </a:cubicBezTo>
                  <a:close/>
                </a:path>
              </a:pathLst>
            </a:custGeom>
            <a:grpFill/>
            <a:ln w="9525" cap="flat">
              <a:noFill/>
              <a:prstDash val="solid"/>
              <a:miter/>
            </a:ln>
          </p:spPr>
          <p:txBody>
            <a:bodyPr rtlCol="0" anchor="ctr"/>
            <a:lstStyle/>
            <a:p>
              <a:endParaRPr lang="en-ID"/>
            </a:p>
          </p:txBody>
        </p:sp>
        <p:sp>
          <p:nvSpPr>
            <p:cNvPr id="48" name="Freeform: Shape 47">
              <a:extLst>
                <a:ext uri="{FF2B5EF4-FFF2-40B4-BE49-F238E27FC236}">
                  <a16:creationId xmlns:a16="http://schemas.microsoft.com/office/drawing/2014/main" id="{02A2BDAA-63AE-4DC5-90FD-533205F622D0}"/>
                </a:ext>
              </a:extLst>
            </p:cNvPr>
            <p:cNvSpPr/>
            <p:nvPr/>
          </p:nvSpPr>
          <p:spPr>
            <a:xfrm flipV="1">
              <a:off x="-1761871" y="4083160"/>
              <a:ext cx="298400" cy="411756"/>
            </a:xfrm>
            <a:custGeom>
              <a:avLst/>
              <a:gdLst>
                <a:gd name="connsiteX0" fmla="*/ 149200 w 298400"/>
                <a:gd name="connsiteY0" fmla="*/ 411757 h 411756"/>
                <a:gd name="connsiteX1" fmla="*/ 177775 w 298400"/>
                <a:gd name="connsiteY1" fmla="*/ 383182 h 411756"/>
                <a:gd name="connsiteX2" fmla="*/ 177775 w 298400"/>
                <a:gd name="connsiteY2" fmla="*/ 94765 h 411756"/>
                <a:gd name="connsiteX3" fmla="*/ 250641 w 298400"/>
                <a:gd name="connsiteY3" fmla="*/ 163631 h 411756"/>
                <a:gd name="connsiteX4" fmla="*/ 291003 w 298400"/>
                <a:gd name="connsiteY4" fmla="*/ 161636 h 411756"/>
                <a:gd name="connsiteX5" fmla="*/ 289884 w 298400"/>
                <a:gd name="connsiteY5" fmla="*/ 122102 h 411756"/>
                <a:gd name="connsiteX6" fmla="*/ 168822 w 298400"/>
                <a:gd name="connsiteY6" fmla="*/ 7802 h 411756"/>
                <a:gd name="connsiteX7" fmla="*/ 129578 w 298400"/>
                <a:gd name="connsiteY7" fmla="*/ 7802 h 411756"/>
                <a:gd name="connsiteX8" fmla="*/ 8516 w 298400"/>
                <a:gd name="connsiteY8" fmla="*/ 122102 h 411756"/>
                <a:gd name="connsiteX9" fmla="*/ 8224 w 298400"/>
                <a:gd name="connsiteY9" fmla="*/ 162511 h 411756"/>
                <a:gd name="connsiteX10" fmla="*/ 47759 w 298400"/>
                <a:gd name="connsiteY10" fmla="*/ 163631 h 411756"/>
                <a:gd name="connsiteX11" fmla="*/ 120625 w 298400"/>
                <a:gd name="connsiteY11" fmla="*/ 94765 h 411756"/>
                <a:gd name="connsiteX12" fmla="*/ 120625 w 298400"/>
                <a:gd name="connsiteY12" fmla="*/ 383182 h 411756"/>
                <a:gd name="connsiteX13" fmla="*/ 149200 w 298400"/>
                <a:gd name="connsiteY13" fmla="*/ 411757 h 41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8400" h="411756">
                  <a:moveTo>
                    <a:pt x="149200" y="411757"/>
                  </a:moveTo>
                  <a:cubicBezTo>
                    <a:pt x="164982" y="411757"/>
                    <a:pt x="177775" y="398964"/>
                    <a:pt x="177775" y="383182"/>
                  </a:cubicBezTo>
                  <a:lnTo>
                    <a:pt x="177775" y="94765"/>
                  </a:lnTo>
                  <a:lnTo>
                    <a:pt x="250641" y="163631"/>
                  </a:lnTo>
                  <a:cubicBezTo>
                    <a:pt x="262338" y="174225"/>
                    <a:pt x="280409" y="173333"/>
                    <a:pt x="291003" y="161636"/>
                  </a:cubicBezTo>
                  <a:cubicBezTo>
                    <a:pt x="301284" y="150287"/>
                    <a:pt x="300790" y="132852"/>
                    <a:pt x="289884" y="122102"/>
                  </a:cubicBezTo>
                  <a:lnTo>
                    <a:pt x="168822" y="7802"/>
                  </a:lnTo>
                  <a:cubicBezTo>
                    <a:pt x="157809" y="-2601"/>
                    <a:pt x="140591" y="-2601"/>
                    <a:pt x="129578" y="7802"/>
                  </a:cubicBezTo>
                  <a:lnTo>
                    <a:pt x="8516" y="122102"/>
                  </a:lnTo>
                  <a:cubicBezTo>
                    <a:pt x="-2724" y="133180"/>
                    <a:pt x="-2854" y="151272"/>
                    <a:pt x="8224" y="162511"/>
                  </a:cubicBezTo>
                  <a:cubicBezTo>
                    <a:pt x="18974" y="173418"/>
                    <a:pt x="36410" y="173911"/>
                    <a:pt x="47759" y="163631"/>
                  </a:cubicBezTo>
                  <a:lnTo>
                    <a:pt x="120625" y="94765"/>
                  </a:lnTo>
                  <a:lnTo>
                    <a:pt x="120625" y="383182"/>
                  </a:lnTo>
                  <a:cubicBezTo>
                    <a:pt x="120625" y="398964"/>
                    <a:pt x="133418" y="411757"/>
                    <a:pt x="149200" y="411757"/>
                  </a:cubicBezTo>
                  <a:close/>
                </a:path>
              </a:pathLst>
            </a:custGeom>
            <a:grpFill/>
            <a:ln w="9525" cap="flat">
              <a:noFill/>
              <a:prstDash val="solid"/>
              <a:miter/>
            </a:ln>
          </p:spPr>
          <p:txBody>
            <a:bodyPr rtlCol="0" anchor="ctr"/>
            <a:lstStyle/>
            <a:p>
              <a:endParaRPr lang="en-ID"/>
            </a:p>
          </p:txBody>
        </p:sp>
      </p:grpSp>
      <p:sp>
        <p:nvSpPr>
          <p:cNvPr id="50" name="TextBox 49">
            <a:extLst>
              <a:ext uri="{FF2B5EF4-FFF2-40B4-BE49-F238E27FC236}">
                <a16:creationId xmlns:a16="http://schemas.microsoft.com/office/drawing/2014/main" id="{4E555427-D26F-4B60-80D4-ACCC10329CAE}"/>
              </a:ext>
            </a:extLst>
          </p:cNvPr>
          <p:cNvSpPr txBox="1"/>
          <p:nvPr/>
        </p:nvSpPr>
        <p:spPr bwMode="auto">
          <a:xfrm>
            <a:off x="5650790" y="2758813"/>
            <a:ext cx="905820" cy="27764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1200" dirty="0">
                <a:solidFill>
                  <a:srgbClr val="1F497D"/>
                </a:solidFill>
                <a:latin typeface="+mj-lt"/>
              </a:rPr>
              <a:t>Platform</a:t>
            </a:r>
          </a:p>
        </p:txBody>
      </p:sp>
      <p:grpSp>
        <p:nvGrpSpPr>
          <p:cNvPr id="51" name="Group 50">
            <a:extLst>
              <a:ext uri="{FF2B5EF4-FFF2-40B4-BE49-F238E27FC236}">
                <a16:creationId xmlns:a16="http://schemas.microsoft.com/office/drawing/2014/main" id="{1B45F1A9-BF31-46C7-A0AE-3D196D691264}"/>
              </a:ext>
            </a:extLst>
          </p:cNvPr>
          <p:cNvGrpSpPr/>
          <p:nvPr/>
        </p:nvGrpSpPr>
        <p:grpSpPr>
          <a:xfrm>
            <a:off x="7307745" y="2848486"/>
            <a:ext cx="1836464" cy="282645"/>
            <a:chOff x="7307745" y="2618908"/>
            <a:chExt cx="1836464" cy="282645"/>
          </a:xfrm>
          <a:solidFill>
            <a:srgbClr val="1F497D"/>
          </a:solidFill>
        </p:grpSpPr>
        <p:sp>
          <p:nvSpPr>
            <p:cNvPr id="52" name="Rectangle 51">
              <a:extLst>
                <a:ext uri="{FF2B5EF4-FFF2-40B4-BE49-F238E27FC236}">
                  <a16:creationId xmlns:a16="http://schemas.microsoft.com/office/drawing/2014/main" id="{679BD12A-047A-4310-A6C2-8DFD47B8CF36}"/>
                </a:ext>
              </a:extLst>
            </p:cNvPr>
            <p:cNvSpPr/>
            <p:nvPr/>
          </p:nvSpPr>
          <p:spPr>
            <a:xfrm>
              <a:off x="7359590" y="2732369"/>
              <a:ext cx="1725227" cy="58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Freeform: Shape 52">
              <a:extLst>
                <a:ext uri="{FF2B5EF4-FFF2-40B4-BE49-F238E27FC236}">
                  <a16:creationId xmlns:a16="http://schemas.microsoft.com/office/drawing/2014/main" id="{DBFA390A-F7FF-4FED-A620-5BFDB7704026}"/>
                </a:ext>
              </a:extLst>
            </p:cNvPr>
            <p:cNvSpPr/>
            <p:nvPr/>
          </p:nvSpPr>
          <p:spPr>
            <a:xfrm>
              <a:off x="8641863"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sp>
          <p:nvSpPr>
            <p:cNvPr id="54" name="Freeform: Shape 53">
              <a:extLst>
                <a:ext uri="{FF2B5EF4-FFF2-40B4-BE49-F238E27FC236}">
                  <a16:creationId xmlns:a16="http://schemas.microsoft.com/office/drawing/2014/main" id="{3A16E1DF-03FA-4757-9D8B-61BEA5FB6D29}"/>
                </a:ext>
              </a:extLst>
            </p:cNvPr>
            <p:cNvSpPr/>
            <p:nvPr/>
          </p:nvSpPr>
          <p:spPr>
            <a:xfrm flipH="1">
              <a:off x="7307745"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grpSp>
      <p:grpSp>
        <p:nvGrpSpPr>
          <p:cNvPr id="55" name="Group 54">
            <a:extLst>
              <a:ext uri="{FF2B5EF4-FFF2-40B4-BE49-F238E27FC236}">
                <a16:creationId xmlns:a16="http://schemas.microsoft.com/office/drawing/2014/main" id="{DA723CF3-6EF7-4DDD-B6D3-66930D56E9E5}"/>
              </a:ext>
            </a:extLst>
          </p:cNvPr>
          <p:cNvGrpSpPr/>
          <p:nvPr/>
        </p:nvGrpSpPr>
        <p:grpSpPr>
          <a:xfrm>
            <a:off x="2789641" y="2848486"/>
            <a:ext cx="1836464" cy="282645"/>
            <a:chOff x="7307745" y="2618908"/>
            <a:chExt cx="1836464" cy="282645"/>
          </a:xfrm>
          <a:solidFill>
            <a:srgbClr val="1F497D"/>
          </a:solidFill>
        </p:grpSpPr>
        <p:sp>
          <p:nvSpPr>
            <p:cNvPr id="56" name="Rectangle 55">
              <a:extLst>
                <a:ext uri="{FF2B5EF4-FFF2-40B4-BE49-F238E27FC236}">
                  <a16:creationId xmlns:a16="http://schemas.microsoft.com/office/drawing/2014/main" id="{8B921623-4821-4A8E-8DF6-B1CD074C51D0}"/>
                </a:ext>
              </a:extLst>
            </p:cNvPr>
            <p:cNvSpPr/>
            <p:nvPr/>
          </p:nvSpPr>
          <p:spPr>
            <a:xfrm>
              <a:off x="7359590" y="2732369"/>
              <a:ext cx="1725227" cy="58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7" name="Freeform: Shape 56">
              <a:extLst>
                <a:ext uri="{FF2B5EF4-FFF2-40B4-BE49-F238E27FC236}">
                  <a16:creationId xmlns:a16="http://schemas.microsoft.com/office/drawing/2014/main" id="{66AB50C4-8448-4A4E-939B-4CBD4846ED2A}"/>
                </a:ext>
              </a:extLst>
            </p:cNvPr>
            <p:cNvSpPr/>
            <p:nvPr/>
          </p:nvSpPr>
          <p:spPr>
            <a:xfrm>
              <a:off x="8641863"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sp>
          <p:nvSpPr>
            <p:cNvPr id="58" name="Freeform: Shape 57">
              <a:extLst>
                <a:ext uri="{FF2B5EF4-FFF2-40B4-BE49-F238E27FC236}">
                  <a16:creationId xmlns:a16="http://schemas.microsoft.com/office/drawing/2014/main" id="{AC7E0146-F0B9-405C-AE92-0BE9F3BD0986}"/>
                </a:ext>
              </a:extLst>
            </p:cNvPr>
            <p:cNvSpPr/>
            <p:nvPr/>
          </p:nvSpPr>
          <p:spPr>
            <a:xfrm flipH="1">
              <a:off x="7307745" y="2618908"/>
              <a:ext cx="502346" cy="282645"/>
            </a:xfrm>
            <a:custGeom>
              <a:avLst/>
              <a:gdLst>
                <a:gd name="connsiteX0" fmla="*/ 403860 w 596741"/>
                <a:gd name="connsiteY0" fmla="*/ 276701 h 335756"/>
                <a:gd name="connsiteX1" fmla="*/ 403860 w 596741"/>
                <a:gd name="connsiteY1" fmla="*/ 325279 h 335756"/>
                <a:gd name="connsiteX2" fmla="*/ 428625 w 596741"/>
                <a:gd name="connsiteY2" fmla="*/ 335756 h 335756"/>
                <a:gd name="connsiteX3" fmla="*/ 453390 w 596741"/>
                <a:gd name="connsiteY3" fmla="*/ 325279 h 335756"/>
                <a:gd name="connsiteX4" fmla="*/ 586740 w 596741"/>
                <a:gd name="connsiteY4" fmla="*/ 191929 h 335756"/>
                <a:gd name="connsiteX5" fmla="*/ 586740 w 596741"/>
                <a:gd name="connsiteY5" fmla="*/ 143351 h 335756"/>
                <a:gd name="connsiteX6" fmla="*/ 453390 w 596741"/>
                <a:gd name="connsiteY6" fmla="*/ 10001 h 335756"/>
                <a:gd name="connsiteX7" fmla="*/ 404813 w 596741"/>
                <a:gd name="connsiteY7" fmla="*/ 10001 h 335756"/>
                <a:gd name="connsiteX8" fmla="*/ 404813 w 596741"/>
                <a:gd name="connsiteY8" fmla="*/ 58579 h 335756"/>
                <a:gd name="connsiteX9" fmla="*/ 480060 w 596741"/>
                <a:gd name="connsiteY9" fmla="*/ 133826 h 335756"/>
                <a:gd name="connsiteX10" fmla="*/ 34290 w 596741"/>
                <a:gd name="connsiteY10" fmla="*/ 133826 h 335756"/>
                <a:gd name="connsiteX11" fmla="*/ 0 w 596741"/>
                <a:gd name="connsiteY11" fmla="*/ 168116 h 335756"/>
                <a:gd name="connsiteX12" fmla="*/ 34290 w 596741"/>
                <a:gd name="connsiteY12" fmla="*/ 202406 h 335756"/>
                <a:gd name="connsiteX13" fmla="*/ 478155 w 596741"/>
                <a:gd name="connsiteY13" fmla="*/ 202406 h 335756"/>
                <a:gd name="connsiteX14" fmla="*/ 403860 w 596741"/>
                <a:gd name="connsiteY14" fmla="*/ 276701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741" h="335756">
                  <a:moveTo>
                    <a:pt x="403860" y="276701"/>
                  </a:moveTo>
                  <a:cubicBezTo>
                    <a:pt x="390525" y="290036"/>
                    <a:pt x="390525" y="311944"/>
                    <a:pt x="403860" y="325279"/>
                  </a:cubicBezTo>
                  <a:cubicBezTo>
                    <a:pt x="410528" y="331946"/>
                    <a:pt x="419100" y="335756"/>
                    <a:pt x="428625" y="335756"/>
                  </a:cubicBezTo>
                  <a:cubicBezTo>
                    <a:pt x="437198" y="335756"/>
                    <a:pt x="446723" y="331946"/>
                    <a:pt x="453390" y="325279"/>
                  </a:cubicBezTo>
                  <a:lnTo>
                    <a:pt x="586740" y="191929"/>
                  </a:lnTo>
                  <a:cubicBezTo>
                    <a:pt x="600075" y="178594"/>
                    <a:pt x="600075" y="156686"/>
                    <a:pt x="586740" y="143351"/>
                  </a:cubicBezTo>
                  <a:lnTo>
                    <a:pt x="453390" y="10001"/>
                  </a:lnTo>
                  <a:cubicBezTo>
                    <a:pt x="440055" y="-3334"/>
                    <a:pt x="418148" y="-3334"/>
                    <a:pt x="404813" y="10001"/>
                  </a:cubicBezTo>
                  <a:cubicBezTo>
                    <a:pt x="391478" y="23336"/>
                    <a:pt x="391478" y="45244"/>
                    <a:pt x="404813" y="58579"/>
                  </a:cubicBezTo>
                  <a:lnTo>
                    <a:pt x="480060" y="133826"/>
                  </a:lnTo>
                  <a:lnTo>
                    <a:pt x="34290" y="133826"/>
                  </a:lnTo>
                  <a:cubicBezTo>
                    <a:pt x="15240" y="133826"/>
                    <a:pt x="0" y="149066"/>
                    <a:pt x="0" y="168116"/>
                  </a:cubicBezTo>
                  <a:cubicBezTo>
                    <a:pt x="0" y="187166"/>
                    <a:pt x="15240" y="202406"/>
                    <a:pt x="34290" y="202406"/>
                  </a:cubicBezTo>
                  <a:lnTo>
                    <a:pt x="478155" y="202406"/>
                  </a:lnTo>
                  <a:lnTo>
                    <a:pt x="403860" y="276701"/>
                  </a:lnTo>
                  <a:close/>
                </a:path>
              </a:pathLst>
            </a:custGeom>
            <a:grpFill/>
            <a:ln w="9525" cap="flat">
              <a:noFill/>
              <a:prstDash val="solid"/>
              <a:miter/>
            </a:ln>
            <a:effectLst/>
          </p:spPr>
          <p:txBody>
            <a:bodyPr rtlCol="0" anchor="ctr"/>
            <a:lstStyle/>
            <a:p>
              <a:endParaRPr lang="en-ID"/>
            </a:p>
          </p:txBody>
        </p:sp>
      </p:grpSp>
      <p:sp>
        <p:nvSpPr>
          <p:cNvPr id="59" name="TextBox 58">
            <a:extLst>
              <a:ext uri="{FF2B5EF4-FFF2-40B4-BE49-F238E27FC236}">
                <a16:creationId xmlns:a16="http://schemas.microsoft.com/office/drawing/2014/main" id="{AF5482B1-B797-4AED-9CB3-ED395CD0F817}"/>
              </a:ext>
            </a:extLst>
          </p:cNvPr>
          <p:cNvSpPr txBox="1"/>
          <p:nvPr/>
        </p:nvSpPr>
        <p:spPr bwMode="auto">
          <a:xfrm>
            <a:off x="1192336" y="3635852"/>
            <a:ext cx="1397035" cy="67775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b="1" dirty="0">
                <a:solidFill>
                  <a:srgbClr val="1F497D"/>
                </a:solidFill>
                <a:latin typeface="+mj-lt"/>
              </a:rPr>
              <a:t>Bank</a:t>
            </a:r>
            <a:br>
              <a:rPr lang="en-AU" sz="1800" b="1" dirty="0">
                <a:solidFill>
                  <a:srgbClr val="1F497D"/>
                </a:solidFill>
                <a:latin typeface="+mj-lt"/>
              </a:rPr>
            </a:br>
            <a:r>
              <a:rPr lang="en-AU" sz="1800" dirty="0">
                <a:solidFill>
                  <a:srgbClr val="1F497D"/>
                </a:solidFill>
                <a:latin typeface="+mj-lt"/>
              </a:rPr>
              <a:t>Data Holder</a:t>
            </a:r>
            <a:endParaRPr lang="en-AU" sz="1400" dirty="0">
              <a:solidFill>
                <a:srgbClr val="1F497D"/>
              </a:solidFill>
              <a:latin typeface="+mj-lt"/>
            </a:endParaRPr>
          </a:p>
        </p:txBody>
      </p:sp>
      <p:sp>
        <p:nvSpPr>
          <p:cNvPr id="60" name="TextBox 59">
            <a:extLst>
              <a:ext uri="{FF2B5EF4-FFF2-40B4-BE49-F238E27FC236}">
                <a16:creationId xmlns:a16="http://schemas.microsoft.com/office/drawing/2014/main" id="{0E658DD1-7052-4714-9F72-4584DAB87AC4}"/>
              </a:ext>
            </a:extLst>
          </p:cNvPr>
          <p:cNvSpPr txBox="1"/>
          <p:nvPr/>
        </p:nvSpPr>
        <p:spPr bwMode="auto">
          <a:xfrm>
            <a:off x="9168269" y="3634941"/>
            <a:ext cx="1729740" cy="677751"/>
          </a:xfrm>
          <a:prstGeom prst="rect">
            <a:avLst/>
          </a:prstGeom>
          <a:noFill/>
          <a:ln w="9525">
            <a:noFill/>
            <a:miter lim="800000"/>
            <a:headEnd/>
            <a:tailEnd/>
          </a:ln>
        </p:spPr>
        <p:txBody>
          <a:bodyPr vert="horz" wrap="square" lIns="92075" tIns="46038" rIns="92075" bIns="46038" numCol="1" rtlCol="0" anchor="t" anchorCtr="0" compatLnSpc="1">
            <a:prstTxWarp prst="textNoShape">
              <a:avLst/>
            </a:prstTxWarp>
            <a:spAutoFit/>
          </a:bodyPr>
          <a:lstStyle/>
          <a:p>
            <a:pPr algn="ctr">
              <a:spcBef>
                <a:spcPct val="30000"/>
              </a:spcBef>
              <a:buClr>
                <a:srgbClr val="914B05"/>
              </a:buClr>
            </a:pPr>
            <a:r>
              <a:rPr lang="en-AU" sz="2000" b="1" dirty="0">
                <a:solidFill>
                  <a:srgbClr val="1F497D"/>
                </a:solidFill>
                <a:latin typeface="+mj-lt"/>
              </a:rPr>
              <a:t>FinTech</a:t>
            </a:r>
            <a:br>
              <a:rPr lang="en-AU" b="1" dirty="0">
                <a:solidFill>
                  <a:srgbClr val="1F497D"/>
                </a:solidFill>
              </a:rPr>
            </a:br>
            <a:r>
              <a:rPr lang="en-AU" sz="1800" dirty="0">
                <a:solidFill>
                  <a:srgbClr val="1F497D"/>
                </a:solidFill>
              </a:rPr>
              <a:t>Data Recipient</a:t>
            </a:r>
            <a:r>
              <a:rPr lang="en-AU" sz="1400" dirty="0">
                <a:solidFill>
                  <a:srgbClr val="1F497D"/>
                </a:solidFill>
              </a:rPr>
              <a:t> </a:t>
            </a:r>
          </a:p>
        </p:txBody>
      </p:sp>
      <p:grpSp>
        <p:nvGrpSpPr>
          <p:cNvPr id="61" name="Graphic 24">
            <a:extLst>
              <a:ext uri="{FF2B5EF4-FFF2-40B4-BE49-F238E27FC236}">
                <a16:creationId xmlns:a16="http://schemas.microsoft.com/office/drawing/2014/main" id="{1BD3ED5C-9B48-4AF2-AB64-2E6B57821678}"/>
              </a:ext>
            </a:extLst>
          </p:cNvPr>
          <p:cNvGrpSpPr/>
          <p:nvPr/>
        </p:nvGrpSpPr>
        <p:grpSpPr>
          <a:xfrm>
            <a:off x="1414803" y="2449889"/>
            <a:ext cx="952500" cy="1190625"/>
            <a:chOff x="297927" y="2377881"/>
            <a:chExt cx="952500" cy="1190625"/>
          </a:xfrm>
          <a:solidFill>
            <a:srgbClr val="00B0F0"/>
          </a:solidFill>
        </p:grpSpPr>
        <p:sp>
          <p:nvSpPr>
            <p:cNvPr id="62" name="Freeform: Shape 61">
              <a:extLst>
                <a:ext uri="{FF2B5EF4-FFF2-40B4-BE49-F238E27FC236}">
                  <a16:creationId xmlns:a16="http://schemas.microsoft.com/office/drawing/2014/main" id="{2669E661-454D-4739-849D-B97742D5B689}"/>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endParaRPr lang="en-ID">
                <a:solidFill>
                  <a:srgbClr val="1F497D"/>
                </a:solidFill>
              </a:endParaRPr>
            </a:p>
          </p:txBody>
        </p:sp>
        <p:sp>
          <p:nvSpPr>
            <p:cNvPr id="63" name="Freeform: Shape 62">
              <a:extLst>
                <a:ext uri="{FF2B5EF4-FFF2-40B4-BE49-F238E27FC236}">
                  <a16:creationId xmlns:a16="http://schemas.microsoft.com/office/drawing/2014/main" id="{6670EAEA-CA0C-4B5C-8214-1B34F45A3D2A}"/>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endParaRPr lang="en-ID">
                <a:solidFill>
                  <a:srgbClr val="1F497D"/>
                </a:solidFill>
              </a:endParaRPr>
            </a:p>
          </p:txBody>
        </p:sp>
      </p:grpSp>
      <p:grpSp>
        <p:nvGrpSpPr>
          <p:cNvPr id="64" name="Graphic 23">
            <a:extLst>
              <a:ext uri="{FF2B5EF4-FFF2-40B4-BE49-F238E27FC236}">
                <a16:creationId xmlns:a16="http://schemas.microsoft.com/office/drawing/2014/main" id="{E0C46FDD-82C9-4638-9927-42CD8BD5786C}"/>
              </a:ext>
            </a:extLst>
          </p:cNvPr>
          <p:cNvGrpSpPr/>
          <p:nvPr/>
        </p:nvGrpSpPr>
        <p:grpSpPr>
          <a:xfrm>
            <a:off x="9722128" y="2511646"/>
            <a:ext cx="874380" cy="1092975"/>
            <a:chOff x="5333206" y="2558256"/>
            <a:chExt cx="1524000" cy="1905000"/>
          </a:xfrm>
          <a:solidFill>
            <a:srgbClr val="00B0F0"/>
          </a:solidFill>
        </p:grpSpPr>
        <p:sp>
          <p:nvSpPr>
            <p:cNvPr id="65" name="Freeform: Shape 64">
              <a:extLst>
                <a:ext uri="{FF2B5EF4-FFF2-40B4-BE49-F238E27FC236}">
                  <a16:creationId xmlns:a16="http://schemas.microsoft.com/office/drawing/2014/main" id="{20162D8B-FE16-49A7-A804-D17A328109BD}"/>
                </a:ext>
              </a:extLst>
            </p:cNvPr>
            <p:cNvSpPr/>
            <p:nvPr/>
          </p:nvSpPr>
          <p:spPr>
            <a:xfrm>
              <a:off x="5676953" y="2800190"/>
              <a:ext cx="410146" cy="47625"/>
            </a:xfrm>
            <a:custGeom>
              <a:avLst/>
              <a:gdLst>
                <a:gd name="connsiteX0" fmla="*/ 410147 w 410146"/>
                <a:gd name="connsiteY0" fmla="*/ 0 h 47625"/>
                <a:gd name="connsiteX1" fmla="*/ 23813 w 410146"/>
                <a:gd name="connsiteY1" fmla="*/ 0 h 47625"/>
                <a:gd name="connsiteX2" fmla="*/ 0 w 410146"/>
                <a:gd name="connsiteY2" fmla="*/ 23813 h 47625"/>
                <a:gd name="connsiteX3" fmla="*/ 23813 w 410146"/>
                <a:gd name="connsiteY3" fmla="*/ 47625 h 47625"/>
                <a:gd name="connsiteX4" fmla="*/ 386810 w 410146"/>
                <a:gd name="connsiteY4" fmla="*/ 47625 h 47625"/>
                <a:gd name="connsiteX5" fmla="*/ 410147 w 410146"/>
                <a:gd name="connsiteY5"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146" h="47625">
                  <a:moveTo>
                    <a:pt x="410147" y="0"/>
                  </a:moveTo>
                  <a:lnTo>
                    <a:pt x="23813" y="0"/>
                  </a:lnTo>
                  <a:cubicBezTo>
                    <a:pt x="10668" y="0"/>
                    <a:pt x="0" y="10668"/>
                    <a:pt x="0" y="23813"/>
                  </a:cubicBezTo>
                  <a:cubicBezTo>
                    <a:pt x="0" y="36957"/>
                    <a:pt x="10668" y="47625"/>
                    <a:pt x="23813" y="47625"/>
                  </a:cubicBezTo>
                  <a:lnTo>
                    <a:pt x="386810" y="47625"/>
                  </a:lnTo>
                  <a:cubicBezTo>
                    <a:pt x="391478" y="30099"/>
                    <a:pt x="399479" y="14002"/>
                    <a:pt x="410147" y="0"/>
                  </a:cubicBezTo>
                  <a:close/>
                </a:path>
              </a:pathLst>
            </a:custGeom>
            <a:grpFill/>
            <a:ln w="9525" cap="flat">
              <a:noFill/>
              <a:prstDash val="solid"/>
              <a:miter/>
            </a:ln>
          </p:spPr>
          <p:txBody>
            <a:bodyPr rtlCol="0" anchor="ctr"/>
            <a:lstStyle/>
            <a:p>
              <a:endParaRPr lang="en-ID"/>
            </a:p>
          </p:txBody>
        </p:sp>
        <p:sp>
          <p:nvSpPr>
            <p:cNvPr id="66" name="Freeform: Shape 65">
              <a:extLst>
                <a:ext uri="{FF2B5EF4-FFF2-40B4-BE49-F238E27FC236}">
                  <a16:creationId xmlns:a16="http://schemas.microsoft.com/office/drawing/2014/main" id="{AC170EDB-5BCD-407F-BA19-87B3E4F7056B}"/>
                </a:ext>
              </a:extLst>
            </p:cNvPr>
            <p:cNvSpPr/>
            <p:nvPr/>
          </p:nvSpPr>
          <p:spPr>
            <a:xfrm>
              <a:off x="5676963" y="299307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67" name="Freeform: Shape 66">
              <a:extLst>
                <a:ext uri="{FF2B5EF4-FFF2-40B4-BE49-F238E27FC236}">
                  <a16:creationId xmlns:a16="http://schemas.microsoft.com/office/drawing/2014/main" id="{36023233-E751-4479-A462-2635A416805B}"/>
                </a:ext>
              </a:extLst>
            </p:cNvPr>
            <p:cNvSpPr/>
            <p:nvPr/>
          </p:nvSpPr>
          <p:spPr>
            <a:xfrm>
              <a:off x="5676963" y="3101019"/>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68" name="Freeform: Shape 67">
              <a:extLst>
                <a:ext uri="{FF2B5EF4-FFF2-40B4-BE49-F238E27FC236}">
                  <a16:creationId xmlns:a16="http://schemas.microsoft.com/office/drawing/2014/main" id="{4E4D5398-8B0F-4EC7-8E09-026C21E55A23}"/>
                </a:ext>
              </a:extLst>
            </p:cNvPr>
            <p:cNvSpPr/>
            <p:nvPr/>
          </p:nvSpPr>
          <p:spPr>
            <a:xfrm>
              <a:off x="5676963" y="3208965"/>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69" name="Freeform: Shape 68">
              <a:extLst>
                <a:ext uri="{FF2B5EF4-FFF2-40B4-BE49-F238E27FC236}">
                  <a16:creationId xmlns:a16="http://schemas.microsoft.com/office/drawing/2014/main" id="{6C955B61-CD9C-47E2-9DB4-5621F3B96C8C}"/>
                </a:ext>
              </a:extLst>
            </p:cNvPr>
            <p:cNvSpPr/>
            <p:nvPr/>
          </p:nvSpPr>
          <p:spPr>
            <a:xfrm>
              <a:off x="5676963" y="3316922"/>
              <a:ext cx="298780" cy="47625"/>
            </a:xfrm>
            <a:custGeom>
              <a:avLst/>
              <a:gdLst>
                <a:gd name="connsiteX0" fmla="*/ 274958 w 298780"/>
                <a:gd name="connsiteY0" fmla="*/ 0 h 47625"/>
                <a:gd name="connsiteX1" fmla="*/ 23813 w 298780"/>
                <a:gd name="connsiteY1" fmla="*/ 0 h 47625"/>
                <a:gd name="connsiteX2" fmla="*/ 0 w 298780"/>
                <a:gd name="connsiteY2" fmla="*/ 23813 h 47625"/>
                <a:gd name="connsiteX3" fmla="*/ 23813 w 298780"/>
                <a:gd name="connsiteY3" fmla="*/ 47625 h 47625"/>
                <a:gd name="connsiteX4" fmla="*/ 274968 w 298780"/>
                <a:gd name="connsiteY4" fmla="*/ 47625 h 47625"/>
                <a:gd name="connsiteX5" fmla="*/ 298780 w 298780"/>
                <a:gd name="connsiteY5" fmla="*/ 23813 h 47625"/>
                <a:gd name="connsiteX6" fmla="*/ 274958 w 29878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0" h="47625">
                  <a:moveTo>
                    <a:pt x="274958" y="0"/>
                  </a:moveTo>
                  <a:lnTo>
                    <a:pt x="23813" y="0"/>
                  </a:lnTo>
                  <a:cubicBezTo>
                    <a:pt x="10658" y="0"/>
                    <a:pt x="0" y="10658"/>
                    <a:pt x="0" y="23813"/>
                  </a:cubicBezTo>
                  <a:cubicBezTo>
                    <a:pt x="0" y="36966"/>
                    <a:pt x="10658" y="47625"/>
                    <a:pt x="23813" y="47625"/>
                  </a:cubicBezTo>
                  <a:lnTo>
                    <a:pt x="274968" y="47625"/>
                  </a:lnTo>
                  <a:cubicBezTo>
                    <a:pt x="288122" y="47625"/>
                    <a:pt x="298780" y="36966"/>
                    <a:pt x="298780" y="23813"/>
                  </a:cubicBezTo>
                  <a:cubicBezTo>
                    <a:pt x="298780" y="10658"/>
                    <a:pt x="288112" y="0"/>
                    <a:pt x="274958" y="0"/>
                  </a:cubicBezTo>
                  <a:close/>
                </a:path>
              </a:pathLst>
            </a:custGeom>
            <a:grpFill/>
            <a:ln w="9525" cap="flat">
              <a:noFill/>
              <a:prstDash val="solid"/>
              <a:miter/>
            </a:ln>
          </p:spPr>
          <p:txBody>
            <a:bodyPr rtlCol="0" anchor="ctr"/>
            <a:lstStyle/>
            <a:p>
              <a:endParaRPr lang="en-ID"/>
            </a:p>
          </p:txBody>
        </p:sp>
        <p:sp>
          <p:nvSpPr>
            <p:cNvPr id="70" name="Freeform: Shape 69">
              <a:extLst>
                <a:ext uri="{FF2B5EF4-FFF2-40B4-BE49-F238E27FC236}">
                  <a16:creationId xmlns:a16="http://schemas.microsoft.com/office/drawing/2014/main" id="{348636DC-87D8-4E1D-85A8-BBCE071C876A}"/>
                </a:ext>
              </a:extLst>
            </p:cNvPr>
            <p:cNvSpPr/>
            <p:nvPr/>
          </p:nvSpPr>
          <p:spPr>
            <a:xfrm>
              <a:off x="6329063" y="2891535"/>
              <a:ext cx="157629" cy="402402"/>
            </a:xfrm>
            <a:custGeom>
              <a:avLst/>
              <a:gdLst>
                <a:gd name="connsiteX0" fmla="*/ 103442 w 157629"/>
                <a:gd name="connsiteY0" fmla="*/ 58141 h 402402"/>
                <a:gd name="connsiteX1" fmla="*/ 103442 w 157629"/>
                <a:gd name="connsiteY1" fmla="*/ 23813 h 402402"/>
                <a:gd name="connsiteX2" fmla="*/ 79629 w 157629"/>
                <a:gd name="connsiteY2" fmla="*/ 0 h 402402"/>
                <a:gd name="connsiteX3" fmla="*/ 55817 w 157629"/>
                <a:gd name="connsiteY3" fmla="*/ 23813 h 402402"/>
                <a:gd name="connsiteX4" fmla="*/ 55817 w 157629"/>
                <a:gd name="connsiteY4" fmla="*/ 57721 h 402402"/>
                <a:gd name="connsiteX5" fmla="*/ 0 w 157629"/>
                <a:gd name="connsiteY5" fmla="*/ 131597 h 402402"/>
                <a:gd name="connsiteX6" fmla="*/ 36709 w 157629"/>
                <a:gd name="connsiteY6" fmla="*/ 197139 h 402402"/>
                <a:gd name="connsiteX7" fmla="*/ 96022 w 157629"/>
                <a:gd name="connsiteY7" fmla="*/ 233486 h 402402"/>
                <a:gd name="connsiteX8" fmla="*/ 109995 w 157629"/>
                <a:gd name="connsiteY8" fmla="*/ 258432 h 402402"/>
                <a:gd name="connsiteX9" fmla="*/ 109995 w 157629"/>
                <a:gd name="connsiteY9" fmla="*/ 263281 h 402402"/>
                <a:gd name="connsiteX10" fmla="*/ 80743 w 157629"/>
                <a:gd name="connsiteY10" fmla="*/ 292532 h 402402"/>
                <a:gd name="connsiteX11" fmla="*/ 76895 w 157629"/>
                <a:gd name="connsiteY11" fmla="*/ 292532 h 402402"/>
                <a:gd name="connsiteX12" fmla="*/ 47644 w 157629"/>
                <a:gd name="connsiteY12" fmla="*/ 263281 h 402402"/>
                <a:gd name="connsiteX13" fmla="*/ 47644 w 157629"/>
                <a:gd name="connsiteY13" fmla="*/ 261785 h 402402"/>
                <a:gd name="connsiteX14" fmla="*/ 23832 w 157629"/>
                <a:gd name="connsiteY14" fmla="*/ 237973 h 402402"/>
                <a:gd name="connsiteX15" fmla="*/ 19 w 157629"/>
                <a:gd name="connsiteY15" fmla="*/ 261785 h 402402"/>
                <a:gd name="connsiteX16" fmla="*/ 19 w 157629"/>
                <a:gd name="connsiteY16" fmla="*/ 263281 h 402402"/>
                <a:gd name="connsiteX17" fmla="*/ 56940 w 157629"/>
                <a:gd name="connsiteY17" fmla="*/ 337442 h 402402"/>
                <a:gd name="connsiteX18" fmla="*/ 56940 w 157629"/>
                <a:gd name="connsiteY18" fmla="*/ 378590 h 402402"/>
                <a:gd name="connsiteX19" fmla="*/ 80753 w 157629"/>
                <a:gd name="connsiteY19" fmla="*/ 402403 h 402402"/>
                <a:gd name="connsiteX20" fmla="*/ 104565 w 157629"/>
                <a:gd name="connsiteY20" fmla="*/ 378590 h 402402"/>
                <a:gd name="connsiteX21" fmla="*/ 104565 w 157629"/>
                <a:gd name="connsiteY21" fmla="*/ 336337 h 402402"/>
                <a:gd name="connsiteX22" fmla="*/ 157629 w 157629"/>
                <a:gd name="connsiteY22" fmla="*/ 263281 h 402402"/>
                <a:gd name="connsiteX23" fmla="*/ 157629 w 157629"/>
                <a:gd name="connsiteY23" fmla="*/ 258432 h 402402"/>
                <a:gd name="connsiteX24" fmla="*/ 120920 w 157629"/>
                <a:gd name="connsiteY24" fmla="*/ 192881 h 402402"/>
                <a:gd name="connsiteX25" fmla="*/ 61598 w 157629"/>
                <a:gd name="connsiteY25" fmla="*/ 156524 h 402402"/>
                <a:gd name="connsiteX26" fmla="*/ 47635 w 157629"/>
                <a:gd name="connsiteY26" fmla="*/ 131588 h 402402"/>
                <a:gd name="connsiteX27" fmla="*/ 76886 w 157629"/>
                <a:gd name="connsiteY27" fmla="*/ 102337 h 402402"/>
                <a:gd name="connsiteX28" fmla="*/ 80734 w 157629"/>
                <a:gd name="connsiteY28" fmla="*/ 102337 h 402402"/>
                <a:gd name="connsiteX29" fmla="*/ 109985 w 157629"/>
                <a:gd name="connsiteY29" fmla="*/ 131588 h 402402"/>
                <a:gd name="connsiteX30" fmla="*/ 109985 w 157629"/>
                <a:gd name="connsiteY30" fmla="*/ 144494 h 402402"/>
                <a:gd name="connsiteX31" fmla="*/ 133798 w 157629"/>
                <a:gd name="connsiteY31" fmla="*/ 168307 h 402402"/>
                <a:gd name="connsiteX32" fmla="*/ 157610 w 157629"/>
                <a:gd name="connsiteY32" fmla="*/ 144494 h 402402"/>
                <a:gd name="connsiteX33" fmla="*/ 157610 w 157629"/>
                <a:gd name="connsiteY33" fmla="*/ 131588 h 402402"/>
                <a:gd name="connsiteX34" fmla="*/ 103442 w 157629"/>
                <a:gd name="connsiteY34" fmla="*/ 58141 h 40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7629" h="402402">
                  <a:moveTo>
                    <a:pt x="103442" y="58141"/>
                  </a:moveTo>
                  <a:lnTo>
                    <a:pt x="103442" y="23813"/>
                  </a:lnTo>
                  <a:cubicBezTo>
                    <a:pt x="103442" y="10658"/>
                    <a:pt x="92783" y="0"/>
                    <a:pt x="79629" y="0"/>
                  </a:cubicBezTo>
                  <a:cubicBezTo>
                    <a:pt x="66475" y="0"/>
                    <a:pt x="55817" y="10658"/>
                    <a:pt x="55817" y="23813"/>
                  </a:cubicBezTo>
                  <a:lnTo>
                    <a:pt x="55817" y="57721"/>
                  </a:lnTo>
                  <a:cubicBezTo>
                    <a:pt x="23641" y="66913"/>
                    <a:pt x="0" y="96517"/>
                    <a:pt x="0" y="131597"/>
                  </a:cubicBezTo>
                  <a:cubicBezTo>
                    <a:pt x="0" y="158163"/>
                    <a:pt x="14068" y="183280"/>
                    <a:pt x="36709" y="197139"/>
                  </a:cubicBezTo>
                  <a:lnTo>
                    <a:pt x="96022" y="233486"/>
                  </a:lnTo>
                  <a:cubicBezTo>
                    <a:pt x="104632" y="238773"/>
                    <a:pt x="109995" y="248336"/>
                    <a:pt x="109995" y="258432"/>
                  </a:cubicBezTo>
                  <a:lnTo>
                    <a:pt x="109995" y="263281"/>
                  </a:lnTo>
                  <a:cubicBezTo>
                    <a:pt x="109995" y="279406"/>
                    <a:pt x="96869" y="292532"/>
                    <a:pt x="80743" y="292532"/>
                  </a:cubicBezTo>
                  <a:lnTo>
                    <a:pt x="76895" y="292532"/>
                  </a:lnTo>
                  <a:cubicBezTo>
                    <a:pt x="60769" y="292532"/>
                    <a:pt x="47644" y="279406"/>
                    <a:pt x="47644" y="263281"/>
                  </a:cubicBezTo>
                  <a:lnTo>
                    <a:pt x="47644" y="261785"/>
                  </a:lnTo>
                  <a:cubicBezTo>
                    <a:pt x="47644" y="248631"/>
                    <a:pt x="36986" y="237973"/>
                    <a:pt x="23832" y="237973"/>
                  </a:cubicBezTo>
                  <a:cubicBezTo>
                    <a:pt x="10677" y="237973"/>
                    <a:pt x="19" y="248631"/>
                    <a:pt x="19" y="261785"/>
                  </a:cubicBezTo>
                  <a:lnTo>
                    <a:pt x="19" y="263281"/>
                  </a:lnTo>
                  <a:cubicBezTo>
                    <a:pt x="19" y="298761"/>
                    <a:pt x="24213" y="328612"/>
                    <a:pt x="56940" y="337442"/>
                  </a:cubicBezTo>
                  <a:lnTo>
                    <a:pt x="56940" y="378590"/>
                  </a:lnTo>
                  <a:cubicBezTo>
                    <a:pt x="56940" y="391744"/>
                    <a:pt x="67599" y="402403"/>
                    <a:pt x="80753" y="402403"/>
                  </a:cubicBezTo>
                  <a:cubicBezTo>
                    <a:pt x="93907" y="402403"/>
                    <a:pt x="104565" y="391744"/>
                    <a:pt x="104565" y="378590"/>
                  </a:cubicBezTo>
                  <a:lnTo>
                    <a:pt x="104565" y="336337"/>
                  </a:lnTo>
                  <a:cubicBezTo>
                    <a:pt x="135322" y="326288"/>
                    <a:pt x="157629" y="297351"/>
                    <a:pt x="157629" y="263281"/>
                  </a:cubicBezTo>
                  <a:lnTo>
                    <a:pt x="157629" y="258432"/>
                  </a:lnTo>
                  <a:cubicBezTo>
                    <a:pt x="157629" y="231877"/>
                    <a:pt x="143561" y="206769"/>
                    <a:pt x="120920" y="192881"/>
                  </a:cubicBezTo>
                  <a:lnTo>
                    <a:pt x="61598" y="156524"/>
                  </a:lnTo>
                  <a:cubicBezTo>
                    <a:pt x="52988" y="151247"/>
                    <a:pt x="47635" y="141694"/>
                    <a:pt x="47635" y="131588"/>
                  </a:cubicBezTo>
                  <a:cubicBezTo>
                    <a:pt x="47635" y="115462"/>
                    <a:pt x="60760" y="102337"/>
                    <a:pt x="76886" y="102337"/>
                  </a:cubicBezTo>
                  <a:lnTo>
                    <a:pt x="80734" y="102337"/>
                  </a:lnTo>
                  <a:cubicBezTo>
                    <a:pt x="96860" y="102337"/>
                    <a:pt x="109985" y="115462"/>
                    <a:pt x="109985" y="131588"/>
                  </a:cubicBezTo>
                  <a:lnTo>
                    <a:pt x="109985" y="144494"/>
                  </a:lnTo>
                  <a:cubicBezTo>
                    <a:pt x="109985" y="157648"/>
                    <a:pt x="120644" y="168307"/>
                    <a:pt x="133798" y="168307"/>
                  </a:cubicBezTo>
                  <a:cubicBezTo>
                    <a:pt x="146952" y="168307"/>
                    <a:pt x="157610" y="157648"/>
                    <a:pt x="157610" y="144494"/>
                  </a:cubicBezTo>
                  <a:lnTo>
                    <a:pt x="157610" y="131588"/>
                  </a:lnTo>
                  <a:cubicBezTo>
                    <a:pt x="157601" y="97098"/>
                    <a:pt x="134769" y="67847"/>
                    <a:pt x="103442" y="58141"/>
                  </a:cubicBezTo>
                  <a:close/>
                </a:path>
              </a:pathLst>
            </a:custGeom>
            <a:grpFill/>
            <a:ln w="9525" cap="flat">
              <a:noFill/>
              <a:prstDash val="solid"/>
              <a:miter/>
            </a:ln>
          </p:spPr>
          <p:txBody>
            <a:bodyPr rtlCol="0" anchor="ctr"/>
            <a:lstStyle/>
            <a:p>
              <a:endParaRPr lang="en-ID"/>
            </a:p>
          </p:txBody>
        </p:sp>
        <p:sp>
          <p:nvSpPr>
            <p:cNvPr id="71" name="Freeform: Shape 70">
              <a:extLst>
                <a:ext uri="{FF2B5EF4-FFF2-40B4-BE49-F238E27FC236}">
                  <a16:creationId xmlns:a16="http://schemas.microsoft.com/office/drawing/2014/main" id="{0820539C-BDE9-4043-ABB3-800C920AAE74}"/>
                </a:ext>
              </a:extLst>
            </p:cNvPr>
            <p:cNvSpPr/>
            <p:nvPr/>
          </p:nvSpPr>
          <p:spPr>
            <a:xfrm>
              <a:off x="5457592" y="2605690"/>
              <a:ext cx="1275225" cy="1429131"/>
            </a:xfrm>
            <a:custGeom>
              <a:avLst/>
              <a:gdLst>
                <a:gd name="connsiteX0" fmla="*/ 1161240 w 1275225"/>
                <a:gd name="connsiteY0" fmla="*/ 163697 h 1429131"/>
                <a:gd name="connsiteX1" fmla="*/ 983647 w 1275225"/>
                <a:gd name="connsiteY1" fmla="*/ 163697 h 1429131"/>
                <a:gd name="connsiteX2" fmla="*/ 983647 w 1275225"/>
                <a:gd name="connsiteY2" fmla="*/ 163259 h 1429131"/>
                <a:gd name="connsiteX3" fmla="*/ 981932 w 1275225"/>
                <a:gd name="connsiteY3" fmla="*/ 139922 h 1429131"/>
                <a:gd name="connsiteX4" fmla="*/ 820388 w 1275225"/>
                <a:gd name="connsiteY4" fmla="*/ 0 h 1429131"/>
                <a:gd name="connsiteX5" fmla="*/ 163259 w 1275225"/>
                <a:gd name="connsiteY5" fmla="*/ 0 h 1429131"/>
                <a:gd name="connsiteX6" fmla="*/ 0 w 1275225"/>
                <a:gd name="connsiteY6" fmla="*/ 163259 h 1429131"/>
                <a:gd name="connsiteX7" fmla="*/ 0 w 1275225"/>
                <a:gd name="connsiteY7" fmla="*/ 1265873 h 1429131"/>
                <a:gd name="connsiteX8" fmla="*/ 163259 w 1275225"/>
                <a:gd name="connsiteY8" fmla="*/ 1429131 h 1429131"/>
                <a:gd name="connsiteX9" fmla="*/ 820388 w 1275225"/>
                <a:gd name="connsiteY9" fmla="*/ 1429131 h 1429131"/>
                <a:gd name="connsiteX10" fmla="*/ 983647 w 1275225"/>
                <a:gd name="connsiteY10" fmla="*/ 1265873 h 1429131"/>
                <a:gd name="connsiteX11" fmla="*/ 983647 w 1275225"/>
                <a:gd name="connsiteY11" fmla="*/ 923163 h 1429131"/>
                <a:gd name="connsiteX12" fmla="*/ 916972 w 1275225"/>
                <a:gd name="connsiteY12" fmla="*/ 992505 h 1429131"/>
                <a:gd name="connsiteX13" fmla="*/ 916972 w 1275225"/>
                <a:gd name="connsiteY13" fmla="*/ 1265873 h 1429131"/>
                <a:gd name="connsiteX14" fmla="*/ 820388 w 1275225"/>
                <a:gd name="connsiteY14" fmla="*/ 1362456 h 1429131"/>
                <a:gd name="connsiteX15" fmla="*/ 163259 w 1275225"/>
                <a:gd name="connsiteY15" fmla="*/ 1362456 h 1429131"/>
                <a:gd name="connsiteX16" fmla="*/ 66675 w 1275225"/>
                <a:gd name="connsiteY16" fmla="*/ 1265873 h 1429131"/>
                <a:gd name="connsiteX17" fmla="*/ 66675 w 1275225"/>
                <a:gd name="connsiteY17" fmla="*/ 163259 h 1429131"/>
                <a:gd name="connsiteX18" fmla="*/ 163259 w 1275225"/>
                <a:gd name="connsiteY18" fmla="*/ 66675 h 1429131"/>
                <a:gd name="connsiteX19" fmla="*/ 820388 w 1275225"/>
                <a:gd name="connsiteY19" fmla="*/ 66675 h 1429131"/>
                <a:gd name="connsiteX20" fmla="*/ 914114 w 1275225"/>
                <a:gd name="connsiteY20" fmla="*/ 139922 h 1429131"/>
                <a:gd name="connsiteX21" fmla="*/ 916972 w 1275225"/>
                <a:gd name="connsiteY21" fmla="*/ 163259 h 1429131"/>
                <a:gd name="connsiteX22" fmla="*/ 916972 w 1275225"/>
                <a:gd name="connsiteY22" fmla="*/ 163697 h 1429131"/>
                <a:gd name="connsiteX23" fmla="*/ 739292 w 1275225"/>
                <a:gd name="connsiteY23" fmla="*/ 163697 h 1429131"/>
                <a:gd name="connsiteX24" fmla="*/ 625297 w 1275225"/>
                <a:gd name="connsiteY24" fmla="*/ 277682 h 1429131"/>
                <a:gd name="connsiteX25" fmla="*/ 625297 w 1275225"/>
                <a:gd name="connsiteY25" fmla="*/ 699630 h 1429131"/>
                <a:gd name="connsiteX26" fmla="*/ 739292 w 1275225"/>
                <a:gd name="connsiteY26" fmla="*/ 813626 h 1429131"/>
                <a:gd name="connsiteX27" fmla="*/ 830447 w 1275225"/>
                <a:gd name="connsiteY27" fmla="*/ 813626 h 1429131"/>
                <a:gd name="connsiteX28" fmla="*/ 830447 w 1275225"/>
                <a:gd name="connsiteY28" fmla="*/ 965321 h 1429131"/>
                <a:gd name="connsiteX29" fmla="*/ 851316 w 1275225"/>
                <a:gd name="connsiteY29" fmla="*/ 996239 h 1429131"/>
                <a:gd name="connsiteX30" fmla="*/ 863775 w 1275225"/>
                <a:gd name="connsiteY30" fmla="*/ 998658 h 1429131"/>
                <a:gd name="connsiteX31" fmla="*/ 887797 w 1275225"/>
                <a:gd name="connsiteY31" fmla="*/ 988438 h 1429131"/>
                <a:gd name="connsiteX32" fmla="*/ 1056046 w 1275225"/>
                <a:gd name="connsiteY32" fmla="*/ 813626 h 1429131"/>
                <a:gd name="connsiteX33" fmla="*/ 1161240 w 1275225"/>
                <a:gd name="connsiteY33" fmla="*/ 813626 h 1429131"/>
                <a:gd name="connsiteX34" fmla="*/ 1275226 w 1275225"/>
                <a:gd name="connsiteY34" fmla="*/ 699630 h 1429131"/>
                <a:gd name="connsiteX35" fmla="*/ 1275226 w 1275225"/>
                <a:gd name="connsiteY35" fmla="*/ 277682 h 1429131"/>
                <a:gd name="connsiteX36" fmla="*/ 1161240 w 1275225"/>
                <a:gd name="connsiteY36" fmla="*/ 163697 h 1429131"/>
                <a:gd name="connsiteX37" fmla="*/ 1208551 w 1275225"/>
                <a:gd name="connsiteY37" fmla="*/ 699630 h 1429131"/>
                <a:gd name="connsiteX38" fmla="*/ 1161240 w 1275225"/>
                <a:gd name="connsiteY38" fmla="*/ 746951 h 1429131"/>
                <a:gd name="connsiteX39" fmla="*/ 1041864 w 1275225"/>
                <a:gd name="connsiteY39" fmla="*/ 746951 h 1429131"/>
                <a:gd name="connsiteX40" fmla="*/ 1017851 w 1275225"/>
                <a:gd name="connsiteY40" fmla="*/ 757171 h 1429131"/>
                <a:gd name="connsiteX41" fmla="*/ 897131 w 1275225"/>
                <a:gd name="connsiteY41" fmla="*/ 882596 h 1429131"/>
                <a:gd name="connsiteX42" fmla="*/ 897131 w 1275225"/>
                <a:gd name="connsiteY42" fmla="*/ 780288 h 1429131"/>
                <a:gd name="connsiteX43" fmla="*/ 863794 w 1275225"/>
                <a:gd name="connsiteY43" fmla="*/ 746951 h 1429131"/>
                <a:gd name="connsiteX44" fmla="*/ 739302 w 1275225"/>
                <a:gd name="connsiteY44" fmla="*/ 746951 h 1429131"/>
                <a:gd name="connsiteX45" fmla="*/ 691982 w 1275225"/>
                <a:gd name="connsiteY45" fmla="*/ 699630 h 1429131"/>
                <a:gd name="connsiteX46" fmla="*/ 691982 w 1275225"/>
                <a:gd name="connsiteY46" fmla="*/ 277682 h 1429131"/>
                <a:gd name="connsiteX47" fmla="*/ 739302 w 1275225"/>
                <a:gd name="connsiteY47" fmla="*/ 230372 h 1429131"/>
                <a:gd name="connsiteX48" fmla="*/ 949947 w 1275225"/>
                <a:gd name="connsiteY48" fmla="*/ 230372 h 1429131"/>
                <a:gd name="connsiteX49" fmla="*/ 950319 w 1275225"/>
                <a:gd name="connsiteY49" fmla="*/ 230410 h 1429131"/>
                <a:gd name="connsiteX50" fmla="*/ 950690 w 1275225"/>
                <a:gd name="connsiteY50" fmla="*/ 230372 h 1429131"/>
                <a:gd name="connsiteX51" fmla="*/ 1161250 w 1275225"/>
                <a:gd name="connsiteY51" fmla="*/ 230372 h 1429131"/>
                <a:gd name="connsiteX52" fmla="*/ 1208561 w 1275225"/>
                <a:gd name="connsiteY52" fmla="*/ 277682 h 1429131"/>
                <a:gd name="connsiteX53" fmla="*/ 1208561 w 1275225"/>
                <a:gd name="connsiteY53" fmla="*/ 699630 h 142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75225" h="1429131">
                  <a:moveTo>
                    <a:pt x="1161240" y="163697"/>
                  </a:moveTo>
                  <a:lnTo>
                    <a:pt x="983647" y="163697"/>
                  </a:lnTo>
                  <a:lnTo>
                    <a:pt x="983647" y="163259"/>
                  </a:lnTo>
                  <a:cubicBezTo>
                    <a:pt x="983647" y="155353"/>
                    <a:pt x="983075" y="147542"/>
                    <a:pt x="981932" y="139922"/>
                  </a:cubicBezTo>
                  <a:cubicBezTo>
                    <a:pt x="970598" y="60865"/>
                    <a:pt x="902494" y="0"/>
                    <a:pt x="820388" y="0"/>
                  </a:cubicBezTo>
                  <a:lnTo>
                    <a:pt x="163259" y="0"/>
                  </a:lnTo>
                  <a:cubicBezTo>
                    <a:pt x="73247" y="0"/>
                    <a:pt x="0" y="73152"/>
                    <a:pt x="0" y="163259"/>
                  </a:cubicBezTo>
                  <a:lnTo>
                    <a:pt x="0" y="1265873"/>
                  </a:lnTo>
                  <a:cubicBezTo>
                    <a:pt x="0" y="1355979"/>
                    <a:pt x="73247" y="1429131"/>
                    <a:pt x="163259" y="1429131"/>
                  </a:cubicBezTo>
                  <a:lnTo>
                    <a:pt x="820388" y="1429131"/>
                  </a:lnTo>
                  <a:cubicBezTo>
                    <a:pt x="910400" y="1429131"/>
                    <a:pt x="983647" y="1355979"/>
                    <a:pt x="983647" y="1265873"/>
                  </a:cubicBezTo>
                  <a:lnTo>
                    <a:pt x="983647" y="923163"/>
                  </a:lnTo>
                  <a:lnTo>
                    <a:pt x="916972" y="992505"/>
                  </a:lnTo>
                  <a:lnTo>
                    <a:pt x="916972" y="1265873"/>
                  </a:lnTo>
                  <a:cubicBezTo>
                    <a:pt x="916972" y="1319213"/>
                    <a:pt x="873633" y="1362456"/>
                    <a:pt x="820388" y="1362456"/>
                  </a:cubicBezTo>
                  <a:lnTo>
                    <a:pt x="163259" y="1362456"/>
                  </a:lnTo>
                  <a:cubicBezTo>
                    <a:pt x="110014" y="1362456"/>
                    <a:pt x="66675" y="1319213"/>
                    <a:pt x="66675" y="1265873"/>
                  </a:cubicBezTo>
                  <a:lnTo>
                    <a:pt x="66675" y="163259"/>
                  </a:lnTo>
                  <a:cubicBezTo>
                    <a:pt x="66675" y="109919"/>
                    <a:pt x="110014" y="66675"/>
                    <a:pt x="163259" y="66675"/>
                  </a:cubicBezTo>
                  <a:lnTo>
                    <a:pt x="820388" y="66675"/>
                  </a:lnTo>
                  <a:cubicBezTo>
                    <a:pt x="865632" y="66675"/>
                    <a:pt x="903732" y="97917"/>
                    <a:pt x="914114" y="139922"/>
                  </a:cubicBezTo>
                  <a:cubicBezTo>
                    <a:pt x="916019" y="147447"/>
                    <a:pt x="916972" y="155258"/>
                    <a:pt x="916972" y="163259"/>
                  </a:cubicBezTo>
                  <a:lnTo>
                    <a:pt x="916972" y="163697"/>
                  </a:lnTo>
                  <a:lnTo>
                    <a:pt x="739292" y="163697"/>
                  </a:lnTo>
                  <a:cubicBezTo>
                    <a:pt x="676437" y="163697"/>
                    <a:pt x="625297" y="214836"/>
                    <a:pt x="625297" y="277682"/>
                  </a:cubicBezTo>
                  <a:lnTo>
                    <a:pt x="625297" y="699630"/>
                  </a:lnTo>
                  <a:cubicBezTo>
                    <a:pt x="625297" y="762486"/>
                    <a:pt x="676437" y="813626"/>
                    <a:pt x="739292" y="813626"/>
                  </a:cubicBezTo>
                  <a:lnTo>
                    <a:pt x="830447" y="813626"/>
                  </a:lnTo>
                  <a:lnTo>
                    <a:pt x="830447" y="965321"/>
                  </a:lnTo>
                  <a:cubicBezTo>
                    <a:pt x="830447" y="978922"/>
                    <a:pt x="838705" y="991162"/>
                    <a:pt x="851316" y="996239"/>
                  </a:cubicBezTo>
                  <a:cubicBezTo>
                    <a:pt x="855364" y="997868"/>
                    <a:pt x="859584" y="998658"/>
                    <a:pt x="863775" y="998658"/>
                  </a:cubicBezTo>
                  <a:cubicBezTo>
                    <a:pt x="872671" y="998658"/>
                    <a:pt x="881396" y="995096"/>
                    <a:pt x="887797" y="988438"/>
                  </a:cubicBezTo>
                  <a:lnTo>
                    <a:pt x="1056046" y="813626"/>
                  </a:lnTo>
                  <a:lnTo>
                    <a:pt x="1161240" y="813626"/>
                  </a:lnTo>
                  <a:cubicBezTo>
                    <a:pt x="1224096" y="813626"/>
                    <a:pt x="1275226" y="762486"/>
                    <a:pt x="1275226" y="699630"/>
                  </a:cubicBezTo>
                  <a:lnTo>
                    <a:pt x="1275226" y="277682"/>
                  </a:lnTo>
                  <a:cubicBezTo>
                    <a:pt x="1275226" y="214836"/>
                    <a:pt x="1224096" y="163697"/>
                    <a:pt x="1161240" y="163697"/>
                  </a:cubicBezTo>
                  <a:close/>
                  <a:moveTo>
                    <a:pt x="1208551" y="699630"/>
                  </a:moveTo>
                  <a:cubicBezTo>
                    <a:pt x="1208551" y="725719"/>
                    <a:pt x="1187320" y="746951"/>
                    <a:pt x="1161240" y="746951"/>
                  </a:cubicBezTo>
                  <a:lnTo>
                    <a:pt x="1041864" y="746951"/>
                  </a:lnTo>
                  <a:cubicBezTo>
                    <a:pt x="1032805" y="746951"/>
                    <a:pt x="1024128" y="750646"/>
                    <a:pt x="1017851" y="757171"/>
                  </a:cubicBezTo>
                  <a:lnTo>
                    <a:pt x="897131" y="882596"/>
                  </a:lnTo>
                  <a:lnTo>
                    <a:pt x="897131" y="780288"/>
                  </a:lnTo>
                  <a:cubicBezTo>
                    <a:pt x="897131" y="761876"/>
                    <a:pt x="882206" y="746951"/>
                    <a:pt x="863794" y="746951"/>
                  </a:cubicBezTo>
                  <a:lnTo>
                    <a:pt x="739302" y="746951"/>
                  </a:lnTo>
                  <a:cubicBezTo>
                    <a:pt x="713213" y="746951"/>
                    <a:pt x="691982" y="725719"/>
                    <a:pt x="691982" y="699630"/>
                  </a:cubicBezTo>
                  <a:lnTo>
                    <a:pt x="691982" y="277682"/>
                  </a:lnTo>
                  <a:cubicBezTo>
                    <a:pt x="691982" y="251593"/>
                    <a:pt x="713213" y="230372"/>
                    <a:pt x="739302" y="230372"/>
                  </a:cubicBezTo>
                  <a:lnTo>
                    <a:pt x="949947" y="230372"/>
                  </a:lnTo>
                  <a:cubicBezTo>
                    <a:pt x="950071" y="230372"/>
                    <a:pt x="950195" y="230410"/>
                    <a:pt x="950319" y="230410"/>
                  </a:cubicBezTo>
                  <a:cubicBezTo>
                    <a:pt x="950443" y="230410"/>
                    <a:pt x="950557" y="230372"/>
                    <a:pt x="950690" y="230372"/>
                  </a:cubicBezTo>
                  <a:lnTo>
                    <a:pt x="1161250" y="230372"/>
                  </a:lnTo>
                  <a:cubicBezTo>
                    <a:pt x="1187329" y="230372"/>
                    <a:pt x="1208561" y="251603"/>
                    <a:pt x="1208561" y="277682"/>
                  </a:cubicBezTo>
                  <a:lnTo>
                    <a:pt x="1208561" y="699630"/>
                  </a:lnTo>
                  <a:close/>
                </a:path>
              </a:pathLst>
            </a:custGeom>
            <a:grpFill/>
            <a:ln w="9525" cap="flat">
              <a:noFill/>
              <a:prstDash val="solid"/>
              <a:miter/>
            </a:ln>
          </p:spPr>
          <p:txBody>
            <a:bodyPr rtlCol="0" anchor="ctr"/>
            <a:lstStyle/>
            <a:p>
              <a:endParaRPr lang="en-ID"/>
            </a:p>
          </p:txBody>
        </p:sp>
        <p:sp>
          <p:nvSpPr>
            <p:cNvPr id="72" name="Freeform: Shape 71">
              <a:extLst>
                <a:ext uri="{FF2B5EF4-FFF2-40B4-BE49-F238E27FC236}">
                  <a16:creationId xmlns:a16="http://schemas.microsoft.com/office/drawing/2014/main" id="{F5022173-220E-42E3-ADA5-37238A2ABF2A}"/>
                </a:ext>
              </a:extLst>
            </p:cNvPr>
            <p:cNvSpPr/>
            <p:nvPr/>
          </p:nvSpPr>
          <p:spPr>
            <a:xfrm>
              <a:off x="5875283" y="3739403"/>
              <a:ext cx="148209" cy="148209"/>
            </a:xfrm>
            <a:custGeom>
              <a:avLst/>
              <a:gdLst>
                <a:gd name="connsiteX0" fmla="*/ 0 w 148209"/>
                <a:gd name="connsiteY0" fmla="*/ 74105 h 148209"/>
                <a:gd name="connsiteX1" fmla="*/ 74105 w 148209"/>
                <a:gd name="connsiteY1" fmla="*/ 148209 h 148209"/>
                <a:gd name="connsiteX2" fmla="*/ 148209 w 148209"/>
                <a:gd name="connsiteY2" fmla="*/ 74105 h 148209"/>
                <a:gd name="connsiteX3" fmla="*/ 74105 w 148209"/>
                <a:gd name="connsiteY3" fmla="*/ 0 h 148209"/>
                <a:gd name="connsiteX4" fmla="*/ 0 w 148209"/>
                <a:gd name="connsiteY4" fmla="*/ 74105 h 148209"/>
                <a:gd name="connsiteX5" fmla="*/ 100584 w 148209"/>
                <a:gd name="connsiteY5" fmla="*/ 74105 h 148209"/>
                <a:gd name="connsiteX6" fmla="*/ 74105 w 148209"/>
                <a:gd name="connsiteY6" fmla="*/ 100584 h 148209"/>
                <a:gd name="connsiteX7" fmla="*/ 47625 w 148209"/>
                <a:gd name="connsiteY7" fmla="*/ 74105 h 148209"/>
                <a:gd name="connsiteX8" fmla="*/ 74105 w 148209"/>
                <a:gd name="connsiteY8" fmla="*/ 47625 h 148209"/>
                <a:gd name="connsiteX9" fmla="*/ 100584 w 148209"/>
                <a:gd name="connsiteY9" fmla="*/ 74105 h 14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209" h="148209">
                  <a:moveTo>
                    <a:pt x="0" y="74105"/>
                  </a:moveTo>
                  <a:cubicBezTo>
                    <a:pt x="0" y="114967"/>
                    <a:pt x="33242" y="148209"/>
                    <a:pt x="74105" y="148209"/>
                  </a:cubicBezTo>
                  <a:cubicBezTo>
                    <a:pt x="114967" y="148209"/>
                    <a:pt x="148209" y="114967"/>
                    <a:pt x="148209" y="74105"/>
                  </a:cubicBezTo>
                  <a:cubicBezTo>
                    <a:pt x="148209" y="33242"/>
                    <a:pt x="114967" y="0"/>
                    <a:pt x="74105" y="0"/>
                  </a:cubicBezTo>
                  <a:cubicBezTo>
                    <a:pt x="33242" y="0"/>
                    <a:pt x="0" y="33242"/>
                    <a:pt x="0" y="74105"/>
                  </a:cubicBezTo>
                  <a:close/>
                  <a:moveTo>
                    <a:pt x="100584" y="74105"/>
                  </a:moveTo>
                  <a:cubicBezTo>
                    <a:pt x="100584" y="88706"/>
                    <a:pt x="88706" y="100584"/>
                    <a:pt x="74105" y="100584"/>
                  </a:cubicBezTo>
                  <a:cubicBezTo>
                    <a:pt x="59503" y="100584"/>
                    <a:pt x="47625" y="88706"/>
                    <a:pt x="47625" y="74105"/>
                  </a:cubicBezTo>
                  <a:cubicBezTo>
                    <a:pt x="47625" y="59503"/>
                    <a:pt x="59503" y="47625"/>
                    <a:pt x="74105" y="47625"/>
                  </a:cubicBezTo>
                  <a:cubicBezTo>
                    <a:pt x="88706" y="47625"/>
                    <a:pt x="100584" y="59503"/>
                    <a:pt x="100584" y="74105"/>
                  </a:cubicBezTo>
                  <a:close/>
                </a:path>
              </a:pathLst>
            </a:custGeom>
            <a:grpFill/>
            <a:ln w="9525" cap="flat">
              <a:noFill/>
              <a:prstDash val="solid"/>
              <a:miter/>
            </a:ln>
          </p:spPr>
          <p:txBody>
            <a:bodyPr rtlCol="0" anchor="ctr"/>
            <a:lstStyle/>
            <a:p>
              <a:endParaRPr lang="en-ID"/>
            </a:p>
          </p:txBody>
        </p:sp>
        <p:sp>
          <p:nvSpPr>
            <p:cNvPr id="73" name="Freeform: Shape 72">
              <a:extLst>
                <a:ext uri="{FF2B5EF4-FFF2-40B4-BE49-F238E27FC236}">
                  <a16:creationId xmlns:a16="http://schemas.microsoft.com/office/drawing/2014/main" id="{D55F5BBE-8CF8-4519-9C88-82ABCEDDEAB5}"/>
                </a:ext>
              </a:extLst>
            </p:cNvPr>
            <p:cNvSpPr/>
            <p:nvPr/>
          </p:nvSpPr>
          <p:spPr>
            <a:xfrm>
              <a:off x="5676963" y="3502659"/>
              <a:ext cx="544849" cy="165087"/>
            </a:xfrm>
            <a:custGeom>
              <a:avLst/>
              <a:gdLst>
                <a:gd name="connsiteX0" fmla="*/ 544849 w 544849"/>
                <a:gd name="connsiteY0" fmla="*/ 141275 h 165087"/>
                <a:gd name="connsiteX1" fmla="*/ 544849 w 544849"/>
                <a:gd name="connsiteY1" fmla="*/ 23813 h 165087"/>
                <a:gd name="connsiteX2" fmla="*/ 521037 w 544849"/>
                <a:gd name="connsiteY2" fmla="*/ 0 h 165087"/>
                <a:gd name="connsiteX3" fmla="*/ 23813 w 544849"/>
                <a:gd name="connsiteY3" fmla="*/ 0 h 165087"/>
                <a:gd name="connsiteX4" fmla="*/ 0 w 544849"/>
                <a:gd name="connsiteY4" fmla="*/ 23813 h 165087"/>
                <a:gd name="connsiteX5" fmla="*/ 0 w 544849"/>
                <a:gd name="connsiteY5" fmla="*/ 141275 h 165087"/>
                <a:gd name="connsiteX6" fmla="*/ 23813 w 544849"/>
                <a:gd name="connsiteY6" fmla="*/ 165087 h 165087"/>
                <a:gd name="connsiteX7" fmla="*/ 521046 w 544849"/>
                <a:gd name="connsiteY7" fmla="*/ 165087 h 165087"/>
                <a:gd name="connsiteX8" fmla="*/ 544849 w 544849"/>
                <a:gd name="connsiteY8" fmla="*/ 141275 h 165087"/>
                <a:gd name="connsiteX9" fmla="*/ 497224 w 544849"/>
                <a:gd name="connsiteY9" fmla="*/ 117462 h 165087"/>
                <a:gd name="connsiteX10" fmla="*/ 47625 w 544849"/>
                <a:gd name="connsiteY10" fmla="*/ 117462 h 165087"/>
                <a:gd name="connsiteX11" fmla="*/ 47625 w 544849"/>
                <a:gd name="connsiteY11" fmla="*/ 47625 h 165087"/>
                <a:gd name="connsiteX12" fmla="*/ 497234 w 544849"/>
                <a:gd name="connsiteY12" fmla="*/ 47625 h 165087"/>
                <a:gd name="connsiteX13" fmla="*/ 497234 w 544849"/>
                <a:gd name="connsiteY13" fmla="*/ 117462 h 16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849" h="165087">
                  <a:moveTo>
                    <a:pt x="544849" y="141275"/>
                  </a:moveTo>
                  <a:lnTo>
                    <a:pt x="544849" y="23813"/>
                  </a:lnTo>
                  <a:cubicBezTo>
                    <a:pt x="544849" y="10658"/>
                    <a:pt x="534191" y="0"/>
                    <a:pt x="521037" y="0"/>
                  </a:cubicBezTo>
                  <a:lnTo>
                    <a:pt x="23813" y="0"/>
                  </a:lnTo>
                  <a:cubicBezTo>
                    <a:pt x="10658" y="0"/>
                    <a:pt x="0" y="10658"/>
                    <a:pt x="0" y="23813"/>
                  </a:cubicBezTo>
                  <a:lnTo>
                    <a:pt x="0" y="141275"/>
                  </a:lnTo>
                  <a:cubicBezTo>
                    <a:pt x="0" y="154429"/>
                    <a:pt x="10658" y="165087"/>
                    <a:pt x="23813" y="165087"/>
                  </a:cubicBezTo>
                  <a:lnTo>
                    <a:pt x="521046" y="165087"/>
                  </a:lnTo>
                  <a:cubicBezTo>
                    <a:pt x="534191" y="165087"/>
                    <a:pt x="544849" y="154429"/>
                    <a:pt x="544849" y="141275"/>
                  </a:cubicBezTo>
                  <a:close/>
                  <a:moveTo>
                    <a:pt x="497224" y="117462"/>
                  </a:moveTo>
                  <a:lnTo>
                    <a:pt x="47625" y="117462"/>
                  </a:lnTo>
                  <a:lnTo>
                    <a:pt x="47625" y="47625"/>
                  </a:lnTo>
                  <a:lnTo>
                    <a:pt x="497234" y="47625"/>
                  </a:lnTo>
                  <a:lnTo>
                    <a:pt x="497234" y="117462"/>
                  </a:lnTo>
                  <a:close/>
                </a:path>
              </a:pathLst>
            </a:custGeom>
            <a:grpFill/>
            <a:ln w="9525" cap="flat">
              <a:noFill/>
              <a:prstDash val="solid"/>
              <a:miter/>
            </a:ln>
          </p:spPr>
          <p:txBody>
            <a:bodyPr rtlCol="0" anchor="ctr"/>
            <a:lstStyle/>
            <a:p>
              <a:endParaRPr lang="en-ID"/>
            </a:p>
          </p:txBody>
        </p:sp>
      </p:grpSp>
    </p:spTree>
    <p:extLst>
      <p:ext uri="{BB962C8B-B14F-4D97-AF65-F5344CB8AC3E}">
        <p14:creationId xmlns:p14="http://schemas.microsoft.com/office/powerpoint/2010/main" val="5860782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133BA-5B2A-40FA-8C26-A406202D814F}"/>
              </a:ext>
            </a:extLst>
          </p:cNvPr>
          <p:cNvSpPr>
            <a:spLocks noGrp="1"/>
          </p:cNvSpPr>
          <p:nvPr>
            <p:ph type="title"/>
          </p:nvPr>
        </p:nvSpPr>
        <p:spPr/>
        <p:txBody>
          <a:bodyPr>
            <a:normAutofit/>
          </a:bodyPr>
          <a:lstStyle/>
          <a:p>
            <a:r>
              <a:rPr lang="en-AU" dirty="0"/>
              <a:t>What is the Consumer Data Right (CDR)  . . .  Legislative change</a:t>
            </a:r>
            <a:endParaRPr lang="en-ID" dirty="0"/>
          </a:p>
        </p:txBody>
      </p:sp>
      <p:sp>
        <p:nvSpPr>
          <p:cNvPr id="3" name="Content Placeholder 2">
            <a:extLst>
              <a:ext uri="{FF2B5EF4-FFF2-40B4-BE49-F238E27FC236}">
                <a16:creationId xmlns:a16="http://schemas.microsoft.com/office/drawing/2014/main" id="{40588FBC-4389-4DE7-A89B-185A28EBF9AE}"/>
              </a:ext>
            </a:extLst>
          </p:cNvPr>
          <p:cNvSpPr>
            <a:spLocks noGrp="1"/>
          </p:cNvSpPr>
          <p:nvPr>
            <p:ph idx="1"/>
          </p:nvPr>
        </p:nvSpPr>
        <p:spPr>
          <a:xfrm>
            <a:off x="609521" y="872995"/>
            <a:ext cx="10971372" cy="901214"/>
          </a:xfrm>
        </p:spPr>
        <p:txBody>
          <a:bodyPr>
            <a:normAutofit fontScale="92500"/>
          </a:bodyPr>
          <a:lstStyle/>
          <a:p>
            <a:pPr marL="0" indent="0">
              <a:buNone/>
            </a:pPr>
            <a:r>
              <a:rPr lang="en-AU" sz="2200" dirty="0"/>
              <a:t>The passing of the Consumer Data Rights legislation (2019) </a:t>
            </a:r>
            <a:r>
              <a:rPr lang="en-AU" sz="2200" dirty="0">
                <a:latin typeface="+mj-lt"/>
              </a:rPr>
              <a:t>mandates</a:t>
            </a:r>
            <a:r>
              <a:rPr lang="en-AU" sz="2200" dirty="0"/>
              <a:t> Data Holders (e.g. Banks) must share data and inclusion of intermediaries creates a unique opportunity for SDS</a:t>
            </a:r>
          </a:p>
          <a:p>
            <a:pPr marL="0" indent="0">
              <a:buNone/>
            </a:pPr>
            <a:endParaRPr lang="en-ID" sz="2200" dirty="0"/>
          </a:p>
        </p:txBody>
      </p:sp>
      <p:sp>
        <p:nvSpPr>
          <p:cNvPr id="4" name="Slide Number Placeholder 3">
            <a:extLst>
              <a:ext uri="{FF2B5EF4-FFF2-40B4-BE49-F238E27FC236}">
                <a16:creationId xmlns:a16="http://schemas.microsoft.com/office/drawing/2014/main" id="{F29B6579-3EA8-4186-8802-D3C0FE3CD447}"/>
              </a:ext>
            </a:extLst>
          </p:cNvPr>
          <p:cNvSpPr>
            <a:spLocks noGrp="1"/>
          </p:cNvSpPr>
          <p:nvPr>
            <p:ph type="sldNum" sz="quarter" idx="4"/>
          </p:nvPr>
        </p:nvSpPr>
        <p:spPr/>
        <p:txBody>
          <a:bodyPr/>
          <a:lstStyle/>
          <a:p>
            <a:pPr marL="0" marR="0" lvl="0" indent="0" algn="ctr" defTabSz="1229502" rtl="0" eaLnBrk="1" fontAlgn="auto" latinLnBrk="0" hangingPunct="1">
              <a:lnSpc>
                <a:spcPct val="100000"/>
              </a:lnSpc>
              <a:spcBef>
                <a:spcPts val="0"/>
              </a:spcBef>
              <a:spcAft>
                <a:spcPts val="0"/>
              </a:spcAft>
              <a:buClrTx/>
              <a:buSzTx/>
              <a:buFontTx/>
              <a:buNone/>
              <a:tabLst/>
              <a:defRPr/>
            </a:pPr>
            <a:fld id="{45B4EEE1-F3A5-4F92-8C13-26FA1C14643B}" type="slidenum">
              <a:rPr kumimoji="0" lang="en-US" sz="1600" b="0" i="0" u="none" strike="noStrike" kern="1200" cap="none" spc="0" normalizeH="0" baseline="0" noProof="0" smtClean="0">
                <a:ln>
                  <a:noFill/>
                </a:ln>
                <a:solidFill>
                  <a:srgbClr val="0070C0"/>
                </a:solidFill>
                <a:effectLst/>
                <a:uLnTx/>
                <a:uFillTx/>
                <a:latin typeface="Franklin Gothic Book" panose="020B0503020102020204" pitchFamily="34" charset="0"/>
                <a:cs typeface="+mn-cs"/>
              </a:rPr>
              <a:pPr marL="0" marR="0" lvl="0" indent="0" algn="ctr" defTabSz="1229502" rtl="0" eaLnBrk="1" fontAlgn="auto" latinLnBrk="0" hangingPunct="1">
                <a:lnSpc>
                  <a:spcPct val="100000"/>
                </a:lnSpc>
                <a:spcBef>
                  <a:spcPts val="0"/>
                </a:spcBef>
                <a:spcAft>
                  <a:spcPts val="0"/>
                </a:spcAft>
                <a:buClrTx/>
                <a:buSzTx/>
                <a:buFontTx/>
                <a:buNone/>
                <a:tabLst/>
                <a:defRPr/>
              </a:pPr>
              <a:t>9</a:t>
            </a:fld>
            <a:endParaRPr kumimoji="0" lang="en-US" sz="1600" b="0" i="0" u="none" strike="noStrike" kern="1200" cap="none" spc="0" normalizeH="0" baseline="0" noProof="0" dirty="0">
              <a:ln>
                <a:noFill/>
              </a:ln>
              <a:solidFill>
                <a:srgbClr val="0070C0"/>
              </a:solidFill>
              <a:effectLst/>
              <a:uLnTx/>
              <a:uFillTx/>
              <a:latin typeface="Franklin Gothic Book" panose="020B0503020102020204" pitchFamily="34" charset="0"/>
              <a:cs typeface="+mn-cs"/>
            </a:endParaRPr>
          </a:p>
        </p:txBody>
      </p:sp>
      <p:grpSp>
        <p:nvGrpSpPr>
          <p:cNvPr id="18" name="Group 17">
            <a:extLst>
              <a:ext uri="{FF2B5EF4-FFF2-40B4-BE49-F238E27FC236}">
                <a16:creationId xmlns:a16="http://schemas.microsoft.com/office/drawing/2014/main" id="{1704EE89-BAB0-48DB-AECE-21002A83F1FB}"/>
              </a:ext>
            </a:extLst>
          </p:cNvPr>
          <p:cNvGrpSpPr/>
          <p:nvPr/>
        </p:nvGrpSpPr>
        <p:grpSpPr>
          <a:xfrm>
            <a:off x="609521" y="1672731"/>
            <a:ext cx="5682096" cy="1535171"/>
            <a:chOff x="609521" y="1754619"/>
            <a:chExt cx="5682096" cy="1535171"/>
          </a:xfrm>
        </p:grpSpPr>
        <p:sp>
          <p:nvSpPr>
            <p:cNvPr id="5" name="Rectangle 4">
              <a:extLst>
                <a:ext uri="{FF2B5EF4-FFF2-40B4-BE49-F238E27FC236}">
                  <a16:creationId xmlns:a16="http://schemas.microsoft.com/office/drawing/2014/main" id="{B939CA45-6B85-47F4-89DB-EE297CF6338A}"/>
                </a:ext>
              </a:extLst>
            </p:cNvPr>
            <p:cNvSpPr/>
            <p:nvPr/>
          </p:nvSpPr>
          <p:spPr>
            <a:xfrm>
              <a:off x="736978" y="2120239"/>
              <a:ext cx="5554639" cy="1169551"/>
            </a:xfrm>
            <a:prstGeom prst="rect">
              <a:avLst/>
            </a:prstGeom>
          </p:spPr>
          <p:txBody>
            <a:bodyPr wrap="square">
              <a:spAutoFit/>
            </a:bodyPr>
            <a:lstStyle/>
            <a:p>
              <a:pPr marL="177800" marR="0" lvl="0" indent="-177800" algn="l" defTabSz="122950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dirty="0">
                  <a:ln>
                    <a:noFill/>
                  </a:ln>
                  <a:solidFill>
                    <a:srgbClr val="1F497D"/>
                  </a:solidFill>
                  <a:effectLst/>
                  <a:uLnTx/>
                  <a:uFillTx/>
                  <a:latin typeface="Franklin Gothic Book" panose="020B0503020102020204" pitchFamily="34" charset="0"/>
                  <a:ea typeface="+mn-ea"/>
                  <a:cs typeface="+mn-cs"/>
                </a:rPr>
                <a:t>The law to establish the Consumer Data Rights (CDR) has been passed in Australia</a:t>
              </a:r>
            </a:p>
            <a:p>
              <a:pPr marL="177800" marR="0" lvl="0" indent="-177800" algn="l" defTabSz="122950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dirty="0">
                  <a:ln>
                    <a:noFill/>
                  </a:ln>
                  <a:solidFill>
                    <a:srgbClr val="1F497D"/>
                  </a:solidFill>
                  <a:effectLst/>
                  <a:uLnTx/>
                  <a:uFillTx/>
                  <a:latin typeface="Franklin Gothic Book" panose="020B0503020102020204" pitchFamily="34" charset="0"/>
                  <a:ea typeface="+mn-ea"/>
                  <a:cs typeface="+mn-cs"/>
                </a:rPr>
                <a:t>Customers will now be able to instruct their Financial Institutions to share data with trusted third parties via Application Programming Interfaces (APIs) and all Financial Institutions must comply</a:t>
              </a:r>
            </a:p>
          </p:txBody>
        </p:sp>
        <p:sp>
          <p:nvSpPr>
            <p:cNvPr id="8" name="Rectangle 7">
              <a:extLst>
                <a:ext uri="{FF2B5EF4-FFF2-40B4-BE49-F238E27FC236}">
                  <a16:creationId xmlns:a16="http://schemas.microsoft.com/office/drawing/2014/main" id="{DCB33C84-F0F7-492A-8E44-A07F1F4B77FD}"/>
                </a:ext>
              </a:extLst>
            </p:cNvPr>
            <p:cNvSpPr/>
            <p:nvPr/>
          </p:nvSpPr>
          <p:spPr>
            <a:xfrm>
              <a:off x="609521" y="1754619"/>
              <a:ext cx="1508362" cy="400110"/>
            </a:xfrm>
            <a:prstGeom prst="rect">
              <a:avLst/>
            </a:prstGeom>
          </p:spPr>
          <p:txBody>
            <a:bodyPr wrap="none">
              <a:spAutoFit/>
            </a:bodyPr>
            <a:lstStyle/>
            <a:p>
              <a:pPr marL="0" marR="0" lvl="0" indent="0" algn="l" defTabSz="1229502"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srgbClr val="0070C0"/>
                  </a:solidFill>
                  <a:effectLst/>
                  <a:uLnTx/>
                  <a:uFillTx/>
                  <a:latin typeface="Franklin Gothic Medium"/>
                  <a:ea typeface="+mn-ea"/>
                  <a:cs typeface="+mn-cs"/>
                </a:rPr>
                <a:t>Background</a:t>
              </a:r>
            </a:p>
          </p:txBody>
        </p:sp>
        <p:cxnSp>
          <p:nvCxnSpPr>
            <p:cNvPr id="10" name="Straight Connector 9">
              <a:extLst>
                <a:ext uri="{FF2B5EF4-FFF2-40B4-BE49-F238E27FC236}">
                  <a16:creationId xmlns:a16="http://schemas.microsoft.com/office/drawing/2014/main" id="{8BABEC5F-C588-47B4-B8C0-ADF18EC4D8A8}"/>
                </a:ext>
              </a:extLst>
            </p:cNvPr>
            <p:cNvCxnSpPr>
              <a:cxnSpLocks/>
            </p:cNvCxnSpPr>
            <p:nvPr/>
          </p:nvCxnSpPr>
          <p:spPr>
            <a:xfrm>
              <a:off x="2117883" y="2055044"/>
              <a:ext cx="3859836"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ED5D9EE4-9D7C-4572-9D07-8D21B4AADE62}"/>
              </a:ext>
            </a:extLst>
          </p:cNvPr>
          <p:cNvGrpSpPr/>
          <p:nvPr/>
        </p:nvGrpSpPr>
        <p:grpSpPr>
          <a:xfrm>
            <a:off x="6291617" y="1672731"/>
            <a:ext cx="5554638" cy="1750615"/>
            <a:chOff x="6291617" y="1754619"/>
            <a:chExt cx="5554638" cy="1750615"/>
          </a:xfrm>
        </p:grpSpPr>
        <p:sp>
          <p:nvSpPr>
            <p:cNvPr id="6" name="Rectangle 5">
              <a:extLst>
                <a:ext uri="{FF2B5EF4-FFF2-40B4-BE49-F238E27FC236}">
                  <a16:creationId xmlns:a16="http://schemas.microsoft.com/office/drawing/2014/main" id="{77A53E48-73CC-43CB-98FF-027BE507F062}"/>
                </a:ext>
              </a:extLst>
            </p:cNvPr>
            <p:cNvSpPr/>
            <p:nvPr/>
          </p:nvSpPr>
          <p:spPr>
            <a:xfrm>
              <a:off x="6291617" y="2120239"/>
              <a:ext cx="5554638" cy="1384995"/>
            </a:xfrm>
            <a:prstGeom prst="rect">
              <a:avLst/>
            </a:prstGeom>
          </p:spPr>
          <p:txBody>
            <a:bodyPr wrap="square">
              <a:spAutoFit/>
            </a:bodyPr>
            <a:lstStyle/>
            <a:p>
              <a:pPr marL="177800" marR="0" lvl="0" indent="-177800" algn="l" defTabSz="122950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1F497D"/>
                  </a:solidFill>
                  <a:effectLst/>
                  <a:uLnTx/>
                  <a:uFillTx/>
                  <a:latin typeface="Franklin Gothic Book" panose="020B0503020102020204" pitchFamily="34" charset="0"/>
                  <a:ea typeface="+mn-ea"/>
                  <a:cs typeface="+mn-cs"/>
                </a:rPr>
                <a:t>Due to the significant cost, complexity and compliance requirements for FinTech’s the ACCC has recently updated the CDR rules to include intermediaries (such as SDS) </a:t>
              </a:r>
            </a:p>
            <a:p>
              <a:pPr marL="177800" marR="0" lvl="0" indent="-177800" algn="l" defTabSz="122950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1F497D"/>
                  </a:solidFill>
                  <a:effectLst/>
                  <a:uLnTx/>
                  <a:uFillTx/>
                  <a:latin typeface="Franklin Gothic Book" panose="020B0503020102020204" pitchFamily="34" charset="0"/>
                  <a:ea typeface="+mn-ea"/>
                  <a:cs typeface="+mn-cs"/>
                </a:rPr>
                <a:t>This creates a unique opportunity for SDS to uplift its existing data sharing platform and to build specific CDR modules that will allow data recipients to comply with legislation</a:t>
              </a:r>
            </a:p>
          </p:txBody>
        </p:sp>
        <p:sp>
          <p:nvSpPr>
            <p:cNvPr id="7" name="Rectangle 6">
              <a:extLst>
                <a:ext uri="{FF2B5EF4-FFF2-40B4-BE49-F238E27FC236}">
                  <a16:creationId xmlns:a16="http://schemas.microsoft.com/office/drawing/2014/main" id="{FD38E06B-EBCB-478C-BAEF-945A2E8694FE}"/>
                </a:ext>
              </a:extLst>
            </p:cNvPr>
            <p:cNvSpPr/>
            <p:nvPr/>
          </p:nvSpPr>
          <p:spPr>
            <a:xfrm>
              <a:off x="6291617" y="1754619"/>
              <a:ext cx="3543662" cy="400110"/>
            </a:xfrm>
            <a:prstGeom prst="rect">
              <a:avLst/>
            </a:prstGeom>
          </p:spPr>
          <p:txBody>
            <a:bodyPr wrap="none">
              <a:spAutoFit/>
            </a:bodyPr>
            <a:lstStyle/>
            <a:p>
              <a:pPr marL="0" marR="0" lvl="0" indent="0" algn="l" defTabSz="1229502"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srgbClr val="0070C0"/>
                  </a:solidFill>
                  <a:effectLst/>
                  <a:uLnTx/>
                  <a:uFillTx/>
                  <a:latin typeface="Franklin Gothic Medium"/>
                  <a:ea typeface="+mn-ea"/>
                  <a:cs typeface="+mn-cs"/>
                </a:rPr>
                <a:t>What does this mean for SDS?</a:t>
              </a:r>
            </a:p>
          </p:txBody>
        </p:sp>
        <p:cxnSp>
          <p:nvCxnSpPr>
            <p:cNvPr id="12" name="Straight Connector 11">
              <a:extLst>
                <a:ext uri="{FF2B5EF4-FFF2-40B4-BE49-F238E27FC236}">
                  <a16:creationId xmlns:a16="http://schemas.microsoft.com/office/drawing/2014/main" id="{0EBCDD23-B5A7-4BEB-B11E-87957191D906}"/>
                </a:ext>
              </a:extLst>
            </p:cNvPr>
            <p:cNvCxnSpPr>
              <a:cxnSpLocks/>
            </p:cNvCxnSpPr>
            <p:nvPr/>
          </p:nvCxnSpPr>
          <p:spPr>
            <a:xfrm>
              <a:off x="9771798" y="2051551"/>
              <a:ext cx="1809095"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20" name="Rectangle 19">
            <a:extLst>
              <a:ext uri="{FF2B5EF4-FFF2-40B4-BE49-F238E27FC236}">
                <a16:creationId xmlns:a16="http://schemas.microsoft.com/office/drawing/2014/main" id="{883721FC-6566-4B6A-BBAD-92C3A92EED09}"/>
              </a:ext>
            </a:extLst>
          </p:cNvPr>
          <p:cNvSpPr/>
          <p:nvPr/>
        </p:nvSpPr>
        <p:spPr>
          <a:xfrm>
            <a:off x="6402470" y="3547192"/>
            <a:ext cx="5178424" cy="2554545"/>
          </a:xfrm>
          <a:prstGeom prst="rect">
            <a:avLst/>
          </a:prstGeom>
          <a:solidFill>
            <a:schemeClr val="accent1">
              <a:lumMod val="20000"/>
              <a:lumOff val="80000"/>
            </a:schemeClr>
          </a:solidFill>
        </p:spPr>
        <p:txBody>
          <a:bodyPr wrap="square">
            <a:spAutoFit/>
          </a:bodyPr>
          <a:lstStyle/>
          <a:p>
            <a:pPr marL="0" marR="0" lvl="0" indent="0" algn="l" defTabSz="1229502" rtl="0" eaLnBrk="1" fontAlgn="auto" latinLnBrk="0" hangingPunct="1">
              <a:lnSpc>
                <a:spcPct val="100000"/>
              </a:lnSpc>
              <a:spcBef>
                <a:spcPts val="0"/>
              </a:spcBef>
              <a:spcAft>
                <a:spcPts val="0"/>
              </a:spcAft>
              <a:buClrTx/>
              <a:buSzTx/>
              <a:buFontTx/>
              <a:buNone/>
              <a:tabLst/>
              <a:defRPr/>
            </a:pPr>
            <a:r>
              <a:rPr kumimoji="0" lang="en-AU" sz="1600" b="0" u="none" strike="noStrike" kern="1200" cap="none" spc="0" normalizeH="0" baseline="0" noProof="0" dirty="0">
                <a:ln>
                  <a:noFill/>
                </a:ln>
                <a:solidFill>
                  <a:srgbClr val="1F497D"/>
                </a:solidFill>
                <a:effectLst/>
                <a:uLnTx/>
                <a:uFillTx/>
                <a:latin typeface="Franklin Gothic Medium"/>
                <a:ea typeface="+mn-ea"/>
                <a:cs typeface="+mn-cs"/>
              </a:rPr>
              <a:t>“Fintech companies wanting to use the open banking regime </a:t>
            </a:r>
            <a:r>
              <a:rPr kumimoji="0" lang="en-AU" sz="1600" b="1" u="none" strike="noStrike" kern="1200" cap="none" spc="0" normalizeH="0" baseline="0" noProof="0" dirty="0">
                <a:ln>
                  <a:noFill/>
                </a:ln>
                <a:solidFill>
                  <a:srgbClr val="1F497D"/>
                </a:solidFill>
                <a:effectLst/>
                <a:uLnTx/>
                <a:uFillTx/>
                <a:latin typeface="Franklin Gothic Medium"/>
                <a:ea typeface="+mn-ea"/>
                <a:cs typeface="+mn-cs"/>
              </a:rPr>
              <a:t>face costs of up to $100,000 to get accredited </a:t>
            </a:r>
            <a:r>
              <a:rPr kumimoji="0" lang="en-AU" sz="1600" b="0" u="none" strike="noStrike" kern="1200" cap="none" spc="0" normalizeH="0" baseline="0" noProof="0" dirty="0">
                <a:ln>
                  <a:noFill/>
                </a:ln>
                <a:solidFill>
                  <a:srgbClr val="1F497D"/>
                </a:solidFill>
                <a:effectLst/>
                <a:uLnTx/>
                <a:uFillTx/>
                <a:latin typeface="Franklin Gothic Medium"/>
                <a:ea typeface="+mn-ea"/>
                <a:cs typeface="+mn-cs"/>
              </a:rPr>
              <a:t>by the competition regulator to receive data, an amount the industry body says will make it </a:t>
            </a:r>
            <a:r>
              <a:rPr kumimoji="0" lang="en-AU" sz="1600" b="1" u="none" strike="noStrike" kern="1200" cap="none" spc="0" normalizeH="0" baseline="0" noProof="0" dirty="0">
                <a:ln>
                  <a:noFill/>
                </a:ln>
                <a:solidFill>
                  <a:srgbClr val="1F497D"/>
                </a:solidFill>
                <a:effectLst/>
                <a:uLnTx/>
                <a:uFillTx/>
                <a:latin typeface="Franklin Gothic Medium"/>
                <a:ea typeface="+mn-ea"/>
                <a:cs typeface="+mn-cs"/>
              </a:rPr>
              <a:t>economically unviable </a:t>
            </a:r>
            <a:r>
              <a:rPr kumimoji="0" lang="en-AU" sz="1600" b="0" u="none" strike="noStrike" kern="1200" cap="none" spc="0" normalizeH="0" baseline="0" noProof="0" dirty="0">
                <a:ln>
                  <a:noFill/>
                </a:ln>
                <a:solidFill>
                  <a:srgbClr val="1F497D"/>
                </a:solidFill>
                <a:effectLst/>
                <a:uLnTx/>
                <a:uFillTx/>
                <a:latin typeface="Franklin Gothic Medium"/>
                <a:ea typeface="+mn-ea"/>
                <a:cs typeface="+mn-cs"/>
              </a:rPr>
              <a:t>for some start-ups to participate, </a:t>
            </a:r>
            <a:r>
              <a:rPr kumimoji="0" lang="en-AU" sz="1600" b="1" u="none" strike="noStrike" kern="1200" cap="none" spc="0" normalizeH="0" baseline="0" noProof="0" dirty="0">
                <a:ln>
                  <a:noFill/>
                </a:ln>
                <a:solidFill>
                  <a:srgbClr val="1F497D"/>
                </a:solidFill>
                <a:effectLst/>
                <a:uLnTx/>
                <a:uFillTx/>
                <a:latin typeface="Franklin Gothic Medium"/>
                <a:ea typeface="+mn-ea"/>
                <a:cs typeface="+mn-cs"/>
              </a:rPr>
              <a:t>reducing the impact of the government's flagship policy for boosting banking competition.”</a:t>
            </a:r>
          </a:p>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AU" sz="1600" b="1" u="none" strike="noStrike" kern="1200" cap="none" spc="0" normalizeH="0" baseline="0" noProof="0" dirty="0">
              <a:ln>
                <a:noFill/>
              </a:ln>
              <a:solidFill>
                <a:srgbClr val="1F497D"/>
              </a:solidFill>
              <a:effectLst/>
              <a:uLnTx/>
              <a:uFillTx/>
              <a:latin typeface="Franklin Gothic Medium"/>
              <a:ea typeface="+mn-ea"/>
              <a:cs typeface="+mn-cs"/>
            </a:endParaRPr>
          </a:p>
          <a:p>
            <a:pPr marL="0" marR="0" lvl="0" indent="0" algn="l" defTabSz="1229502" rtl="0" eaLnBrk="1" fontAlgn="auto" latinLnBrk="0" hangingPunct="1">
              <a:lnSpc>
                <a:spcPct val="100000"/>
              </a:lnSpc>
              <a:spcBef>
                <a:spcPts val="0"/>
              </a:spcBef>
              <a:spcAft>
                <a:spcPts val="0"/>
              </a:spcAft>
              <a:buClrTx/>
              <a:buSzTx/>
              <a:buFontTx/>
              <a:buNone/>
              <a:tabLst/>
              <a:defRPr/>
            </a:pPr>
            <a:r>
              <a:rPr kumimoji="0" lang="en-AU" sz="1600" b="1" u="none" strike="noStrike" kern="1200" cap="none" spc="0" normalizeH="0" baseline="0" noProof="0" dirty="0">
                <a:ln>
                  <a:noFill/>
                </a:ln>
                <a:solidFill>
                  <a:srgbClr val="1F497D"/>
                </a:solidFill>
                <a:effectLst/>
                <a:uLnTx/>
                <a:uFillTx/>
                <a:latin typeface="Franklin Gothic Medium"/>
                <a:ea typeface="+mn-ea"/>
                <a:cs typeface="+mn-cs"/>
              </a:rPr>
              <a:t>“Open banking rules too onerous, says fintech start ups”, AFR, Jan 14</a:t>
            </a:r>
            <a:r>
              <a:rPr kumimoji="0" lang="en-AU" sz="1600" b="1" u="none" strike="noStrike" kern="1200" cap="none" spc="0" normalizeH="0" baseline="30000" noProof="0" dirty="0">
                <a:ln>
                  <a:noFill/>
                </a:ln>
                <a:solidFill>
                  <a:srgbClr val="1F497D"/>
                </a:solidFill>
                <a:effectLst/>
                <a:uLnTx/>
                <a:uFillTx/>
                <a:latin typeface="Franklin Gothic Medium"/>
                <a:ea typeface="+mn-ea"/>
                <a:cs typeface="+mn-cs"/>
              </a:rPr>
              <a:t>th</a:t>
            </a:r>
            <a:r>
              <a:rPr kumimoji="0" lang="en-AU" sz="1600" b="1" u="none" strike="noStrike" kern="1200" cap="none" spc="0" normalizeH="0" baseline="0" noProof="0" dirty="0">
                <a:ln>
                  <a:noFill/>
                </a:ln>
                <a:solidFill>
                  <a:srgbClr val="1F497D"/>
                </a:solidFill>
                <a:effectLst/>
                <a:uLnTx/>
                <a:uFillTx/>
                <a:latin typeface="Franklin Gothic Medium"/>
                <a:ea typeface="+mn-ea"/>
                <a:cs typeface="+mn-cs"/>
              </a:rPr>
              <a:t> 2020</a:t>
            </a:r>
          </a:p>
        </p:txBody>
      </p:sp>
      <p:grpSp>
        <p:nvGrpSpPr>
          <p:cNvPr id="76" name="Group 75">
            <a:extLst>
              <a:ext uri="{FF2B5EF4-FFF2-40B4-BE49-F238E27FC236}">
                <a16:creationId xmlns:a16="http://schemas.microsoft.com/office/drawing/2014/main" id="{6DE84CA5-5A87-4A24-842C-A0ABEB544348}"/>
              </a:ext>
            </a:extLst>
          </p:cNvPr>
          <p:cNvGrpSpPr/>
          <p:nvPr/>
        </p:nvGrpSpPr>
        <p:grpSpPr>
          <a:xfrm>
            <a:off x="844807" y="3516677"/>
            <a:ext cx="5250615" cy="2627098"/>
            <a:chOff x="844807" y="3516677"/>
            <a:chExt cx="5250615" cy="2627098"/>
          </a:xfrm>
        </p:grpSpPr>
        <p:grpSp>
          <p:nvGrpSpPr>
            <p:cNvPr id="15" name="Group 14">
              <a:extLst>
                <a:ext uri="{FF2B5EF4-FFF2-40B4-BE49-F238E27FC236}">
                  <a16:creationId xmlns:a16="http://schemas.microsoft.com/office/drawing/2014/main" id="{3BF76365-9C45-449C-AB10-27EF184DD239}"/>
                </a:ext>
              </a:extLst>
            </p:cNvPr>
            <p:cNvGrpSpPr/>
            <p:nvPr/>
          </p:nvGrpSpPr>
          <p:grpSpPr>
            <a:xfrm>
              <a:off x="844807" y="3516677"/>
              <a:ext cx="5250615" cy="2627098"/>
              <a:chOff x="647013" y="3516677"/>
              <a:chExt cx="5451170" cy="2627098"/>
            </a:xfrm>
          </p:grpSpPr>
          <p:sp>
            <p:nvSpPr>
              <p:cNvPr id="9" name="TextBox 8">
                <a:extLst>
                  <a:ext uri="{FF2B5EF4-FFF2-40B4-BE49-F238E27FC236}">
                    <a16:creationId xmlns:a16="http://schemas.microsoft.com/office/drawing/2014/main" id="{6F349F67-4CCE-47A7-89DC-3DCAAF2B1891}"/>
                  </a:ext>
                </a:extLst>
              </p:cNvPr>
              <p:cNvSpPr txBox="1"/>
              <p:nvPr/>
            </p:nvSpPr>
            <p:spPr>
              <a:xfrm>
                <a:off x="4122753" y="4747873"/>
                <a:ext cx="1817445" cy="1354217"/>
              </a:xfrm>
              <a:prstGeom prst="rect">
                <a:avLst/>
              </a:prstGeom>
              <a:noFill/>
            </p:spPr>
            <p:txBody>
              <a:bodyPr wrap="square" rtlCol="0">
                <a:spAutoFit/>
              </a:bodyPr>
              <a:lstStyle/>
              <a:p>
                <a:pPr marL="0" marR="0" lvl="0" indent="0" algn="l" defTabSz="1229502"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Franklin Gothic Book"/>
                    <a:ea typeface="+mn-ea"/>
                    <a:cs typeface="+mn-cs"/>
                  </a:rPr>
                  <a:t>There are two key regulators…</a:t>
                </a:r>
              </a:p>
              <a:p>
                <a:pPr marL="0" marR="0" lvl="0" indent="0" algn="l" defTabSz="1229502"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Franklin Gothic Book"/>
                    <a:ea typeface="+mn-ea"/>
                    <a:cs typeface="+mn-cs"/>
                  </a:rPr>
                  <a:t>… a new data standards body…</a:t>
                </a:r>
              </a:p>
              <a:p>
                <a:pPr marL="0" marR="0" lvl="0" indent="0" algn="l" defTabSz="1229502"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Franklin Gothic Book"/>
                    <a:ea typeface="+mn-ea"/>
                    <a:cs typeface="+mn-cs"/>
                  </a:rPr>
                  <a:t>… and new safeguards and liability frameworks.</a:t>
                </a:r>
                <a:endParaRPr kumimoji="0" lang="en-ID" sz="1200" b="0" i="0" u="none" strike="noStrike" kern="1200" cap="none" spc="0" normalizeH="0" baseline="0" noProof="0" dirty="0">
                  <a:ln>
                    <a:noFill/>
                  </a:ln>
                  <a:solidFill>
                    <a:srgbClr val="1F497D"/>
                  </a:solidFill>
                  <a:effectLst/>
                  <a:uLnTx/>
                  <a:uFillTx/>
                  <a:latin typeface="Franklin Gothic Book"/>
                  <a:ea typeface="+mn-ea"/>
                  <a:cs typeface="+mn-cs"/>
                </a:endParaRPr>
              </a:p>
            </p:txBody>
          </p:sp>
          <p:sp>
            <p:nvSpPr>
              <p:cNvPr id="16" name="TextBox 15">
                <a:extLst>
                  <a:ext uri="{FF2B5EF4-FFF2-40B4-BE49-F238E27FC236}">
                    <a16:creationId xmlns:a16="http://schemas.microsoft.com/office/drawing/2014/main" id="{0D8D96A9-EE64-4018-B2BF-704A05418231}"/>
                  </a:ext>
                </a:extLst>
              </p:cNvPr>
              <p:cNvSpPr txBox="1"/>
              <p:nvPr/>
            </p:nvSpPr>
            <p:spPr>
              <a:xfrm>
                <a:off x="736978" y="4747872"/>
                <a:ext cx="1801065" cy="1354217"/>
              </a:xfrm>
              <a:prstGeom prst="rect">
                <a:avLst/>
              </a:prstGeom>
              <a:noFill/>
            </p:spPr>
            <p:txBody>
              <a:bodyPr wrap="square" rtlCol="0">
                <a:spAutoFit/>
              </a:bodyPr>
              <a:lstStyle/>
              <a:p>
                <a:pPr marL="0" marR="0" lvl="0" indent="0" algn="l" defTabSz="1229502"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Franklin Gothic Book"/>
                    <a:ea typeface="+mn-ea"/>
                    <a:cs typeface="+mn-cs"/>
                  </a:rPr>
                  <a:t>Recipients need to be accredited…</a:t>
                </a:r>
              </a:p>
              <a:p>
                <a:pPr marL="0" marR="0" lvl="0" indent="0" algn="l" defTabSz="1229502"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Franklin Gothic Book"/>
                    <a:ea typeface="+mn-ea"/>
                    <a:cs typeface="+mn-cs"/>
                  </a:rPr>
                  <a:t>… must get clear customer consent…</a:t>
                </a:r>
              </a:p>
              <a:p>
                <a:pPr marL="0" marR="0" lvl="0" indent="0" algn="l" defTabSz="1229502"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Franklin Gothic Book"/>
                    <a:ea typeface="+mn-ea"/>
                    <a:cs typeface="+mn-cs"/>
                  </a:rPr>
                  <a:t>… and must share customer data too.</a:t>
                </a:r>
                <a:endParaRPr kumimoji="0" lang="en-ID" sz="1200" b="0" i="0" u="none" strike="noStrike" kern="1200" cap="none" spc="0" normalizeH="0" baseline="0" noProof="0" dirty="0">
                  <a:ln>
                    <a:noFill/>
                  </a:ln>
                  <a:solidFill>
                    <a:srgbClr val="1F497D"/>
                  </a:solidFill>
                  <a:effectLst/>
                  <a:uLnTx/>
                  <a:uFillTx/>
                  <a:latin typeface="Franklin Gothic Book"/>
                  <a:ea typeface="+mn-ea"/>
                  <a:cs typeface="+mn-cs"/>
                </a:endParaRPr>
              </a:p>
            </p:txBody>
          </p:sp>
          <p:sp>
            <p:nvSpPr>
              <p:cNvPr id="19" name="TextBox 18">
                <a:extLst>
                  <a:ext uri="{FF2B5EF4-FFF2-40B4-BE49-F238E27FC236}">
                    <a16:creationId xmlns:a16="http://schemas.microsoft.com/office/drawing/2014/main" id="{999379C4-A892-4335-B086-9CFA9A3BA81B}"/>
                  </a:ext>
                </a:extLst>
              </p:cNvPr>
              <p:cNvSpPr txBox="1"/>
              <p:nvPr/>
            </p:nvSpPr>
            <p:spPr>
              <a:xfrm>
                <a:off x="4122750" y="3598917"/>
                <a:ext cx="1975433" cy="984885"/>
              </a:xfrm>
              <a:prstGeom prst="rect">
                <a:avLst/>
              </a:prstGeom>
              <a:noFill/>
            </p:spPr>
            <p:txBody>
              <a:bodyPr wrap="square" rtlCol="0">
                <a:spAutoFit/>
              </a:bodyPr>
              <a:lstStyle/>
              <a:p>
                <a:pPr marL="0" marR="0" lvl="0" indent="0" algn="l" defTabSz="1229502"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Franklin Gothic Book"/>
                    <a:ea typeface="+mn-ea"/>
                    <a:cs typeface="+mn-cs"/>
                  </a:rPr>
                  <a:t>It starts soon…</a:t>
                </a:r>
              </a:p>
              <a:p>
                <a:pPr marL="0" marR="0" lvl="0" indent="0" algn="l" defTabSz="1229502" rtl="0" eaLnBrk="1" fontAlgn="auto" latinLnBrk="0" hangingPunct="1">
                  <a:lnSpc>
                    <a:spcPct val="100000"/>
                  </a:lnSpc>
                  <a:spcBef>
                    <a:spcPts val="600"/>
                  </a:spcBef>
                  <a:spcAft>
                    <a:spcPts val="60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Franklin Gothic Book"/>
                    <a:ea typeface="+mn-ea"/>
                    <a:cs typeface="+mn-cs"/>
                  </a:rPr>
                  <a:t>…and will apply beyond banking too. </a:t>
                </a:r>
                <a:r>
                  <a:rPr lang="en-US" sz="1200" i="1" dirty="0">
                    <a:solidFill>
                      <a:srgbClr val="1F497D"/>
                    </a:solidFill>
                    <a:latin typeface="Franklin Gothic Book"/>
                  </a:rPr>
                  <a:t>e</a:t>
                </a:r>
                <a:r>
                  <a:rPr kumimoji="0" lang="en-US" sz="1200" b="0" i="1" u="none" strike="noStrike" kern="1200" cap="none" spc="0" normalizeH="0" baseline="0" noProof="0" dirty="0">
                    <a:ln>
                      <a:noFill/>
                    </a:ln>
                    <a:solidFill>
                      <a:srgbClr val="1F497D"/>
                    </a:solidFill>
                    <a:effectLst/>
                    <a:uLnTx/>
                    <a:uFillTx/>
                    <a:latin typeface="Franklin Gothic Book"/>
                    <a:ea typeface="+mn-ea"/>
                    <a:cs typeface="+mn-cs"/>
                  </a:rPr>
                  <a:t>.</a:t>
                </a:r>
                <a:r>
                  <a:rPr lang="en-US" sz="1200" i="1" dirty="0">
                    <a:solidFill>
                      <a:srgbClr val="1F497D"/>
                    </a:solidFill>
                    <a:latin typeface="Franklin Gothic Book"/>
                  </a:rPr>
                  <a:t>g. Super, Energy, Telco’s, Insurance</a:t>
                </a:r>
                <a:endParaRPr kumimoji="0" lang="en-ID" sz="1200" b="0" i="1" u="none" strike="noStrike" kern="1200" cap="none" spc="0" normalizeH="0" baseline="0" noProof="0" dirty="0">
                  <a:ln>
                    <a:noFill/>
                  </a:ln>
                  <a:solidFill>
                    <a:srgbClr val="1F497D"/>
                  </a:solidFill>
                  <a:effectLst/>
                  <a:uLnTx/>
                  <a:uFillTx/>
                  <a:latin typeface="Franklin Gothic Book"/>
                  <a:ea typeface="+mn-ea"/>
                  <a:cs typeface="+mn-cs"/>
                </a:endParaRPr>
              </a:p>
            </p:txBody>
          </p:sp>
          <p:sp>
            <p:nvSpPr>
              <p:cNvPr id="21" name="TextBox 20">
                <a:extLst>
                  <a:ext uri="{FF2B5EF4-FFF2-40B4-BE49-F238E27FC236}">
                    <a16:creationId xmlns:a16="http://schemas.microsoft.com/office/drawing/2014/main" id="{6644CFD7-5727-4373-BE8B-6EA41489AE32}"/>
                  </a:ext>
                </a:extLst>
              </p:cNvPr>
              <p:cNvSpPr txBox="1"/>
              <p:nvPr/>
            </p:nvSpPr>
            <p:spPr>
              <a:xfrm>
                <a:off x="736978" y="3516677"/>
                <a:ext cx="1618872" cy="907941"/>
              </a:xfrm>
              <a:prstGeom prst="rect">
                <a:avLst/>
              </a:prstGeom>
              <a:noFill/>
            </p:spPr>
            <p:txBody>
              <a:bodyPr wrap="square" rtlCol="0">
                <a:spAutoFit/>
              </a:bodyPr>
              <a:lstStyle/>
              <a:p>
                <a:pPr marL="0" marR="0" lvl="0" indent="0" algn="l" defTabSz="1229502"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Franklin Gothic Book"/>
                    <a:ea typeface="+mn-ea"/>
                    <a:cs typeface="+mn-cs"/>
                  </a:rPr>
                  <a:t>Customer data must be shared…</a:t>
                </a:r>
              </a:p>
              <a:p>
                <a:pPr marL="0" marR="0" lvl="0" indent="0" algn="l" defTabSz="1229502"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Franklin Gothic Book"/>
                    <a:ea typeface="+mn-ea"/>
                    <a:cs typeface="+mn-cs"/>
                  </a:rPr>
                  <a:t>… at the direction of the customer.</a:t>
                </a:r>
                <a:endParaRPr kumimoji="0" lang="en-ID" sz="1200" b="0" i="0" u="none" strike="noStrike" kern="1200" cap="none" spc="0" normalizeH="0" baseline="0" noProof="0" dirty="0">
                  <a:ln>
                    <a:noFill/>
                  </a:ln>
                  <a:solidFill>
                    <a:srgbClr val="1F497D"/>
                  </a:solidFill>
                  <a:effectLst/>
                  <a:uLnTx/>
                  <a:uFillTx/>
                  <a:latin typeface="Franklin Gothic Book"/>
                  <a:ea typeface="+mn-ea"/>
                  <a:cs typeface="+mn-cs"/>
                </a:endParaRPr>
              </a:p>
            </p:txBody>
          </p:sp>
          <p:grpSp>
            <p:nvGrpSpPr>
              <p:cNvPr id="13" name="Group 12">
                <a:extLst>
                  <a:ext uri="{FF2B5EF4-FFF2-40B4-BE49-F238E27FC236}">
                    <a16:creationId xmlns:a16="http://schemas.microsoft.com/office/drawing/2014/main" id="{C6524396-CDA9-4D17-A659-9B701D6E0930}"/>
                  </a:ext>
                </a:extLst>
              </p:cNvPr>
              <p:cNvGrpSpPr/>
              <p:nvPr/>
            </p:nvGrpSpPr>
            <p:grpSpPr>
              <a:xfrm>
                <a:off x="647013" y="3541231"/>
                <a:ext cx="5286255" cy="2602544"/>
                <a:chOff x="647013" y="3541231"/>
                <a:chExt cx="5286255" cy="2602544"/>
              </a:xfrm>
              <a:effectLst>
                <a:outerShdw blurRad="88900" algn="ctr" rotWithShape="0">
                  <a:prstClr val="black">
                    <a:alpha val="23000"/>
                  </a:prstClr>
                </a:outerShdw>
              </a:effectLst>
            </p:grpSpPr>
            <p:sp>
              <p:nvSpPr>
                <p:cNvPr id="11" name="Rectangle: Rounded Corners 10">
                  <a:extLst>
                    <a:ext uri="{FF2B5EF4-FFF2-40B4-BE49-F238E27FC236}">
                      <a16:creationId xmlns:a16="http://schemas.microsoft.com/office/drawing/2014/main" id="{3091D88F-610A-4FC4-9DAA-DB5088872812}"/>
                    </a:ext>
                  </a:extLst>
                </p:cNvPr>
                <p:cNvSpPr/>
                <p:nvPr/>
              </p:nvSpPr>
              <p:spPr>
                <a:xfrm flipH="1">
                  <a:off x="3258910" y="3541231"/>
                  <a:ext cx="68024" cy="2602544"/>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22" name="Rectangle: Rounded Corners 21">
                  <a:extLst>
                    <a:ext uri="{FF2B5EF4-FFF2-40B4-BE49-F238E27FC236}">
                      <a16:creationId xmlns:a16="http://schemas.microsoft.com/office/drawing/2014/main" id="{CBA855FA-569A-4850-8BA9-A43F3B8A2BFE}"/>
                    </a:ext>
                  </a:extLst>
                </p:cNvPr>
                <p:cNvSpPr/>
                <p:nvPr/>
              </p:nvSpPr>
              <p:spPr>
                <a:xfrm rot="5400000" flipH="1">
                  <a:off x="3252953" y="2008306"/>
                  <a:ext cx="74376" cy="5286255"/>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Franklin Gothic Book"/>
                    <a:ea typeface="+mn-ea"/>
                    <a:cs typeface="+mn-cs"/>
                  </a:endParaRPr>
                </a:p>
              </p:txBody>
            </p:sp>
          </p:grpSp>
        </p:grpSp>
        <p:grpSp>
          <p:nvGrpSpPr>
            <p:cNvPr id="33" name="Graphic 31">
              <a:extLst>
                <a:ext uri="{FF2B5EF4-FFF2-40B4-BE49-F238E27FC236}">
                  <a16:creationId xmlns:a16="http://schemas.microsoft.com/office/drawing/2014/main" id="{2B9BF432-00B1-4E62-A144-BC305C0320EF}"/>
                </a:ext>
              </a:extLst>
            </p:cNvPr>
            <p:cNvGrpSpPr/>
            <p:nvPr/>
          </p:nvGrpSpPr>
          <p:grpSpPr>
            <a:xfrm>
              <a:off x="2766185" y="4853892"/>
              <a:ext cx="247329" cy="332714"/>
              <a:chOff x="5939433" y="3229769"/>
              <a:chExt cx="311545" cy="419100"/>
            </a:xfrm>
            <a:noFill/>
          </p:grpSpPr>
          <p:sp>
            <p:nvSpPr>
              <p:cNvPr id="34" name="Freeform: Shape 33">
                <a:extLst>
                  <a:ext uri="{FF2B5EF4-FFF2-40B4-BE49-F238E27FC236}">
                    <a16:creationId xmlns:a16="http://schemas.microsoft.com/office/drawing/2014/main" id="{A0E2FA8E-93B2-43AC-8B16-6F3858E99D26}"/>
                  </a:ext>
                </a:extLst>
              </p:cNvPr>
              <p:cNvSpPr/>
              <p:nvPr/>
            </p:nvSpPr>
            <p:spPr>
              <a:xfrm>
                <a:off x="5939433" y="3229769"/>
                <a:ext cx="311545" cy="307264"/>
              </a:xfrm>
              <a:custGeom>
                <a:avLst/>
                <a:gdLst>
                  <a:gd name="connsiteX0" fmla="*/ 311546 w 311545"/>
                  <a:gd name="connsiteY0" fmla="*/ 153679 h 307264"/>
                  <a:gd name="connsiteX1" fmla="*/ 228939 w 311545"/>
                  <a:gd name="connsiteY1" fmla="*/ 289318 h 307264"/>
                  <a:gd name="connsiteX2" fmla="*/ 160493 w 311545"/>
                  <a:gd name="connsiteY2" fmla="*/ 307170 h 307264"/>
                  <a:gd name="connsiteX3" fmla="*/ 155773 w 311545"/>
                  <a:gd name="connsiteY3" fmla="*/ 307264 h 307264"/>
                  <a:gd name="connsiteX4" fmla="*/ 152186 w 311545"/>
                  <a:gd name="connsiteY4" fmla="*/ 307170 h 307264"/>
                  <a:gd name="connsiteX5" fmla="*/ 83457 w 311545"/>
                  <a:gd name="connsiteY5" fmla="*/ 289791 h 307264"/>
                  <a:gd name="connsiteX6" fmla="*/ 0 w 311545"/>
                  <a:gd name="connsiteY6" fmla="*/ 153679 h 307264"/>
                  <a:gd name="connsiteX7" fmla="*/ 155773 w 311545"/>
                  <a:gd name="connsiteY7" fmla="*/ 0 h 307264"/>
                  <a:gd name="connsiteX8" fmla="*/ 311546 w 311545"/>
                  <a:gd name="connsiteY8" fmla="*/ 153679 h 307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545" h="307264">
                    <a:moveTo>
                      <a:pt x="311546" y="153679"/>
                    </a:moveTo>
                    <a:cubicBezTo>
                      <a:pt x="311546" y="212431"/>
                      <a:pt x="278031" y="263531"/>
                      <a:pt x="228939" y="289318"/>
                    </a:cubicBezTo>
                    <a:cubicBezTo>
                      <a:pt x="208453" y="300085"/>
                      <a:pt x="185228" y="306509"/>
                      <a:pt x="160493" y="307170"/>
                    </a:cubicBezTo>
                    <a:cubicBezTo>
                      <a:pt x="158888" y="307264"/>
                      <a:pt x="157378" y="307264"/>
                      <a:pt x="155773" y="307264"/>
                    </a:cubicBezTo>
                    <a:cubicBezTo>
                      <a:pt x="154545" y="307264"/>
                      <a:pt x="153413" y="307264"/>
                      <a:pt x="152186" y="307170"/>
                    </a:cubicBezTo>
                    <a:cubicBezTo>
                      <a:pt x="127356" y="306697"/>
                      <a:pt x="104038" y="300463"/>
                      <a:pt x="83457" y="289791"/>
                    </a:cubicBezTo>
                    <a:cubicBezTo>
                      <a:pt x="33799" y="264098"/>
                      <a:pt x="0" y="212809"/>
                      <a:pt x="0" y="153679"/>
                    </a:cubicBezTo>
                    <a:cubicBezTo>
                      <a:pt x="0" y="68764"/>
                      <a:pt x="69673" y="0"/>
                      <a:pt x="155773" y="0"/>
                    </a:cubicBezTo>
                    <a:cubicBezTo>
                      <a:pt x="241778" y="0"/>
                      <a:pt x="311546" y="68764"/>
                      <a:pt x="311546" y="153679"/>
                    </a:cubicBezTo>
                    <a:close/>
                  </a:path>
                </a:pathLst>
              </a:custGeom>
              <a:noFill/>
              <a:ln w="19050" cap="rnd">
                <a:solidFill>
                  <a:srgbClr val="00B0F0"/>
                </a:solidFill>
                <a:prstDash val="solid"/>
                <a:round/>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35" name="Freeform: Shape 34">
                <a:extLst>
                  <a:ext uri="{FF2B5EF4-FFF2-40B4-BE49-F238E27FC236}">
                    <a16:creationId xmlns:a16="http://schemas.microsoft.com/office/drawing/2014/main" id="{F4E3D9E7-1F3B-4F81-9C46-A954C95C3A53}"/>
                  </a:ext>
                </a:extLst>
              </p:cNvPr>
              <p:cNvSpPr/>
              <p:nvPr/>
            </p:nvSpPr>
            <p:spPr>
              <a:xfrm>
                <a:off x="5981869" y="3271719"/>
                <a:ext cx="226578" cy="223427"/>
              </a:xfrm>
              <a:custGeom>
                <a:avLst/>
                <a:gdLst>
                  <a:gd name="connsiteX0" fmla="*/ 226579 w 226578"/>
                  <a:gd name="connsiteY0" fmla="*/ 111714 h 223427"/>
                  <a:gd name="connsiteX1" fmla="*/ 113289 w 226578"/>
                  <a:gd name="connsiteY1" fmla="*/ 223428 h 223427"/>
                  <a:gd name="connsiteX2" fmla="*/ 0 w 226578"/>
                  <a:gd name="connsiteY2" fmla="*/ 111714 h 223427"/>
                  <a:gd name="connsiteX3" fmla="*/ 113289 w 226578"/>
                  <a:gd name="connsiteY3" fmla="*/ 0 h 223427"/>
                  <a:gd name="connsiteX4" fmla="*/ 226579 w 226578"/>
                  <a:gd name="connsiteY4" fmla="*/ 111714 h 22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78" h="223427">
                    <a:moveTo>
                      <a:pt x="226579" y="111714"/>
                    </a:moveTo>
                    <a:cubicBezTo>
                      <a:pt x="226579" y="173412"/>
                      <a:pt x="175857" y="223428"/>
                      <a:pt x="113289" y="223428"/>
                    </a:cubicBezTo>
                    <a:cubicBezTo>
                      <a:pt x="50721" y="223428"/>
                      <a:pt x="0" y="173412"/>
                      <a:pt x="0" y="111714"/>
                    </a:cubicBezTo>
                    <a:cubicBezTo>
                      <a:pt x="0" y="50016"/>
                      <a:pt x="50721" y="0"/>
                      <a:pt x="113289" y="0"/>
                    </a:cubicBezTo>
                    <a:cubicBezTo>
                      <a:pt x="175857" y="0"/>
                      <a:pt x="226579" y="50016"/>
                      <a:pt x="226579" y="111714"/>
                    </a:cubicBezTo>
                    <a:close/>
                  </a:path>
                </a:pathLst>
              </a:custGeom>
              <a:noFill/>
              <a:ln w="19050" cap="rnd">
                <a:solidFill>
                  <a:srgbClr val="00B0F0"/>
                </a:solidFill>
                <a:prstDash val="solid"/>
                <a:round/>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36" name="Freeform: Shape 35">
                <a:extLst>
                  <a:ext uri="{FF2B5EF4-FFF2-40B4-BE49-F238E27FC236}">
                    <a16:creationId xmlns:a16="http://schemas.microsoft.com/office/drawing/2014/main" id="{CE3C7C5E-2828-4C19-AD61-17B75E962703}"/>
                  </a:ext>
                </a:extLst>
              </p:cNvPr>
              <p:cNvSpPr/>
              <p:nvPr/>
            </p:nvSpPr>
            <p:spPr>
              <a:xfrm>
                <a:off x="5982011" y="3519559"/>
                <a:ext cx="109607" cy="129309"/>
              </a:xfrm>
              <a:custGeom>
                <a:avLst/>
                <a:gdLst>
                  <a:gd name="connsiteX0" fmla="*/ 109607 w 109607"/>
                  <a:gd name="connsiteY0" fmla="*/ 17379 h 129309"/>
                  <a:gd name="connsiteX1" fmla="*/ 67312 w 109607"/>
                  <a:gd name="connsiteY1" fmla="*/ 129310 h 129309"/>
                  <a:gd name="connsiteX2" fmla="*/ 43900 w 109607"/>
                  <a:gd name="connsiteY2" fmla="*/ 86710 h 129309"/>
                  <a:gd name="connsiteX3" fmla="*/ 0 w 109607"/>
                  <a:gd name="connsiteY3" fmla="*/ 107585 h 129309"/>
                  <a:gd name="connsiteX4" fmla="*/ 40878 w 109607"/>
                  <a:gd name="connsiteY4" fmla="*/ 0 h 129309"/>
                  <a:gd name="connsiteX5" fmla="*/ 109607 w 109607"/>
                  <a:gd name="connsiteY5" fmla="*/ 17379 h 12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07" h="129309">
                    <a:moveTo>
                      <a:pt x="109607" y="17379"/>
                    </a:moveTo>
                    <a:lnTo>
                      <a:pt x="67312" y="129310"/>
                    </a:lnTo>
                    <a:lnTo>
                      <a:pt x="43900" y="86710"/>
                    </a:lnTo>
                    <a:lnTo>
                      <a:pt x="0" y="107585"/>
                    </a:lnTo>
                    <a:lnTo>
                      <a:pt x="40878" y="0"/>
                    </a:lnTo>
                    <a:cubicBezTo>
                      <a:pt x="61459" y="10673"/>
                      <a:pt x="84777" y="16907"/>
                      <a:pt x="109607" y="17379"/>
                    </a:cubicBezTo>
                    <a:close/>
                  </a:path>
                </a:pathLst>
              </a:custGeom>
              <a:noFill/>
              <a:ln w="19050" cap="rnd">
                <a:solidFill>
                  <a:srgbClr val="00B0F0"/>
                </a:solidFill>
                <a:prstDash val="solid"/>
                <a:round/>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37" name="Freeform: Shape 36">
                <a:extLst>
                  <a:ext uri="{FF2B5EF4-FFF2-40B4-BE49-F238E27FC236}">
                    <a16:creationId xmlns:a16="http://schemas.microsoft.com/office/drawing/2014/main" id="{076173C0-B1F4-4F50-875A-68625AFAF0AA}"/>
                  </a:ext>
                </a:extLst>
              </p:cNvPr>
              <p:cNvSpPr/>
              <p:nvPr/>
            </p:nvSpPr>
            <p:spPr>
              <a:xfrm>
                <a:off x="6099926" y="3519087"/>
                <a:ext cx="109512" cy="129781"/>
              </a:xfrm>
              <a:custGeom>
                <a:avLst/>
                <a:gdLst>
                  <a:gd name="connsiteX0" fmla="*/ 109513 w 109512"/>
                  <a:gd name="connsiteY0" fmla="*/ 108057 h 129781"/>
                  <a:gd name="connsiteX1" fmla="*/ 65613 w 109512"/>
                  <a:gd name="connsiteY1" fmla="*/ 87182 h 129781"/>
                  <a:gd name="connsiteX2" fmla="*/ 42295 w 109512"/>
                  <a:gd name="connsiteY2" fmla="*/ 129782 h 129781"/>
                  <a:gd name="connsiteX3" fmla="*/ 0 w 109512"/>
                  <a:gd name="connsiteY3" fmla="*/ 17852 h 129781"/>
                  <a:gd name="connsiteX4" fmla="*/ 68446 w 109512"/>
                  <a:gd name="connsiteY4" fmla="*/ 0 h 129781"/>
                  <a:gd name="connsiteX5" fmla="*/ 109513 w 109512"/>
                  <a:gd name="connsiteY5" fmla="*/ 108057 h 129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512" h="129781">
                    <a:moveTo>
                      <a:pt x="109513" y="108057"/>
                    </a:moveTo>
                    <a:lnTo>
                      <a:pt x="65613" y="87182"/>
                    </a:lnTo>
                    <a:lnTo>
                      <a:pt x="42295" y="129782"/>
                    </a:lnTo>
                    <a:lnTo>
                      <a:pt x="0" y="17852"/>
                    </a:lnTo>
                    <a:cubicBezTo>
                      <a:pt x="24735" y="17191"/>
                      <a:pt x="47959" y="10767"/>
                      <a:pt x="68446" y="0"/>
                    </a:cubicBezTo>
                    <a:lnTo>
                      <a:pt x="109513" y="108057"/>
                    </a:lnTo>
                    <a:close/>
                  </a:path>
                </a:pathLst>
              </a:custGeom>
              <a:noFill/>
              <a:ln w="19050" cap="rnd">
                <a:solidFill>
                  <a:srgbClr val="00B0F0"/>
                </a:solidFill>
                <a:prstDash val="solid"/>
                <a:round/>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38" name="Freeform: Shape 37">
                <a:extLst>
                  <a:ext uri="{FF2B5EF4-FFF2-40B4-BE49-F238E27FC236}">
                    <a16:creationId xmlns:a16="http://schemas.microsoft.com/office/drawing/2014/main" id="{8E274F4F-6499-4B49-805E-4815237E7CD7}"/>
                  </a:ext>
                </a:extLst>
              </p:cNvPr>
              <p:cNvSpPr/>
              <p:nvPr/>
            </p:nvSpPr>
            <p:spPr>
              <a:xfrm>
                <a:off x="6033794" y="3316155"/>
                <a:ext cx="122729" cy="122792"/>
              </a:xfrm>
              <a:custGeom>
                <a:avLst/>
                <a:gdLst>
                  <a:gd name="connsiteX0" fmla="*/ 61365 w 122729"/>
                  <a:gd name="connsiteY0" fmla="*/ 101817 h 122792"/>
                  <a:gd name="connsiteX1" fmla="*/ 99290 w 122729"/>
                  <a:gd name="connsiteY1" fmla="*/ 122792 h 122792"/>
                  <a:gd name="connsiteX2" fmla="*/ 92047 w 122729"/>
                  <a:gd name="connsiteY2" fmla="*/ 78366 h 122792"/>
                  <a:gd name="connsiteX3" fmla="*/ 122730 w 122729"/>
                  <a:gd name="connsiteY3" fmla="*/ 46902 h 122792"/>
                  <a:gd name="connsiteX4" fmla="*/ 80327 w 122729"/>
                  <a:gd name="connsiteY4" fmla="*/ 40420 h 122792"/>
                  <a:gd name="connsiteX5" fmla="*/ 61365 w 122729"/>
                  <a:gd name="connsiteY5" fmla="*/ 0 h 122792"/>
                  <a:gd name="connsiteX6" fmla="*/ 42401 w 122729"/>
                  <a:gd name="connsiteY6" fmla="*/ 40420 h 122792"/>
                  <a:gd name="connsiteX7" fmla="*/ 0 w 122729"/>
                  <a:gd name="connsiteY7" fmla="*/ 46902 h 122792"/>
                  <a:gd name="connsiteX8" fmla="*/ 30682 w 122729"/>
                  <a:gd name="connsiteY8" fmla="*/ 78366 h 122792"/>
                  <a:gd name="connsiteX9" fmla="*/ 23439 w 122729"/>
                  <a:gd name="connsiteY9" fmla="*/ 122792 h 122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729" h="122792">
                    <a:moveTo>
                      <a:pt x="61365" y="101817"/>
                    </a:moveTo>
                    <a:lnTo>
                      <a:pt x="99290" y="122792"/>
                    </a:lnTo>
                    <a:lnTo>
                      <a:pt x="92047" y="78366"/>
                    </a:lnTo>
                    <a:lnTo>
                      <a:pt x="122730" y="46902"/>
                    </a:lnTo>
                    <a:lnTo>
                      <a:pt x="80327" y="40420"/>
                    </a:lnTo>
                    <a:lnTo>
                      <a:pt x="61365" y="0"/>
                    </a:lnTo>
                    <a:lnTo>
                      <a:pt x="42401" y="40420"/>
                    </a:lnTo>
                    <a:lnTo>
                      <a:pt x="0" y="46902"/>
                    </a:lnTo>
                    <a:lnTo>
                      <a:pt x="30682" y="78366"/>
                    </a:lnTo>
                    <a:lnTo>
                      <a:pt x="23439" y="122792"/>
                    </a:lnTo>
                    <a:close/>
                  </a:path>
                </a:pathLst>
              </a:custGeom>
              <a:noFill/>
              <a:ln w="19050" cap="rnd">
                <a:solidFill>
                  <a:srgbClr val="00B0F0"/>
                </a:solidFill>
                <a:prstDash val="solid"/>
                <a:round/>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grpSp>
        <p:grpSp>
          <p:nvGrpSpPr>
            <p:cNvPr id="39" name="Graphic 27">
              <a:extLst>
                <a:ext uri="{FF2B5EF4-FFF2-40B4-BE49-F238E27FC236}">
                  <a16:creationId xmlns:a16="http://schemas.microsoft.com/office/drawing/2014/main" id="{FDF98B28-28ED-4083-BA62-99223DC88EA4}"/>
                </a:ext>
              </a:extLst>
            </p:cNvPr>
            <p:cNvGrpSpPr/>
            <p:nvPr/>
          </p:nvGrpSpPr>
          <p:grpSpPr>
            <a:xfrm>
              <a:off x="2703719" y="5712706"/>
              <a:ext cx="354666" cy="359312"/>
              <a:chOff x="2940423" y="6358670"/>
              <a:chExt cx="630657" cy="638919"/>
            </a:xfrm>
            <a:solidFill>
              <a:srgbClr val="00B0F0"/>
            </a:solidFill>
          </p:grpSpPr>
          <p:sp>
            <p:nvSpPr>
              <p:cNvPr id="40" name="Freeform: Shape 39">
                <a:extLst>
                  <a:ext uri="{FF2B5EF4-FFF2-40B4-BE49-F238E27FC236}">
                    <a16:creationId xmlns:a16="http://schemas.microsoft.com/office/drawing/2014/main" id="{D4B91E8A-9A51-4F97-A425-03AFFD09AE8A}"/>
                  </a:ext>
                </a:extLst>
              </p:cNvPr>
              <p:cNvSpPr/>
              <p:nvPr/>
            </p:nvSpPr>
            <p:spPr>
              <a:xfrm>
                <a:off x="3059672" y="6358670"/>
                <a:ext cx="481086" cy="190909"/>
              </a:xfrm>
              <a:custGeom>
                <a:avLst/>
                <a:gdLst>
                  <a:gd name="connsiteX0" fmla="*/ 42788 w 481086"/>
                  <a:gd name="connsiteY0" fmla="*/ 127546 h 190909"/>
                  <a:gd name="connsiteX1" fmla="*/ 218888 w 481086"/>
                  <a:gd name="connsiteY1" fmla="*/ 54620 h 190909"/>
                  <a:gd name="connsiteX2" fmla="*/ 390004 w 481086"/>
                  <a:gd name="connsiteY2" fmla="*/ 122821 h 190909"/>
                  <a:gd name="connsiteX3" fmla="*/ 349150 w 481086"/>
                  <a:gd name="connsiteY3" fmla="*/ 156158 h 190909"/>
                  <a:gd name="connsiteX4" fmla="*/ 481087 w 481086"/>
                  <a:gd name="connsiteY4" fmla="*/ 190909 h 190909"/>
                  <a:gd name="connsiteX5" fmla="*/ 473385 w 481086"/>
                  <a:gd name="connsiteY5" fmla="*/ 54731 h 190909"/>
                  <a:gd name="connsiteX6" fmla="*/ 432606 w 481086"/>
                  <a:gd name="connsiteY6" fmla="*/ 88032 h 190909"/>
                  <a:gd name="connsiteX7" fmla="*/ 218888 w 481086"/>
                  <a:gd name="connsiteY7" fmla="*/ 0 h 190909"/>
                  <a:gd name="connsiteX8" fmla="*/ 0 w 481086"/>
                  <a:gd name="connsiteY8" fmla="*/ 93204 h 190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1086" h="190909">
                    <a:moveTo>
                      <a:pt x="42788" y="127546"/>
                    </a:moveTo>
                    <a:cubicBezTo>
                      <a:pt x="87957" y="82451"/>
                      <a:pt x="150019" y="54620"/>
                      <a:pt x="218888" y="54620"/>
                    </a:cubicBezTo>
                    <a:cubicBezTo>
                      <a:pt x="285266" y="54620"/>
                      <a:pt x="345318" y="80554"/>
                      <a:pt x="390004" y="122821"/>
                    </a:cubicBezTo>
                    <a:lnTo>
                      <a:pt x="349150" y="156158"/>
                    </a:lnTo>
                    <a:lnTo>
                      <a:pt x="481087" y="190909"/>
                    </a:lnTo>
                    <a:lnTo>
                      <a:pt x="473385" y="54731"/>
                    </a:lnTo>
                    <a:lnTo>
                      <a:pt x="432606" y="88032"/>
                    </a:lnTo>
                    <a:cubicBezTo>
                      <a:pt x="377762" y="33672"/>
                      <a:pt x="302195" y="0"/>
                      <a:pt x="218888" y="0"/>
                    </a:cubicBezTo>
                    <a:cubicBezTo>
                      <a:pt x="132903" y="0"/>
                      <a:pt x="55252" y="35756"/>
                      <a:pt x="0" y="93204"/>
                    </a:cubicBezTo>
                    <a:close/>
                  </a:path>
                </a:pathLst>
              </a:custGeom>
              <a:grp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41" name="Freeform: Shape 40">
                <a:extLst>
                  <a:ext uri="{FF2B5EF4-FFF2-40B4-BE49-F238E27FC236}">
                    <a16:creationId xmlns:a16="http://schemas.microsoft.com/office/drawing/2014/main" id="{42484455-51BD-4308-AC27-82E1DBA88653}"/>
                  </a:ext>
                </a:extLst>
              </p:cNvPr>
              <p:cNvSpPr/>
              <p:nvPr/>
            </p:nvSpPr>
            <p:spPr>
              <a:xfrm>
                <a:off x="3237521" y="6565839"/>
                <a:ext cx="333559" cy="431751"/>
              </a:xfrm>
              <a:custGeom>
                <a:avLst/>
                <a:gdLst>
                  <a:gd name="connsiteX0" fmla="*/ 269602 w 333559"/>
                  <a:gd name="connsiteY0" fmla="*/ 20502 h 431751"/>
                  <a:gd name="connsiteX1" fmla="*/ 247092 w 333559"/>
                  <a:gd name="connsiteY1" fmla="*/ 209811 h 431751"/>
                  <a:gd name="connsiteX2" fmla="*/ 103920 w 333559"/>
                  <a:gd name="connsiteY2" fmla="*/ 325710 h 431751"/>
                  <a:gd name="connsiteX3" fmla="*/ 94804 w 333559"/>
                  <a:gd name="connsiteY3" fmla="*/ 273769 h 431751"/>
                  <a:gd name="connsiteX4" fmla="*/ 0 w 333559"/>
                  <a:gd name="connsiteY4" fmla="*/ 371885 h 431751"/>
                  <a:gd name="connsiteX5" fmla="*/ 122560 w 333559"/>
                  <a:gd name="connsiteY5" fmla="*/ 431751 h 431751"/>
                  <a:gd name="connsiteX6" fmla="*/ 113445 w 333559"/>
                  <a:gd name="connsiteY6" fmla="*/ 379884 h 431751"/>
                  <a:gd name="connsiteX7" fmla="*/ 294755 w 333559"/>
                  <a:gd name="connsiteY7" fmla="*/ 236526 h 431751"/>
                  <a:gd name="connsiteX8" fmla="*/ 320465 w 333559"/>
                  <a:gd name="connsiteY8" fmla="*/ 0 h 43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559" h="431751">
                    <a:moveTo>
                      <a:pt x="269602" y="20502"/>
                    </a:moveTo>
                    <a:cubicBezTo>
                      <a:pt x="286866" y="81967"/>
                      <a:pt x="280765" y="149759"/>
                      <a:pt x="247092" y="209811"/>
                    </a:cubicBezTo>
                    <a:cubicBezTo>
                      <a:pt x="214648" y="267705"/>
                      <a:pt x="162633" y="307442"/>
                      <a:pt x="103920" y="325710"/>
                    </a:cubicBezTo>
                    <a:lnTo>
                      <a:pt x="94804" y="273769"/>
                    </a:lnTo>
                    <a:lnTo>
                      <a:pt x="0" y="371885"/>
                    </a:lnTo>
                    <a:lnTo>
                      <a:pt x="122560" y="431751"/>
                    </a:lnTo>
                    <a:lnTo>
                      <a:pt x="113445" y="379884"/>
                    </a:lnTo>
                    <a:cubicBezTo>
                      <a:pt x="187673" y="358639"/>
                      <a:pt x="253976" y="309191"/>
                      <a:pt x="294755" y="236526"/>
                    </a:cubicBezTo>
                    <a:cubicBezTo>
                      <a:pt x="336761" y="161479"/>
                      <a:pt x="343571" y="76274"/>
                      <a:pt x="320465" y="0"/>
                    </a:cubicBezTo>
                    <a:close/>
                  </a:path>
                </a:pathLst>
              </a:custGeom>
              <a:grp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42" name="Freeform: Shape 41">
                <a:extLst>
                  <a:ext uri="{FF2B5EF4-FFF2-40B4-BE49-F238E27FC236}">
                    <a16:creationId xmlns:a16="http://schemas.microsoft.com/office/drawing/2014/main" id="{8FE963AB-7E1E-4A39-B4CD-ABE5ED8117FC}"/>
                  </a:ext>
                </a:extLst>
              </p:cNvPr>
              <p:cNvSpPr/>
              <p:nvPr/>
            </p:nvSpPr>
            <p:spPr>
              <a:xfrm>
                <a:off x="2940423" y="6488076"/>
                <a:ext cx="284633" cy="462445"/>
              </a:xfrm>
              <a:custGeom>
                <a:avLst/>
                <a:gdLst>
                  <a:gd name="connsiteX0" fmla="*/ 284633 w 284633"/>
                  <a:gd name="connsiteY0" fmla="*/ 408086 h 462445"/>
                  <a:gd name="connsiteX1" fmla="*/ 131229 w 284633"/>
                  <a:gd name="connsiteY1" fmla="*/ 294903 h 462445"/>
                  <a:gd name="connsiteX2" fmla="*/ 101390 w 284633"/>
                  <a:gd name="connsiteY2" fmla="*/ 113109 h 462445"/>
                  <a:gd name="connsiteX3" fmla="*/ 150986 w 284633"/>
                  <a:gd name="connsiteY3" fmla="*/ 130894 h 462445"/>
                  <a:gd name="connsiteX4" fmla="*/ 112700 w 284633"/>
                  <a:gd name="connsiteY4" fmla="*/ 0 h 462445"/>
                  <a:gd name="connsiteX5" fmla="*/ 0 w 284633"/>
                  <a:gd name="connsiteY5" fmla="*/ 76832 h 462445"/>
                  <a:gd name="connsiteX6" fmla="*/ 49560 w 284633"/>
                  <a:gd name="connsiteY6" fmla="*/ 94580 h 462445"/>
                  <a:gd name="connsiteX7" fmla="*/ 84460 w 284633"/>
                  <a:gd name="connsiteY7" fmla="*/ 323031 h 462445"/>
                  <a:gd name="connsiteX8" fmla="*/ 277267 w 284633"/>
                  <a:gd name="connsiteY8" fmla="*/ 462445 h 462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633" h="462445">
                    <a:moveTo>
                      <a:pt x="284633" y="408086"/>
                    </a:moveTo>
                    <a:cubicBezTo>
                      <a:pt x="222647" y="392682"/>
                      <a:pt x="166800" y="353876"/>
                      <a:pt x="131229" y="294903"/>
                    </a:cubicBezTo>
                    <a:cubicBezTo>
                      <a:pt x="96999" y="238051"/>
                      <a:pt x="88218" y="173199"/>
                      <a:pt x="101390" y="113109"/>
                    </a:cubicBezTo>
                    <a:lnTo>
                      <a:pt x="150986" y="130894"/>
                    </a:lnTo>
                    <a:lnTo>
                      <a:pt x="112700" y="0"/>
                    </a:lnTo>
                    <a:lnTo>
                      <a:pt x="0" y="76832"/>
                    </a:lnTo>
                    <a:lnTo>
                      <a:pt x="49560" y="94580"/>
                    </a:lnTo>
                    <a:cubicBezTo>
                      <a:pt x="31328" y="169590"/>
                      <a:pt x="41486" y="251705"/>
                      <a:pt x="84460" y="323031"/>
                    </a:cubicBezTo>
                    <a:cubicBezTo>
                      <a:pt x="128848" y="396701"/>
                      <a:pt x="199542" y="444773"/>
                      <a:pt x="277267" y="462445"/>
                    </a:cubicBezTo>
                    <a:close/>
                  </a:path>
                </a:pathLst>
              </a:custGeom>
              <a:grp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grpSp>
        <p:sp>
          <p:nvSpPr>
            <p:cNvPr id="43" name="Graphic 23">
              <a:extLst>
                <a:ext uri="{FF2B5EF4-FFF2-40B4-BE49-F238E27FC236}">
                  <a16:creationId xmlns:a16="http://schemas.microsoft.com/office/drawing/2014/main" id="{0AF50BCA-7FB3-4EB5-82FC-8C02CA871F32}"/>
                </a:ext>
              </a:extLst>
            </p:cNvPr>
            <p:cNvSpPr/>
            <p:nvPr/>
          </p:nvSpPr>
          <p:spPr>
            <a:xfrm>
              <a:off x="2738455" y="5263183"/>
              <a:ext cx="303840" cy="329458"/>
            </a:xfrm>
            <a:custGeom>
              <a:avLst/>
              <a:gdLst>
                <a:gd name="connsiteX0" fmla="*/ 709336 w 790607"/>
                <a:gd name="connsiteY0" fmla="*/ 452016 h 857267"/>
                <a:gd name="connsiteX1" fmla="*/ 714099 w 790607"/>
                <a:gd name="connsiteY1" fmla="*/ 443368 h 857267"/>
                <a:gd name="connsiteX2" fmla="*/ 715013 w 790607"/>
                <a:gd name="connsiteY2" fmla="*/ 441891 h 857267"/>
                <a:gd name="connsiteX3" fmla="*/ 720109 w 790607"/>
                <a:gd name="connsiteY3" fmla="*/ 431566 h 857267"/>
                <a:gd name="connsiteX4" fmla="*/ 722271 w 790607"/>
                <a:gd name="connsiteY4" fmla="*/ 403801 h 857267"/>
                <a:gd name="connsiteX5" fmla="*/ 693363 w 790607"/>
                <a:gd name="connsiteY5" fmla="*/ 382589 h 857267"/>
                <a:gd name="connsiteX6" fmla="*/ 692372 w 790607"/>
                <a:gd name="connsiteY6" fmla="*/ 382246 h 857267"/>
                <a:gd name="connsiteX7" fmla="*/ 692372 w 790607"/>
                <a:gd name="connsiteY7" fmla="*/ 382284 h 857267"/>
                <a:gd name="connsiteX8" fmla="*/ 490204 w 790607"/>
                <a:gd name="connsiteY8" fmla="*/ 376683 h 857267"/>
                <a:gd name="connsiteX9" fmla="*/ 464210 w 790607"/>
                <a:gd name="connsiteY9" fmla="*/ 362177 h 857267"/>
                <a:gd name="connsiteX10" fmla="*/ 464134 w 790607"/>
                <a:gd name="connsiteY10" fmla="*/ 362215 h 857267"/>
                <a:gd name="connsiteX11" fmla="*/ 493862 w 790607"/>
                <a:gd name="connsiteY11" fmla="*/ 224836 h 857267"/>
                <a:gd name="connsiteX12" fmla="*/ 494643 w 790607"/>
                <a:gd name="connsiteY12" fmla="*/ 223359 h 857267"/>
                <a:gd name="connsiteX13" fmla="*/ 507035 w 790607"/>
                <a:gd name="connsiteY13" fmla="*/ 197594 h 857267"/>
                <a:gd name="connsiteX14" fmla="*/ 517284 w 790607"/>
                <a:gd name="connsiteY14" fmla="*/ 132024 h 857267"/>
                <a:gd name="connsiteX15" fmla="*/ 502291 w 790607"/>
                <a:gd name="connsiteY15" fmla="*/ 81837 h 857267"/>
                <a:gd name="connsiteX16" fmla="*/ 471002 w 790607"/>
                <a:gd name="connsiteY16" fmla="*/ 60063 h 857267"/>
                <a:gd name="connsiteX17" fmla="*/ 470011 w 790607"/>
                <a:gd name="connsiteY17" fmla="*/ 59710 h 857267"/>
                <a:gd name="connsiteX18" fmla="*/ 465553 w 790607"/>
                <a:gd name="connsiteY18" fmla="*/ 58672 h 857267"/>
                <a:gd name="connsiteX19" fmla="*/ 441046 w 790607"/>
                <a:gd name="connsiteY19" fmla="*/ 184945 h 857267"/>
                <a:gd name="connsiteX20" fmla="*/ 389630 w 790607"/>
                <a:gd name="connsiteY20" fmla="*/ 253687 h 857267"/>
                <a:gd name="connsiteX21" fmla="*/ 365531 w 790607"/>
                <a:gd name="connsiteY21" fmla="*/ 274109 h 857267"/>
                <a:gd name="connsiteX22" fmla="*/ 352520 w 790607"/>
                <a:gd name="connsiteY22" fmla="*/ 293663 h 857267"/>
                <a:gd name="connsiteX23" fmla="*/ 284664 w 790607"/>
                <a:gd name="connsiteY23" fmla="*/ 430833 h 857267"/>
                <a:gd name="connsiteX24" fmla="*/ 216732 w 790607"/>
                <a:gd name="connsiteY24" fmla="*/ 488145 h 857267"/>
                <a:gd name="connsiteX25" fmla="*/ 216732 w 790607"/>
                <a:gd name="connsiteY25" fmla="*/ 764551 h 857267"/>
                <a:gd name="connsiteX26" fmla="*/ 358826 w 790607"/>
                <a:gd name="connsiteY26" fmla="*/ 791097 h 857267"/>
                <a:gd name="connsiteX27" fmla="*/ 619154 w 790607"/>
                <a:gd name="connsiteY27" fmla="*/ 792011 h 857267"/>
                <a:gd name="connsiteX28" fmla="*/ 645385 w 790607"/>
                <a:gd name="connsiteY28" fmla="*/ 774409 h 857267"/>
                <a:gd name="connsiteX29" fmla="*/ 665226 w 790607"/>
                <a:gd name="connsiteY29" fmla="*/ 751473 h 857267"/>
                <a:gd name="connsiteX30" fmla="*/ 663969 w 790607"/>
                <a:gd name="connsiteY30" fmla="*/ 743815 h 857267"/>
                <a:gd name="connsiteX31" fmla="*/ 644042 w 790607"/>
                <a:gd name="connsiteY31" fmla="*/ 743815 h 857267"/>
                <a:gd name="connsiteX32" fmla="*/ 615172 w 790607"/>
                <a:gd name="connsiteY32" fmla="*/ 714792 h 857267"/>
                <a:gd name="connsiteX33" fmla="*/ 644042 w 790607"/>
                <a:gd name="connsiteY33" fmla="*/ 685808 h 857267"/>
                <a:gd name="connsiteX34" fmla="*/ 686391 w 790607"/>
                <a:gd name="connsiteY34" fmla="*/ 685808 h 857267"/>
                <a:gd name="connsiteX35" fmla="*/ 700164 w 790607"/>
                <a:gd name="connsiteY35" fmla="*/ 677273 h 857267"/>
                <a:gd name="connsiteX36" fmla="*/ 715442 w 790607"/>
                <a:gd name="connsiteY36" fmla="*/ 667281 h 857267"/>
                <a:gd name="connsiteX37" fmla="*/ 718785 w 790607"/>
                <a:gd name="connsiteY37" fmla="*/ 657633 h 857267"/>
                <a:gd name="connsiteX38" fmla="*/ 714032 w 790607"/>
                <a:gd name="connsiteY38" fmla="*/ 636697 h 857267"/>
                <a:gd name="connsiteX39" fmla="*/ 710270 w 790607"/>
                <a:gd name="connsiteY39" fmla="*/ 630877 h 857267"/>
                <a:gd name="connsiteX40" fmla="*/ 644023 w 790607"/>
                <a:gd name="connsiteY40" fmla="*/ 630877 h 857267"/>
                <a:gd name="connsiteX41" fmla="*/ 615153 w 790607"/>
                <a:gd name="connsiteY41" fmla="*/ 601854 h 857267"/>
                <a:gd name="connsiteX42" fmla="*/ 644023 w 790607"/>
                <a:gd name="connsiteY42" fmla="*/ 572813 h 857267"/>
                <a:gd name="connsiteX43" fmla="*/ 708031 w 790607"/>
                <a:gd name="connsiteY43" fmla="*/ 572813 h 857267"/>
                <a:gd name="connsiteX44" fmla="*/ 712737 w 790607"/>
                <a:gd name="connsiteY44" fmla="*/ 566917 h 857267"/>
                <a:gd name="connsiteX45" fmla="*/ 712651 w 790607"/>
                <a:gd name="connsiteY45" fmla="*/ 566821 h 857267"/>
                <a:gd name="connsiteX46" fmla="*/ 725948 w 790607"/>
                <a:gd name="connsiteY46" fmla="*/ 518206 h 857267"/>
                <a:gd name="connsiteX47" fmla="*/ 719938 w 790607"/>
                <a:gd name="connsiteY47" fmla="*/ 510300 h 857267"/>
                <a:gd name="connsiteX48" fmla="*/ 719680 w 790607"/>
                <a:gd name="connsiteY48" fmla="*/ 510043 h 857267"/>
                <a:gd name="connsiteX49" fmla="*/ 644023 w 790607"/>
                <a:gd name="connsiteY49" fmla="*/ 510043 h 857267"/>
                <a:gd name="connsiteX50" fmla="*/ 615153 w 790607"/>
                <a:gd name="connsiteY50" fmla="*/ 481030 h 857267"/>
                <a:gd name="connsiteX51" fmla="*/ 644023 w 790607"/>
                <a:gd name="connsiteY51" fmla="*/ 452045 h 857267"/>
                <a:gd name="connsiteX52" fmla="*/ 709317 w 790607"/>
                <a:gd name="connsiteY52" fmla="*/ 452045 h 857267"/>
                <a:gd name="connsiteX53" fmla="*/ 709317 w 790607"/>
                <a:gd name="connsiteY53" fmla="*/ 452016 h 857267"/>
                <a:gd name="connsiteX54" fmla="*/ 201778 w 790607"/>
                <a:gd name="connsiteY54" fmla="*/ 820529 h 857267"/>
                <a:gd name="connsiteX55" fmla="*/ 198968 w 790607"/>
                <a:gd name="connsiteY55" fmla="*/ 823511 h 857267"/>
                <a:gd name="connsiteX56" fmla="*/ 198834 w 790607"/>
                <a:gd name="connsiteY56" fmla="*/ 823653 h 857267"/>
                <a:gd name="connsiteX57" fmla="*/ 156048 w 790607"/>
                <a:gd name="connsiteY57" fmla="*/ 841513 h 857267"/>
                <a:gd name="connsiteX58" fmla="*/ 60627 w 790607"/>
                <a:gd name="connsiteY58" fmla="*/ 841513 h 857267"/>
                <a:gd name="connsiteX59" fmla="*/ 17850 w 790607"/>
                <a:gd name="connsiteY59" fmla="*/ 823653 h 857267"/>
                <a:gd name="connsiteX60" fmla="*/ 17764 w 790607"/>
                <a:gd name="connsiteY60" fmla="*/ 823511 h 857267"/>
                <a:gd name="connsiteX61" fmla="*/ 0 w 790607"/>
                <a:gd name="connsiteY61" fmla="*/ 780496 h 857267"/>
                <a:gd name="connsiteX62" fmla="*/ 0 w 790607"/>
                <a:gd name="connsiteY62" fmla="*/ 476696 h 857267"/>
                <a:gd name="connsiteX63" fmla="*/ 17802 w 790607"/>
                <a:gd name="connsiteY63" fmla="*/ 433643 h 857267"/>
                <a:gd name="connsiteX64" fmla="*/ 17764 w 790607"/>
                <a:gd name="connsiteY64" fmla="*/ 433586 h 857267"/>
                <a:gd name="connsiteX65" fmla="*/ 60627 w 790607"/>
                <a:gd name="connsiteY65" fmla="*/ 415688 h 857267"/>
                <a:gd name="connsiteX66" fmla="*/ 156048 w 790607"/>
                <a:gd name="connsiteY66" fmla="*/ 415688 h 857267"/>
                <a:gd name="connsiteX67" fmla="*/ 197015 w 790607"/>
                <a:gd name="connsiteY67" fmla="*/ 431681 h 857267"/>
                <a:gd name="connsiteX68" fmla="*/ 203759 w 790607"/>
                <a:gd name="connsiteY68" fmla="*/ 431681 h 857267"/>
                <a:gd name="connsiteX69" fmla="*/ 237325 w 790607"/>
                <a:gd name="connsiteY69" fmla="*/ 397962 h 857267"/>
                <a:gd name="connsiteX70" fmla="*/ 298866 w 790607"/>
                <a:gd name="connsiteY70" fmla="*/ 272556 h 857267"/>
                <a:gd name="connsiteX71" fmla="*/ 324231 w 790607"/>
                <a:gd name="connsiteY71" fmla="*/ 233713 h 857267"/>
                <a:gd name="connsiteX72" fmla="*/ 354482 w 790607"/>
                <a:gd name="connsiteY72" fmla="*/ 207862 h 857267"/>
                <a:gd name="connsiteX73" fmla="*/ 387629 w 790607"/>
                <a:gd name="connsiteY73" fmla="*/ 163371 h 857267"/>
                <a:gd name="connsiteX74" fmla="*/ 409318 w 790607"/>
                <a:gd name="connsiteY74" fmla="*/ 37708 h 857267"/>
                <a:gd name="connsiteX75" fmla="*/ 418348 w 790607"/>
                <a:gd name="connsiteY75" fmla="*/ 15714 h 857267"/>
                <a:gd name="connsiteX76" fmla="*/ 453314 w 790607"/>
                <a:gd name="connsiteY76" fmla="*/ 160 h 857267"/>
                <a:gd name="connsiteX77" fmla="*/ 486375 w 790607"/>
                <a:gd name="connsiteY77" fmla="*/ 4332 h 857267"/>
                <a:gd name="connsiteX78" fmla="*/ 487880 w 790607"/>
                <a:gd name="connsiteY78" fmla="*/ 4722 h 857267"/>
                <a:gd name="connsiteX79" fmla="*/ 548011 w 790607"/>
                <a:gd name="connsiteY79" fmla="*/ 46699 h 857267"/>
                <a:gd name="connsiteX80" fmla="*/ 574758 w 790607"/>
                <a:gd name="connsiteY80" fmla="*/ 128605 h 857267"/>
                <a:gd name="connsiteX81" fmla="*/ 560261 w 790607"/>
                <a:gd name="connsiteY81" fmla="*/ 219549 h 857267"/>
                <a:gd name="connsiteX82" fmla="*/ 545992 w 790607"/>
                <a:gd name="connsiteY82" fmla="*/ 249534 h 857267"/>
                <a:gd name="connsiteX83" fmla="*/ 545268 w 790607"/>
                <a:gd name="connsiteY83" fmla="*/ 251096 h 857267"/>
                <a:gd name="connsiteX84" fmla="*/ 515188 w 790607"/>
                <a:gd name="connsiteY84" fmla="*/ 318143 h 857267"/>
                <a:gd name="connsiteX85" fmla="*/ 713765 w 790607"/>
                <a:gd name="connsiteY85" fmla="*/ 328572 h 857267"/>
                <a:gd name="connsiteX86" fmla="*/ 713765 w 790607"/>
                <a:gd name="connsiteY86" fmla="*/ 328572 h 857267"/>
                <a:gd name="connsiteX87" fmla="*/ 776183 w 790607"/>
                <a:gd name="connsiteY87" fmla="*/ 383151 h 857267"/>
                <a:gd name="connsiteX88" fmla="*/ 774878 w 790607"/>
                <a:gd name="connsiteY88" fmla="*/ 449454 h 857267"/>
                <a:gd name="connsiteX89" fmla="*/ 764981 w 790607"/>
                <a:gd name="connsiteY89" fmla="*/ 470619 h 857267"/>
                <a:gd name="connsiteX90" fmla="*/ 764162 w 790607"/>
                <a:gd name="connsiteY90" fmla="*/ 472181 h 857267"/>
                <a:gd name="connsiteX91" fmla="*/ 763867 w 790607"/>
                <a:gd name="connsiteY91" fmla="*/ 472752 h 857267"/>
                <a:gd name="connsiteX92" fmla="*/ 774916 w 790607"/>
                <a:gd name="connsiteY92" fmla="*/ 487573 h 857267"/>
                <a:gd name="connsiteX93" fmla="*/ 759628 w 790607"/>
                <a:gd name="connsiteY93" fmla="*/ 600587 h 857267"/>
                <a:gd name="connsiteX94" fmla="*/ 766372 w 790607"/>
                <a:gd name="connsiteY94" fmla="*/ 612446 h 857267"/>
                <a:gd name="connsiteX95" fmla="*/ 776316 w 790607"/>
                <a:gd name="connsiteY95" fmla="*/ 660366 h 857267"/>
                <a:gd name="connsiteX96" fmla="*/ 758762 w 790607"/>
                <a:gd name="connsiteY96" fmla="*/ 705343 h 857267"/>
                <a:gd name="connsiteX97" fmla="*/ 729034 w 790607"/>
                <a:gd name="connsiteY97" fmla="*/ 727375 h 857267"/>
                <a:gd name="connsiteX98" fmla="*/ 719528 w 790607"/>
                <a:gd name="connsiteY98" fmla="*/ 731337 h 857267"/>
                <a:gd name="connsiteX99" fmla="*/ 721214 w 790607"/>
                <a:gd name="connsiteY99" fmla="*/ 738462 h 857267"/>
                <a:gd name="connsiteX100" fmla="*/ 718233 w 790607"/>
                <a:gd name="connsiteY100" fmla="*/ 773876 h 857267"/>
                <a:gd name="connsiteX101" fmla="*/ 683514 w 790607"/>
                <a:gd name="connsiteY101" fmla="*/ 817691 h 857267"/>
                <a:gd name="connsiteX102" fmla="*/ 635594 w 790607"/>
                <a:gd name="connsiteY102" fmla="*/ 847533 h 857267"/>
                <a:gd name="connsiteX103" fmla="*/ 352701 w 790607"/>
                <a:gd name="connsiteY103" fmla="*/ 848571 h 857267"/>
                <a:gd name="connsiteX104" fmla="*/ 349682 w 790607"/>
                <a:gd name="connsiteY104" fmla="*/ 848180 h 857267"/>
                <a:gd name="connsiteX105" fmla="*/ 201778 w 790607"/>
                <a:gd name="connsiteY105" fmla="*/ 820529 h 857267"/>
                <a:gd name="connsiteX106" fmla="*/ 201778 w 790607"/>
                <a:gd name="connsiteY106" fmla="*/ 820529 h 857267"/>
                <a:gd name="connsiteX107" fmla="*/ 158210 w 790607"/>
                <a:gd name="connsiteY107" fmla="*/ 782677 h 857267"/>
                <a:gd name="connsiteX108" fmla="*/ 159029 w 790607"/>
                <a:gd name="connsiteY108" fmla="*/ 780591 h 857267"/>
                <a:gd name="connsiteX109" fmla="*/ 159029 w 790607"/>
                <a:gd name="connsiteY109" fmla="*/ 476610 h 857267"/>
                <a:gd name="connsiteX110" fmla="*/ 158172 w 790607"/>
                <a:gd name="connsiteY110" fmla="*/ 474562 h 857267"/>
                <a:gd name="connsiteX111" fmla="*/ 156058 w 790607"/>
                <a:gd name="connsiteY111" fmla="*/ 473733 h 857267"/>
                <a:gd name="connsiteX112" fmla="*/ 60627 w 790607"/>
                <a:gd name="connsiteY112" fmla="*/ 473733 h 857267"/>
                <a:gd name="connsiteX113" fmla="*/ 58560 w 790607"/>
                <a:gd name="connsiteY113" fmla="*/ 474610 h 857267"/>
                <a:gd name="connsiteX114" fmla="*/ 58512 w 790607"/>
                <a:gd name="connsiteY114" fmla="*/ 474515 h 857267"/>
                <a:gd name="connsiteX115" fmla="*/ 58426 w 790607"/>
                <a:gd name="connsiteY115" fmla="*/ 474610 h 857267"/>
                <a:gd name="connsiteX116" fmla="*/ 57693 w 790607"/>
                <a:gd name="connsiteY116" fmla="*/ 476696 h 857267"/>
                <a:gd name="connsiteX117" fmla="*/ 57693 w 790607"/>
                <a:gd name="connsiteY117" fmla="*/ 780505 h 857267"/>
                <a:gd name="connsiteX118" fmla="*/ 58474 w 790607"/>
                <a:gd name="connsiteY118" fmla="*/ 782686 h 857267"/>
                <a:gd name="connsiteX119" fmla="*/ 60636 w 790607"/>
                <a:gd name="connsiteY119" fmla="*/ 783515 h 857267"/>
                <a:gd name="connsiteX120" fmla="*/ 156058 w 790607"/>
                <a:gd name="connsiteY120" fmla="*/ 783515 h 857267"/>
                <a:gd name="connsiteX121" fmla="*/ 158210 w 790607"/>
                <a:gd name="connsiteY121" fmla="*/ 782677 h 857267"/>
                <a:gd name="connsiteX122" fmla="*/ 158210 w 790607"/>
                <a:gd name="connsiteY122" fmla="*/ 782677 h 85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790607" h="857267">
                  <a:moveTo>
                    <a:pt x="709336" y="452016"/>
                  </a:moveTo>
                  <a:cubicBezTo>
                    <a:pt x="710889" y="449045"/>
                    <a:pt x="712489" y="446244"/>
                    <a:pt x="714099" y="443368"/>
                  </a:cubicBezTo>
                  <a:lnTo>
                    <a:pt x="715013" y="441891"/>
                  </a:lnTo>
                  <a:cubicBezTo>
                    <a:pt x="717128" y="438158"/>
                    <a:pt x="719157" y="434481"/>
                    <a:pt x="720109" y="431566"/>
                  </a:cubicBezTo>
                  <a:cubicBezTo>
                    <a:pt x="723386" y="421355"/>
                    <a:pt x="725110" y="411316"/>
                    <a:pt x="722271" y="403801"/>
                  </a:cubicBezTo>
                  <a:cubicBezTo>
                    <a:pt x="719423" y="396324"/>
                    <a:pt x="710994" y="389018"/>
                    <a:pt x="693363" y="382589"/>
                  </a:cubicBezTo>
                  <a:lnTo>
                    <a:pt x="692372" y="382246"/>
                  </a:lnTo>
                  <a:lnTo>
                    <a:pt x="692372" y="382284"/>
                  </a:lnTo>
                  <a:cubicBezTo>
                    <a:pt x="662807" y="370244"/>
                    <a:pt x="490690" y="376683"/>
                    <a:pt x="490204" y="376683"/>
                  </a:cubicBezTo>
                  <a:cubicBezTo>
                    <a:pt x="479155" y="377074"/>
                    <a:pt x="469335" y="371159"/>
                    <a:pt x="464210" y="362177"/>
                  </a:cubicBezTo>
                  <a:lnTo>
                    <a:pt x="464134" y="362215"/>
                  </a:lnTo>
                  <a:cubicBezTo>
                    <a:pt x="443094" y="325191"/>
                    <a:pt x="472269" y="267498"/>
                    <a:pt x="493862" y="224836"/>
                  </a:cubicBezTo>
                  <a:lnTo>
                    <a:pt x="494643" y="223359"/>
                  </a:lnTo>
                  <a:cubicBezTo>
                    <a:pt x="499910" y="212929"/>
                    <a:pt x="504539" y="203719"/>
                    <a:pt x="507035" y="197594"/>
                  </a:cubicBezTo>
                  <a:cubicBezTo>
                    <a:pt x="515198" y="177601"/>
                    <a:pt x="518589" y="154055"/>
                    <a:pt x="517284" y="132024"/>
                  </a:cubicBezTo>
                  <a:cubicBezTo>
                    <a:pt x="516112" y="111650"/>
                    <a:pt x="511016" y="93400"/>
                    <a:pt x="502291" y="81837"/>
                  </a:cubicBezTo>
                  <a:cubicBezTo>
                    <a:pt x="493566" y="70359"/>
                    <a:pt x="481813" y="63406"/>
                    <a:pt x="471002" y="60063"/>
                  </a:cubicBezTo>
                  <a:lnTo>
                    <a:pt x="470011" y="59710"/>
                  </a:lnTo>
                  <a:cubicBezTo>
                    <a:pt x="468449" y="59282"/>
                    <a:pt x="466982" y="58929"/>
                    <a:pt x="465553" y="58672"/>
                  </a:cubicBezTo>
                  <a:cubicBezTo>
                    <a:pt x="460877" y="117156"/>
                    <a:pt x="452409" y="156522"/>
                    <a:pt x="441046" y="184945"/>
                  </a:cubicBezTo>
                  <a:cubicBezTo>
                    <a:pt x="427349" y="219359"/>
                    <a:pt x="409756" y="238047"/>
                    <a:pt x="389630" y="253687"/>
                  </a:cubicBezTo>
                  <a:cubicBezTo>
                    <a:pt x="380562" y="260726"/>
                    <a:pt x="372047" y="267336"/>
                    <a:pt x="365531" y="274109"/>
                  </a:cubicBezTo>
                  <a:cubicBezTo>
                    <a:pt x="360035" y="279709"/>
                    <a:pt x="355540" y="285977"/>
                    <a:pt x="352520" y="293663"/>
                  </a:cubicBezTo>
                  <a:cubicBezTo>
                    <a:pt x="327317" y="358281"/>
                    <a:pt x="304505" y="401953"/>
                    <a:pt x="284664" y="430833"/>
                  </a:cubicBezTo>
                  <a:cubicBezTo>
                    <a:pt x="259518" y="467514"/>
                    <a:pt x="236134" y="483411"/>
                    <a:pt x="216732" y="488145"/>
                  </a:cubicBezTo>
                  <a:lnTo>
                    <a:pt x="216732" y="764551"/>
                  </a:lnTo>
                  <a:lnTo>
                    <a:pt x="358826" y="791097"/>
                  </a:lnTo>
                  <a:cubicBezTo>
                    <a:pt x="376152" y="792716"/>
                    <a:pt x="561813" y="809347"/>
                    <a:pt x="619154" y="792011"/>
                  </a:cubicBezTo>
                  <a:cubicBezTo>
                    <a:pt x="625545" y="790059"/>
                    <a:pt x="635699" y="783029"/>
                    <a:pt x="645385" y="774409"/>
                  </a:cubicBezTo>
                  <a:cubicBezTo>
                    <a:pt x="654891" y="765980"/>
                    <a:pt x="662797" y="757198"/>
                    <a:pt x="665226" y="751473"/>
                  </a:cubicBezTo>
                  <a:cubicBezTo>
                    <a:pt x="665712" y="750339"/>
                    <a:pt x="664350" y="748158"/>
                    <a:pt x="663969" y="743815"/>
                  </a:cubicBezTo>
                  <a:lnTo>
                    <a:pt x="644042" y="743815"/>
                  </a:lnTo>
                  <a:cubicBezTo>
                    <a:pt x="628088" y="743815"/>
                    <a:pt x="615172" y="730823"/>
                    <a:pt x="615172" y="714792"/>
                  </a:cubicBezTo>
                  <a:cubicBezTo>
                    <a:pt x="615172" y="698800"/>
                    <a:pt x="628088" y="685808"/>
                    <a:pt x="644042" y="685808"/>
                  </a:cubicBezTo>
                  <a:lnTo>
                    <a:pt x="686391" y="685808"/>
                  </a:lnTo>
                  <a:cubicBezTo>
                    <a:pt x="690705" y="682826"/>
                    <a:pt x="695363" y="680064"/>
                    <a:pt x="700164" y="677273"/>
                  </a:cubicBezTo>
                  <a:cubicBezTo>
                    <a:pt x="706707" y="673463"/>
                    <a:pt x="713556" y="669425"/>
                    <a:pt x="715442" y="667281"/>
                  </a:cubicBezTo>
                  <a:cubicBezTo>
                    <a:pt x="717575" y="664843"/>
                    <a:pt x="718566" y="661424"/>
                    <a:pt x="718785" y="657633"/>
                  </a:cubicBezTo>
                  <a:cubicBezTo>
                    <a:pt x="719090" y="651079"/>
                    <a:pt x="717233" y="643640"/>
                    <a:pt x="714032" y="636697"/>
                  </a:cubicBezTo>
                  <a:cubicBezTo>
                    <a:pt x="713308" y="635077"/>
                    <a:pt x="711956" y="633039"/>
                    <a:pt x="710270" y="630877"/>
                  </a:cubicBezTo>
                  <a:lnTo>
                    <a:pt x="644023" y="630877"/>
                  </a:lnTo>
                  <a:cubicBezTo>
                    <a:pt x="628079" y="630877"/>
                    <a:pt x="615153" y="617894"/>
                    <a:pt x="615153" y="601854"/>
                  </a:cubicBezTo>
                  <a:cubicBezTo>
                    <a:pt x="615153" y="585805"/>
                    <a:pt x="628079" y="572813"/>
                    <a:pt x="644023" y="572813"/>
                  </a:cubicBezTo>
                  <a:lnTo>
                    <a:pt x="708031" y="572813"/>
                  </a:lnTo>
                  <a:lnTo>
                    <a:pt x="712737" y="566917"/>
                  </a:lnTo>
                  <a:lnTo>
                    <a:pt x="712651" y="566821"/>
                  </a:lnTo>
                  <a:cubicBezTo>
                    <a:pt x="724967" y="551353"/>
                    <a:pt x="737111" y="536065"/>
                    <a:pt x="725948" y="518206"/>
                  </a:cubicBezTo>
                  <a:cubicBezTo>
                    <a:pt x="723910" y="514939"/>
                    <a:pt x="721881" y="512348"/>
                    <a:pt x="719938" y="510300"/>
                  </a:cubicBezTo>
                  <a:lnTo>
                    <a:pt x="719680" y="510043"/>
                  </a:lnTo>
                  <a:lnTo>
                    <a:pt x="644023" y="510043"/>
                  </a:lnTo>
                  <a:cubicBezTo>
                    <a:pt x="628079" y="510043"/>
                    <a:pt x="615153" y="497051"/>
                    <a:pt x="615153" y="481030"/>
                  </a:cubicBezTo>
                  <a:cubicBezTo>
                    <a:pt x="615153" y="464980"/>
                    <a:pt x="628079" y="452045"/>
                    <a:pt x="644023" y="452045"/>
                  </a:cubicBezTo>
                  <a:lnTo>
                    <a:pt x="709317" y="452045"/>
                  </a:lnTo>
                  <a:lnTo>
                    <a:pt x="709317" y="452016"/>
                  </a:lnTo>
                  <a:close/>
                  <a:moveTo>
                    <a:pt x="201778" y="820529"/>
                  </a:moveTo>
                  <a:cubicBezTo>
                    <a:pt x="200873" y="821558"/>
                    <a:pt x="199920" y="822558"/>
                    <a:pt x="198968" y="823511"/>
                  </a:cubicBezTo>
                  <a:lnTo>
                    <a:pt x="198834" y="823653"/>
                  </a:lnTo>
                  <a:cubicBezTo>
                    <a:pt x="187852" y="834683"/>
                    <a:pt x="172726" y="841513"/>
                    <a:pt x="156048" y="841513"/>
                  </a:cubicBezTo>
                  <a:lnTo>
                    <a:pt x="60627" y="841513"/>
                  </a:lnTo>
                  <a:cubicBezTo>
                    <a:pt x="43986" y="841513"/>
                    <a:pt x="28870" y="834683"/>
                    <a:pt x="17850" y="823653"/>
                  </a:cubicBezTo>
                  <a:lnTo>
                    <a:pt x="17764" y="823511"/>
                  </a:lnTo>
                  <a:cubicBezTo>
                    <a:pt x="6782" y="812490"/>
                    <a:pt x="0" y="797279"/>
                    <a:pt x="0" y="780496"/>
                  </a:cubicBezTo>
                  <a:lnTo>
                    <a:pt x="0" y="476696"/>
                  </a:lnTo>
                  <a:cubicBezTo>
                    <a:pt x="0" y="459970"/>
                    <a:pt x="6782" y="444720"/>
                    <a:pt x="17802" y="433643"/>
                  </a:cubicBezTo>
                  <a:lnTo>
                    <a:pt x="17764" y="433586"/>
                  </a:lnTo>
                  <a:cubicBezTo>
                    <a:pt x="28737" y="422556"/>
                    <a:pt x="43910" y="415688"/>
                    <a:pt x="60627" y="415688"/>
                  </a:cubicBezTo>
                  <a:lnTo>
                    <a:pt x="156048" y="415688"/>
                  </a:lnTo>
                  <a:cubicBezTo>
                    <a:pt x="171821" y="415688"/>
                    <a:pt x="186214" y="421775"/>
                    <a:pt x="197015" y="431681"/>
                  </a:cubicBezTo>
                  <a:lnTo>
                    <a:pt x="203759" y="431681"/>
                  </a:lnTo>
                  <a:cubicBezTo>
                    <a:pt x="209293" y="431681"/>
                    <a:pt x="219532" y="423861"/>
                    <a:pt x="237325" y="397962"/>
                  </a:cubicBezTo>
                  <a:cubicBezTo>
                    <a:pt x="254794" y="372540"/>
                    <a:pt x="275311" y="332821"/>
                    <a:pt x="298866" y="272556"/>
                  </a:cubicBezTo>
                  <a:cubicBezTo>
                    <a:pt x="305010" y="256783"/>
                    <a:pt x="313773" y="244533"/>
                    <a:pt x="324231" y="233713"/>
                  </a:cubicBezTo>
                  <a:cubicBezTo>
                    <a:pt x="333604" y="224064"/>
                    <a:pt x="343719" y="216206"/>
                    <a:pt x="354482" y="207862"/>
                  </a:cubicBezTo>
                  <a:cubicBezTo>
                    <a:pt x="367398" y="197823"/>
                    <a:pt x="378733" y="185745"/>
                    <a:pt x="387629" y="163371"/>
                  </a:cubicBezTo>
                  <a:cubicBezTo>
                    <a:pt x="397859" y="137691"/>
                    <a:pt x="405394" y="99191"/>
                    <a:pt x="409318" y="37708"/>
                  </a:cubicBezTo>
                  <a:cubicBezTo>
                    <a:pt x="409889" y="29278"/>
                    <a:pt x="413004" y="21887"/>
                    <a:pt x="418348" y="15714"/>
                  </a:cubicBezTo>
                  <a:cubicBezTo>
                    <a:pt x="426263" y="6504"/>
                    <a:pt x="438750" y="1112"/>
                    <a:pt x="453314" y="160"/>
                  </a:cubicBezTo>
                  <a:cubicBezTo>
                    <a:pt x="462991" y="-488"/>
                    <a:pt x="474488" y="817"/>
                    <a:pt x="486375" y="4332"/>
                  </a:cubicBezTo>
                  <a:lnTo>
                    <a:pt x="487880" y="4722"/>
                  </a:lnTo>
                  <a:cubicBezTo>
                    <a:pt x="508587" y="11114"/>
                    <a:pt x="531228" y="24582"/>
                    <a:pt x="548011" y="46699"/>
                  </a:cubicBezTo>
                  <a:cubicBezTo>
                    <a:pt x="563966" y="67645"/>
                    <a:pt x="572938" y="97277"/>
                    <a:pt x="574758" y="128605"/>
                  </a:cubicBezTo>
                  <a:cubicBezTo>
                    <a:pt x="576539" y="158761"/>
                    <a:pt x="571776" y="191346"/>
                    <a:pt x="560261" y="219549"/>
                  </a:cubicBezTo>
                  <a:cubicBezTo>
                    <a:pt x="556708" y="228246"/>
                    <a:pt x="551659" y="238275"/>
                    <a:pt x="545992" y="249534"/>
                  </a:cubicBezTo>
                  <a:lnTo>
                    <a:pt x="545268" y="251096"/>
                  </a:lnTo>
                  <a:cubicBezTo>
                    <a:pt x="534153" y="273080"/>
                    <a:pt x="520189" y="300588"/>
                    <a:pt x="515188" y="318143"/>
                  </a:cubicBezTo>
                  <a:cubicBezTo>
                    <a:pt x="568042" y="316923"/>
                    <a:pt x="682695" y="315923"/>
                    <a:pt x="713765" y="328572"/>
                  </a:cubicBezTo>
                  <a:lnTo>
                    <a:pt x="713765" y="328572"/>
                  </a:lnTo>
                  <a:cubicBezTo>
                    <a:pt x="749075" y="341660"/>
                    <a:pt x="767753" y="361034"/>
                    <a:pt x="776183" y="383151"/>
                  </a:cubicBezTo>
                  <a:cubicBezTo>
                    <a:pt x="784660" y="405439"/>
                    <a:pt x="781793" y="428252"/>
                    <a:pt x="774878" y="449454"/>
                  </a:cubicBezTo>
                  <a:cubicBezTo>
                    <a:pt x="772249" y="457655"/>
                    <a:pt x="768610" y="464237"/>
                    <a:pt x="764981" y="470619"/>
                  </a:cubicBezTo>
                  <a:lnTo>
                    <a:pt x="764162" y="472181"/>
                  </a:lnTo>
                  <a:lnTo>
                    <a:pt x="763867" y="472752"/>
                  </a:lnTo>
                  <a:cubicBezTo>
                    <a:pt x="767658" y="477010"/>
                    <a:pt x="771420" y="481973"/>
                    <a:pt x="774916" y="487573"/>
                  </a:cubicBezTo>
                  <a:cubicBezTo>
                    <a:pt x="806825" y="538846"/>
                    <a:pt x="784089" y="569745"/>
                    <a:pt x="759628" y="600587"/>
                  </a:cubicBezTo>
                  <a:cubicBezTo>
                    <a:pt x="762210" y="604445"/>
                    <a:pt x="764562" y="608493"/>
                    <a:pt x="766372" y="612446"/>
                  </a:cubicBezTo>
                  <a:cubicBezTo>
                    <a:pt x="773201" y="627229"/>
                    <a:pt x="777135" y="644031"/>
                    <a:pt x="776316" y="660366"/>
                  </a:cubicBezTo>
                  <a:cubicBezTo>
                    <a:pt x="775487" y="676616"/>
                    <a:pt x="770144" y="692313"/>
                    <a:pt x="758762" y="705343"/>
                  </a:cubicBezTo>
                  <a:cubicBezTo>
                    <a:pt x="750561" y="714773"/>
                    <a:pt x="739531" y="721250"/>
                    <a:pt x="729034" y="727375"/>
                  </a:cubicBezTo>
                  <a:cubicBezTo>
                    <a:pt x="723548" y="730594"/>
                    <a:pt x="720690" y="729032"/>
                    <a:pt x="719528" y="731337"/>
                  </a:cubicBezTo>
                  <a:cubicBezTo>
                    <a:pt x="718623" y="733071"/>
                    <a:pt x="720823" y="734023"/>
                    <a:pt x="721214" y="738462"/>
                  </a:cubicBezTo>
                  <a:cubicBezTo>
                    <a:pt x="722290" y="750111"/>
                    <a:pt x="723338" y="761703"/>
                    <a:pt x="718233" y="773876"/>
                  </a:cubicBezTo>
                  <a:cubicBezTo>
                    <a:pt x="712346" y="787820"/>
                    <a:pt x="698678" y="804203"/>
                    <a:pt x="683514" y="817691"/>
                  </a:cubicBezTo>
                  <a:cubicBezTo>
                    <a:pt x="668093" y="831378"/>
                    <a:pt x="649900" y="843237"/>
                    <a:pt x="635594" y="847533"/>
                  </a:cubicBezTo>
                  <a:cubicBezTo>
                    <a:pt x="567109" y="868221"/>
                    <a:pt x="364198" y="849676"/>
                    <a:pt x="352701" y="848571"/>
                  </a:cubicBezTo>
                  <a:cubicBezTo>
                    <a:pt x="351673" y="848523"/>
                    <a:pt x="350672" y="848380"/>
                    <a:pt x="349682" y="848180"/>
                  </a:cubicBezTo>
                  <a:lnTo>
                    <a:pt x="201778" y="820529"/>
                  </a:lnTo>
                  <a:lnTo>
                    <a:pt x="201778" y="820529"/>
                  </a:lnTo>
                  <a:close/>
                  <a:moveTo>
                    <a:pt x="158210" y="782677"/>
                  </a:moveTo>
                  <a:cubicBezTo>
                    <a:pt x="158687" y="782153"/>
                    <a:pt x="158991" y="781420"/>
                    <a:pt x="159029" y="780591"/>
                  </a:cubicBezTo>
                  <a:lnTo>
                    <a:pt x="159029" y="476610"/>
                  </a:lnTo>
                  <a:cubicBezTo>
                    <a:pt x="158991" y="475829"/>
                    <a:pt x="158687" y="475086"/>
                    <a:pt x="158172" y="474562"/>
                  </a:cubicBezTo>
                  <a:cubicBezTo>
                    <a:pt x="157658" y="474029"/>
                    <a:pt x="156877" y="473733"/>
                    <a:pt x="156058" y="473733"/>
                  </a:cubicBezTo>
                  <a:lnTo>
                    <a:pt x="60627" y="473733"/>
                  </a:lnTo>
                  <a:cubicBezTo>
                    <a:pt x="59807" y="473733"/>
                    <a:pt x="59074" y="474029"/>
                    <a:pt x="58560" y="474610"/>
                  </a:cubicBezTo>
                  <a:lnTo>
                    <a:pt x="58512" y="474515"/>
                  </a:lnTo>
                  <a:lnTo>
                    <a:pt x="58426" y="474610"/>
                  </a:lnTo>
                  <a:cubicBezTo>
                    <a:pt x="57988" y="475048"/>
                    <a:pt x="57693" y="475781"/>
                    <a:pt x="57693" y="476696"/>
                  </a:cubicBezTo>
                  <a:lnTo>
                    <a:pt x="57693" y="780505"/>
                  </a:lnTo>
                  <a:cubicBezTo>
                    <a:pt x="57693" y="781381"/>
                    <a:pt x="57988" y="782162"/>
                    <a:pt x="58474" y="782686"/>
                  </a:cubicBezTo>
                  <a:cubicBezTo>
                    <a:pt x="59036" y="783210"/>
                    <a:pt x="59769" y="783515"/>
                    <a:pt x="60636" y="783515"/>
                  </a:cubicBezTo>
                  <a:lnTo>
                    <a:pt x="156058" y="783515"/>
                  </a:lnTo>
                  <a:cubicBezTo>
                    <a:pt x="156915" y="783506"/>
                    <a:pt x="157696" y="783201"/>
                    <a:pt x="158210" y="782677"/>
                  </a:cubicBezTo>
                  <a:lnTo>
                    <a:pt x="158210" y="782677"/>
                  </a:lnTo>
                  <a:close/>
                </a:path>
              </a:pathLst>
            </a:custGeom>
            <a:solidFill>
              <a:srgbClr val="00B0F0"/>
            </a:solid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44" name="Graphic 29">
              <a:extLst>
                <a:ext uri="{FF2B5EF4-FFF2-40B4-BE49-F238E27FC236}">
                  <a16:creationId xmlns:a16="http://schemas.microsoft.com/office/drawing/2014/main" id="{07129D8F-C461-49C2-A152-BB6A91FFCBE5}"/>
                </a:ext>
              </a:extLst>
            </p:cNvPr>
            <p:cNvSpPr/>
            <p:nvPr/>
          </p:nvSpPr>
          <p:spPr>
            <a:xfrm>
              <a:off x="2766184" y="3989954"/>
              <a:ext cx="214351" cy="391424"/>
            </a:xfrm>
            <a:custGeom>
              <a:avLst/>
              <a:gdLst>
                <a:gd name="connsiteX0" fmla="*/ 371475 w 438150"/>
                <a:gd name="connsiteY0" fmla="*/ 0 h 800100"/>
                <a:gd name="connsiteX1" fmla="*/ 66675 w 438150"/>
                <a:gd name="connsiteY1" fmla="*/ 0 h 800100"/>
                <a:gd name="connsiteX2" fmla="*/ 0 w 438150"/>
                <a:gd name="connsiteY2" fmla="*/ 66675 h 800100"/>
                <a:gd name="connsiteX3" fmla="*/ 0 w 438150"/>
                <a:gd name="connsiteY3" fmla="*/ 733425 h 800100"/>
                <a:gd name="connsiteX4" fmla="*/ 66675 w 438150"/>
                <a:gd name="connsiteY4" fmla="*/ 800100 h 800100"/>
                <a:gd name="connsiteX5" fmla="*/ 371475 w 438150"/>
                <a:gd name="connsiteY5" fmla="*/ 800100 h 800100"/>
                <a:gd name="connsiteX6" fmla="*/ 438150 w 438150"/>
                <a:gd name="connsiteY6" fmla="*/ 733425 h 800100"/>
                <a:gd name="connsiteX7" fmla="*/ 438150 w 438150"/>
                <a:gd name="connsiteY7" fmla="*/ 66675 h 800100"/>
                <a:gd name="connsiteX8" fmla="*/ 371475 w 438150"/>
                <a:gd name="connsiteY8" fmla="*/ 0 h 800100"/>
                <a:gd name="connsiteX9" fmla="*/ 400050 w 438150"/>
                <a:gd name="connsiteY9" fmla="*/ 733425 h 800100"/>
                <a:gd name="connsiteX10" fmla="*/ 371475 w 438150"/>
                <a:gd name="connsiteY10" fmla="*/ 762000 h 800100"/>
                <a:gd name="connsiteX11" fmla="*/ 66675 w 438150"/>
                <a:gd name="connsiteY11" fmla="*/ 762000 h 800100"/>
                <a:gd name="connsiteX12" fmla="*/ 38100 w 438150"/>
                <a:gd name="connsiteY12" fmla="*/ 733425 h 800100"/>
                <a:gd name="connsiteX13" fmla="*/ 38100 w 438150"/>
                <a:gd name="connsiteY13" fmla="*/ 66675 h 800100"/>
                <a:gd name="connsiteX14" fmla="*/ 66675 w 438150"/>
                <a:gd name="connsiteY14" fmla="*/ 38100 h 800100"/>
                <a:gd name="connsiteX15" fmla="*/ 114300 w 438150"/>
                <a:gd name="connsiteY15" fmla="*/ 38100 h 800100"/>
                <a:gd name="connsiteX16" fmla="*/ 123825 w 438150"/>
                <a:gd name="connsiteY16" fmla="*/ 47625 h 800100"/>
                <a:gd name="connsiteX17" fmla="*/ 152400 w 438150"/>
                <a:gd name="connsiteY17" fmla="*/ 76200 h 800100"/>
                <a:gd name="connsiteX18" fmla="*/ 285750 w 438150"/>
                <a:gd name="connsiteY18" fmla="*/ 76200 h 800100"/>
                <a:gd name="connsiteX19" fmla="*/ 314325 w 438150"/>
                <a:gd name="connsiteY19" fmla="*/ 47625 h 800100"/>
                <a:gd name="connsiteX20" fmla="*/ 323850 w 438150"/>
                <a:gd name="connsiteY20" fmla="*/ 38100 h 800100"/>
                <a:gd name="connsiteX21" fmla="*/ 371475 w 438150"/>
                <a:gd name="connsiteY21" fmla="*/ 38100 h 800100"/>
                <a:gd name="connsiteX22" fmla="*/ 400050 w 438150"/>
                <a:gd name="connsiteY22" fmla="*/ 66675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150" h="800100">
                  <a:moveTo>
                    <a:pt x="371475" y="0"/>
                  </a:moveTo>
                  <a:lnTo>
                    <a:pt x="66675" y="0"/>
                  </a:lnTo>
                  <a:cubicBezTo>
                    <a:pt x="29851" y="0"/>
                    <a:pt x="0" y="29851"/>
                    <a:pt x="0" y="66675"/>
                  </a:cubicBezTo>
                  <a:lnTo>
                    <a:pt x="0" y="733425"/>
                  </a:lnTo>
                  <a:cubicBezTo>
                    <a:pt x="0" y="770249"/>
                    <a:pt x="29851" y="800100"/>
                    <a:pt x="66675" y="800100"/>
                  </a:cubicBezTo>
                  <a:lnTo>
                    <a:pt x="371475" y="800100"/>
                  </a:lnTo>
                  <a:cubicBezTo>
                    <a:pt x="408299" y="800100"/>
                    <a:pt x="438150" y="770249"/>
                    <a:pt x="438150" y="733425"/>
                  </a:cubicBezTo>
                  <a:lnTo>
                    <a:pt x="438150" y="66675"/>
                  </a:lnTo>
                  <a:cubicBezTo>
                    <a:pt x="438150" y="29851"/>
                    <a:pt x="408299" y="0"/>
                    <a:pt x="371475" y="0"/>
                  </a:cubicBezTo>
                  <a:close/>
                  <a:moveTo>
                    <a:pt x="400050" y="733425"/>
                  </a:moveTo>
                  <a:cubicBezTo>
                    <a:pt x="400050" y="749207"/>
                    <a:pt x="387257" y="762000"/>
                    <a:pt x="371475" y="762000"/>
                  </a:cubicBezTo>
                  <a:lnTo>
                    <a:pt x="66675" y="762000"/>
                  </a:lnTo>
                  <a:cubicBezTo>
                    <a:pt x="50893" y="762000"/>
                    <a:pt x="38100" y="749207"/>
                    <a:pt x="38100" y="733425"/>
                  </a:cubicBezTo>
                  <a:lnTo>
                    <a:pt x="38100" y="66675"/>
                  </a:lnTo>
                  <a:cubicBezTo>
                    <a:pt x="38100" y="50893"/>
                    <a:pt x="50893" y="38100"/>
                    <a:pt x="66675" y="38100"/>
                  </a:cubicBezTo>
                  <a:lnTo>
                    <a:pt x="114300" y="38100"/>
                  </a:lnTo>
                  <a:cubicBezTo>
                    <a:pt x="119561" y="38100"/>
                    <a:pt x="123825" y="42364"/>
                    <a:pt x="123825" y="47625"/>
                  </a:cubicBezTo>
                  <a:cubicBezTo>
                    <a:pt x="123825" y="63407"/>
                    <a:pt x="136618" y="76200"/>
                    <a:pt x="152400" y="76200"/>
                  </a:cubicBezTo>
                  <a:lnTo>
                    <a:pt x="285750" y="76200"/>
                  </a:lnTo>
                  <a:cubicBezTo>
                    <a:pt x="301532" y="76200"/>
                    <a:pt x="314325" y="63407"/>
                    <a:pt x="314325" y="47625"/>
                  </a:cubicBezTo>
                  <a:cubicBezTo>
                    <a:pt x="314325" y="42364"/>
                    <a:pt x="318589" y="38100"/>
                    <a:pt x="323850" y="38100"/>
                  </a:cubicBezTo>
                  <a:lnTo>
                    <a:pt x="371475" y="38100"/>
                  </a:lnTo>
                  <a:cubicBezTo>
                    <a:pt x="387257" y="38100"/>
                    <a:pt x="400050" y="50893"/>
                    <a:pt x="400050" y="66675"/>
                  </a:cubicBezTo>
                  <a:close/>
                </a:path>
              </a:pathLst>
            </a:custGeom>
            <a:solidFill>
              <a:srgbClr val="00B0F0"/>
            </a:solid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grpSp>
          <p:nvGrpSpPr>
            <p:cNvPr id="45" name="Graphic 25">
              <a:extLst>
                <a:ext uri="{FF2B5EF4-FFF2-40B4-BE49-F238E27FC236}">
                  <a16:creationId xmlns:a16="http://schemas.microsoft.com/office/drawing/2014/main" id="{356D568A-ABCD-4F7F-9263-C6D1C1C06F8E}"/>
                </a:ext>
              </a:extLst>
            </p:cNvPr>
            <p:cNvGrpSpPr/>
            <p:nvPr/>
          </p:nvGrpSpPr>
          <p:grpSpPr>
            <a:xfrm>
              <a:off x="2681876" y="3606328"/>
              <a:ext cx="384334" cy="333450"/>
              <a:chOff x="-2608599" y="3030244"/>
              <a:chExt cx="3381375" cy="2933700"/>
            </a:xfrm>
            <a:solidFill>
              <a:srgbClr val="00B0F0"/>
            </a:solidFill>
          </p:grpSpPr>
          <p:sp>
            <p:nvSpPr>
              <p:cNvPr id="46" name="Freeform: Shape 45">
                <a:extLst>
                  <a:ext uri="{FF2B5EF4-FFF2-40B4-BE49-F238E27FC236}">
                    <a16:creationId xmlns:a16="http://schemas.microsoft.com/office/drawing/2014/main" id="{A54CCB4F-514A-4D6C-824C-8EB7B193AEA2}"/>
                  </a:ext>
                </a:extLst>
              </p:cNvPr>
              <p:cNvSpPr/>
              <p:nvPr/>
            </p:nvSpPr>
            <p:spPr>
              <a:xfrm>
                <a:off x="-2608606" y="3411244"/>
                <a:ext cx="3009907" cy="1962150"/>
              </a:xfrm>
              <a:custGeom>
                <a:avLst/>
                <a:gdLst>
                  <a:gd name="connsiteX0" fmla="*/ 2644815 w 3009907"/>
                  <a:gd name="connsiteY0" fmla="*/ 0 h 1962150"/>
                  <a:gd name="connsiteX1" fmla="*/ 358815 w 3009907"/>
                  <a:gd name="connsiteY1" fmla="*/ 0 h 1962150"/>
                  <a:gd name="connsiteX2" fmla="*/ 4 w 3009907"/>
                  <a:gd name="connsiteY2" fmla="*/ 362226 h 1962150"/>
                  <a:gd name="connsiteX3" fmla="*/ 8 w 3009907"/>
                  <a:gd name="connsiteY3" fmla="*/ 362903 h 1962150"/>
                  <a:gd name="connsiteX4" fmla="*/ 8 w 3009907"/>
                  <a:gd name="connsiteY4" fmla="*/ 1597914 h 1962150"/>
                  <a:gd name="connsiteX5" fmla="*/ 358815 w 3009907"/>
                  <a:gd name="connsiteY5" fmla="*/ 1962150 h 1962150"/>
                  <a:gd name="connsiteX6" fmla="*/ 2644815 w 3009907"/>
                  <a:gd name="connsiteY6" fmla="*/ 1962150 h 1962150"/>
                  <a:gd name="connsiteX7" fmla="*/ 3009908 w 3009907"/>
                  <a:gd name="connsiteY7" fmla="*/ 1597914 h 1962150"/>
                  <a:gd name="connsiteX8" fmla="*/ 3009908 w 3009907"/>
                  <a:gd name="connsiteY8" fmla="*/ 362903 h 1962150"/>
                  <a:gd name="connsiteX9" fmla="*/ 2644815 w 3009907"/>
                  <a:gd name="connsiteY9" fmla="*/ 0 h 1962150"/>
                  <a:gd name="connsiteX10" fmla="*/ 171458 w 3009907"/>
                  <a:gd name="connsiteY10" fmla="*/ 362903 h 1962150"/>
                  <a:gd name="connsiteX11" fmla="*/ 357361 w 3009907"/>
                  <a:gd name="connsiteY11" fmla="*/ 171465 h 1962150"/>
                  <a:gd name="connsiteX12" fmla="*/ 358815 w 3009907"/>
                  <a:gd name="connsiteY12" fmla="*/ 171450 h 1962150"/>
                  <a:gd name="connsiteX13" fmla="*/ 2644815 w 3009907"/>
                  <a:gd name="connsiteY13" fmla="*/ 171450 h 1962150"/>
                  <a:gd name="connsiteX14" fmla="*/ 2838458 w 3009907"/>
                  <a:gd name="connsiteY14" fmla="*/ 362903 h 1962150"/>
                  <a:gd name="connsiteX15" fmla="*/ 2838458 w 3009907"/>
                  <a:gd name="connsiteY15" fmla="*/ 495300 h 1962150"/>
                  <a:gd name="connsiteX16" fmla="*/ 171458 w 3009907"/>
                  <a:gd name="connsiteY16" fmla="*/ 495300 h 1962150"/>
                  <a:gd name="connsiteX17" fmla="*/ 2838458 w 3009907"/>
                  <a:gd name="connsiteY17" fmla="*/ 1597914 h 1962150"/>
                  <a:gd name="connsiteX18" fmla="*/ 2644815 w 3009907"/>
                  <a:gd name="connsiteY18" fmla="*/ 1790700 h 1962150"/>
                  <a:gd name="connsiteX19" fmla="*/ 358815 w 3009907"/>
                  <a:gd name="connsiteY19" fmla="*/ 1790700 h 1962150"/>
                  <a:gd name="connsiteX20" fmla="*/ 171458 w 3009907"/>
                  <a:gd name="connsiteY20" fmla="*/ 1597914 h 1962150"/>
                  <a:gd name="connsiteX21" fmla="*/ 171458 w 3009907"/>
                  <a:gd name="connsiteY21" fmla="*/ 781050 h 1962150"/>
                  <a:gd name="connsiteX22" fmla="*/ 2838458 w 3009907"/>
                  <a:gd name="connsiteY22" fmla="*/ 78105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09907" h="1962150">
                    <a:moveTo>
                      <a:pt x="2644815" y="0"/>
                    </a:moveTo>
                    <a:lnTo>
                      <a:pt x="358815" y="0"/>
                    </a:lnTo>
                    <a:cubicBezTo>
                      <a:pt x="159707" y="943"/>
                      <a:pt x="-939" y="163116"/>
                      <a:pt x="4" y="362226"/>
                    </a:cubicBezTo>
                    <a:cubicBezTo>
                      <a:pt x="5" y="362445"/>
                      <a:pt x="6" y="362674"/>
                      <a:pt x="8" y="362903"/>
                    </a:cubicBezTo>
                    <a:lnTo>
                      <a:pt x="8" y="1597914"/>
                    </a:lnTo>
                    <a:cubicBezTo>
                      <a:pt x="8" y="1797463"/>
                      <a:pt x="159171" y="1962150"/>
                      <a:pt x="358815" y="1962150"/>
                    </a:cubicBezTo>
                    <a:lnTo>
                      <a:pt x="2644815" y="1962150"/>
                    </a:lnTo>
                    <a:cubicBezTo>
                      <a:pt x="2845668" y="1961064"/>
                      <a:pt x="3008346" y="1798758"/>
                      <a:pt x="3009908" y="1597914"/>
                    </a:cubicBezTo>
                    <a:lnTo>
                      <a:pt x="3009908" y="362903"/>
                    </a:lnTo>
                    <a:cubicBezTo>
                      <a:pt x="3009908" y="163354"/>
                      <a:pt x="2844364" y="0"/>
                      <a:pt x="2644815" y="0"/>
                    </a:cubicBezTo>
                    <a:close/>
                    <a:moveTo>
                      <a:pt x="171458" y="362903"/>
                    </a:moveTo>
                    <a:cubicBezTo>
                      <a:pt x="169930" y="258699"/>
                      <a:pt x="253162" y="172994"/>
                      <a:pt x="357361" y="171465"/>
                    </a:cubicBezTo>
                    <a:cubicBezTo>
                      <a:pt x="357846" y="171459"/>
                      <a:pt x="358330" y="171454"/>
                      <a:pt x="358815" y="171450"/>
                    </a:cubicBezTo>
                    <a:lnTo>
                      <a:pt x="2644815" y="171450"/>
                    </a:lnTo>
                    <a:cubicBezTo>
                      <a:pt x="2750809" y="171701"/>
                      <a:pt x="2837001" y="256922"/>
                      <a:pt x="2838458" y="362903"/>
                    </a:cubicBezTo>
                    <a:lnTo>
                      <a:pt x="2838458" y="495300"/>
                    </a:lnTo>
                    <a:lnTo>
                      <a:pt x="171458" y="495300"/>
                    </a:lnTo>
                    <a:close/>
                    <a:moveTo>
                      <a:pt x="2838458" y="1597914"/>
                    </a:moveTo>
                    <a:cubicBezTo>
                      <a:pt x="2837115" y="1704156"/>
                      <a:pt x="2751066" y="1789824"/>
                      <a:pt x="2644815" y="1790700"/>
                    </a:cubicBezTo>
                    <a:lnTo>
                      <a:pt x="358815" y="1790700"/>
                    </a:lnTo>
                    <a:cubicBezTo>
                      <a:pt x="254040" y="1790700"/>
                      <a:pt x="171458" y="1703070"/>
                      <a:pt x="171458" y="1597914"/>
                    </a:cubicBezTo>
                    <a:lnTo>
                      <a:pt x="171458" y="781050"/>
                    </a:lnTo>
                    <a:lnTo>
                      <a:pt x="2838458" y="781050"/>
                    </a:lnTo>
                    <a:close/>
                  </a:path>
                </a:pathLst>
              </a:custGeom>
              <a:grp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47" name="Freeform: Shape 46">
                <a:extLst>
                  <a:ext uri="{FF2B5EF4-FFF2-40B4-BE49-F238E27FC236}">
                    <a16:creationId xmlns:a16="http://schemas.microsoft.com/office/drawing/2014/main" id="{B8C9A1A7-DBC6-4581-83A9-D78ED4755082}"/>
                  </a:ext>
                </a:extLst>
              </p:cNvPr>
              <p:cNvSpPr/>
              <p:nvPr/>
            </p:nvSpPr>
            <p:spPr>
              <a:xfrm>
                <a:off x="-548913" y="4738648"/>
                <a:ext cx="320420" cy="320420"/>
              </a:xfrm>
              <a:custGeom>
                <a:avLst/>
                <a:gdLst>
                  <a:gd name="connsiteX0" fmla="*/ 320421 w 320420"/>
                  <a:gd name="connsiteY0" fmla="*/ 160210 h 320420"/>
                  <a:gd name="connsiteX1" fmla="*/ 160210 w 320420"/>
                  <a:gd name="connsiteY1" fmla="*/ 320421 h 320420"/>
                  <a:gd name="connsiteX2" fmla="*/ 0 w 320420"/>
                  <a:gd name="connsiteY2" fmla="*/ 160210 h 320420"/>
                  <a:gd name="connsiteX3" fmla="*/ 160210 w 320420"/>
                  <a:gd name="connsiteY3" fmla="*/ 0 h 320420"/>
                  <a:gd name="connsiteX4" fmla="*/ 320421 w 320420"/>
                  <a:gd name="connsiteY4" fmla="*/ 160210 h 320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20" h="320420">
                    <a:moveTo>
                      <a:pt x="320421" y="160210"/>
                    </a:moveTo>
                    <a:cubicBezTo>
                      <a:pt x="320421" y="248692"/>
                      <a:pt x="248692" y="320421"/>
                      <a:pt x="160210" y="320421"/>
                    </a:cubicBezTo>
                    <a:cubicBezTo>
                      <a:pt x="71729" y="320421"/>
                      <a:pt x="0" y="248692"/>
                      <a:pt x="0" y="160210"/>
                    </a:cubicBezTo>
                    <a:cubicBezTo>
                      <a:pt x="0" y="71729"/>
                      <a:pt x="71729" y="0"/>
                      <a:pt x="160210" y="0"/>
                    </a:cubicBezTo>
                    <a:cubicBezTo>
                      <a:pt x="248692" y="0"/>
                      <a:pt x="320421" y="71728"/>
                      <a:pt x="320421" y="160210"/>
                    </a:cubicBezTo>
                    <a:close/>
                  </a:path>
                </a:pathLst>
              </a:custGeom>
              <a:grp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48" name="Freeform: Shape 47">
                <a:extLst>
                  <a:ext uri="{FF2B5EF4-FFF2-40B4-BE49-F238E27FC236}">
                    <a16:creationId xmlns:a16="http://schemas.microsoft.com/office/drawing/2014/main" id="{FC1B6B99-9E8F-49C4-A8F6-2C7BF7F2C2F8}"/>
                  </a:ext>
                </a:extLst>
              </p:cNvPr>
              <p:cNvSpPr/>
              <p:nvPr/>
            </p:nvSpPr>
            <p:spPr>
              <a:xfrm>
                <a:off x="-251828" y="4735218"/>
                <a:ext cx="240448" cy="320448"/>
              </a:xfrm>
              <a:custGeom>
                <a:avLst/>
                <a:gdLst>
                  <a:gd name="connsiteX0" fmla="*/ 80105 w 240448"/>
                  <a:gd name="connsiteY0" fmla="*/ 0 h 320448"/>
                  <a:gd name="connsiteX1" fmla="*/ 0 w 240448"/>
                  <a:gd name="connsiteY1" fmla="*/ 21622 h 320448"/>
                  <a:gd name="connsiteX2" fmla="*/ 58722 w 240448"/>
                  <a:gd name="connsiteY2" fmla="*/ 240173 h 320448"/>
                  <a:gd name="connsiteX3" fmla="*/ 0 w 240448"/>
                  <a:gd name="connsiteY3" fmla="*/ 298895 h 320448"/>
                  <a:gd name="connsiteX4" fmla="*/ 218894 w 240448"/>
                  <a:gd name="connsiteY4" fmla="*/ 240421 h 320448"/>
                  <a:gd name="connsiteX5" fmla="*/ 160430 w 240448"/>
                  <a:gd name="connsiteY5" fmla="*/ 21526 h 320448"/>
                  <a:gd name="connsiteX6" fmla="*/ 80105 w 240448"/>
                  <a:gd name="connsiteY6" fmla="*/ 0 h 32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448" h="320448">
                    <a:moveTo>
                      <a:pt x="80105" y="0"/>
                    </a:moveTo>
                    <a:cubicBezTo>
                      <a:pt x="51959" y="0"/>
                      <a:pt x="24327" y="7468"/>
                      <a:pt x="0" y="21622"/>
                    </a:cubicBezTo>
                    <a:cubicBezTo>
                      <a:pt x="76571" y="65761"/>
                      <a:pt x="102861" y="163601"/>
                      <a:pt x="58722" y="240173"/>
                    </a:cubicBezTo>
                    <a:cubicBezTo>
                      <a:pt x="44653" y="264576"/>
                      <a:pt x="24403" y="284826"/>
                      <a:pt x="0" y="298895"/>
                    </a:cubicBezTo>
                    <a:cubicBezTo>
                      <a:pt x="76591" y="343195"/>
                      <a:pt x="174593" y="317021"/>
                      <a:pt x="218894" y="240421"/>
                    </a:cubicBezTo>
                    <a:cubicBezTo>
                      <a:pt x="263195" y="163830"/>
                      <a:pt x="237020" y="65827"/>
                      <a:pt x="160430" y="21526"/>
                    </a:cubicBezTo>
                    <a:cubicBezTo>
                      <a:pt x="136017" y="7410"/>
                      <a:pt x="108309" y="-19"/>
                      <a:pt x="80105" y="0"/>
                    </a:cubicBezTo>
                    <a:close/>
                  </a:path>
                </a:pathLst>
              </a:custGeom>
              <a:grp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49" name="Freeform: Shape 48">
                <a:extLst>
                  <a:ext uri="{FF2B5EF4-FFF2-40B4-BE49-F238E27FC236}">
                    <a16:creationId xmlns:a16="http://schemas.microsoft.com/office/drawing/2014/main" id="{086416DF-2EC3-49AC-92F3-75A1A813CCE1}"/>
                  </a:ext>
                </a:extLst>
              </p:cNvPr>
              <p:cNvSpPr/>
              <p:nvPr/>
            </p:nvSpPr>
            <p:spPr>
              <a:xfrm>
                <a:off x="-2278367" y="4935244"/>
                <a:ext cx="495300" cy="123825"/>
              </a:xfrm>
              <a:custGeom>
                <a:avLst/>
                <a:gdLst>
                  <a:gd name="connsiteX0" fmla="*/ 0 w 495300"/>
                  <a:gd name="connsiteY0" fmla="*/ 0 h 123825"/>
                  <a:gd name="connsiteX1" fmla="*/ 495300 w 495300"/>
                  <a:gd name="connsiteY1" fmla="*/ 0 h 123825"/>
                  <a:gd name="connsiteX2" fmla="*/ 495300 w 495300"/>
                  <a:gd name="connsiteY2" fmla="*/ 123825 h 123825"/>
                  <a:gd name="connsiteX3" fmla="*/ 0 w 495300"/>
                  <a:gd name="connsiteY3" fmla="*/ 123825 h 123825"/>
                </a:gdLst>
                <a:ahLst/>
                <a:cxnLst>
                  <a:cxn ang="0">
                    <a:pos x="connsiteX0" y="connsiteY0"/>
                  </a:cxn>
                  <a:cxn ang="0">
                    <a:pos x="connsiteX1" y="connsiteY1"/>
                  </a:cxn>
                  <a:cxn ang="0">
                    <a:pos x="connsiteX2" y="connsiteY2"/>
                  </a:cxn>
                  <a:cxn ang="0">
                    <a:pos x="connsiteX3" y="connsiteY3"/>
                  </a:cxn>
                </a:cxnLst>
                <a:rect l="l" t="t" r="r" b="b"/>
                <a:pathLst>
                  <a:path w="495300" h="123825">
                    <a:moveTo>
                      <a:pt x="0" y="0"/>
                    </a:moveTo>
                    <a:lnTo>
                      <a:pt x="495300" y="0"/>
                    </a:lnTo>
                    <a:lnTo>
                      <a:pt x="495300" y="123825"/>
                    </a:lnTo>
                    <a:lnTo>
                      <a:pt x="0" y="123825"/>
                    </a:lnTo>
                    <a:close/>
                  </a:path>
                </a:pathLst>
              </a:custGeom>
              <a:grp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50" name="Freeform: Shape 49">
                <a:extLst>
                  <a:ext uri="{FF2B5EF4-FFF2-40B4-BE49-F238E27FC236}">
                    <a16:creationId xmlns:a16="http://schemas.microsoft.com/office/drawing/2014/main" id="{6AC1BFC4-8BE9-46F2-B139-50CFE4BE9CAB}"/>
                  </a:ext>
                </a:extLst>
              </p:cNvPr>
              <p:cNvSpPr/>
              <p:nvPr/>
            </p:nvSpPr>
            <p:spPr>
              <a:xfrm>
                <a:off x="-1659242" y="4935244"/>
                <a:ext cx="226980" cy="123825"/>
              </a:xfrm>
              <a:custGeom>
                <a:avLst/>
                <a:gdLst>
                  <a:gd name="connsiteX0" fmla="*/ 0 w 226980"/>
                  <a:gd name="connsiteY0" fmla="*/ 0 h 123825"/>
                  <a:gd name="connsiteX1" fmla="*/ 226981 w 226980"/>
                  <a:gd name="connsiteY1" fmla="*/ 0 h 123825"/>
                  <a:gd name="connsiteX2" fmla="*/ 226981 w 226980"/>
                  <a:gd name="connsiteY2" fmla="*/ 123825 h 123825"/>
                  <a:gd name="connsiteX3" fmla="*/ 0 w 226980"/>
                  <a:gd name="connsiteY3" fmla="*/ 123825 h 123825"/>
                </a:gdLst>
                <a:ahLst/>
                <a:cxnLst>
                  <a:cxn ang="0">
                    <a:pos x="connsiteX0" y="connsiteY0"/>
                  </a:cxn>
                  <a:cxn ang="0">
                    <a:pos x="connsiteX1" y="connsiteY1"/>
                  </a:cxn>
                  <a:cxn ang="0">
                    <a:pos x="connsiteX2" y="connsiteY2"/>
                  </a:cxn>
                  <a:cxn ang="0">
                    <a:pos x="connsiteX3" y="connsiteY3"/>
                  </a:cxn>
                </a:cxnLst>
                <a:rect l="l" t="t" r="r" b="b"/>
                <a:pathLst>
                  <a:path w="226980" h="123825">
                    <a:moveTo>
                      <a:pt x="0" y="0"/>
                    </a:moveTo>
                    <a:lnTo>
                      <a:pt x="226981" y="0"/>
                    </a:lnTo>
                    <a:lnTo>
                      <a:pt x="226981" y="123825"/>
                    </a:lnTo>
                    <a:lnTo>
                      <a:pt x="0" y="123825"/>
                    </a:lnTo>
                    <a:close/>
                  </a:path>
                </a:pathLst>
              </a:custGeom>
              <a:grp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51" name="Freeform: Shape 50">
                <a:extLst>
                  <a:ext uri="{FF2B5EF4-FFF2-40B4-BE49-F238E27FC236}">
                    <a16:creationId xmlns:a16="http://schemas.microsoft.com/office/drawing/2014/main" id="{B50C314E-A185-4A00-98E2-B24439DB8D14}"/>
                  </a:ext>
                </a:extLst>
              </p:cNvPr>
              <p:cNvSpPr/>
              <p:nvPr/>
            </p:nvSpPr>
            <p:spPr>
              <a:xfrm>
                <a:off x="-2224265" y="3030244"/>
                <a:ext cx="2997041" cy="1948338"/>
              </a:xfrm>
              <a:custGeom>
                <a:avLst/>
                <a:gdLst>
                  <a:gd name="connsiteX0" fmla="*/ 2631948 w 2997041"/>
                  <a:gd name="connsiteY0" fmla="*/ 0 h 1948338"/>
                  <a:gd name="connsiteX1" fmla="*/ 345948 w 2997041"/>
                  <a:gd name="connsiteY1" fmla="*/ 0 h 1948338"/>
                  <a:gd name="connsiteX2" fmla="*/ 0 w 2997041"/>
                  <a:gd name="connsiteY2" fmla="*/ 266700 h 1948338"/>
                  <a:gd name="connsiteX3" fmla="*/ 183928 w 2997041"/>
                  <a:gd name="connsiteY3" fmla="*/ 266700 h 1948338"/>
                  <a:gd name="connsiteX4" fmla="*/ 345853 w 2997041"/>
                  <a:gd name="connsiteY4" fmla="*/ 171450 h 1948338"/>
                  <a:gd name="connsiteX5" fmla="*/ 2631853 w 2997041"/>
                  <a:gd name="connsiteY5" fmla="*/ 171450 h 1948338"/>
                  <a:gd name="connsiteX6" fmla="*/ 2825591 w 2997041"/>
                  <a:gd name="connsiteY6" fmla="*/ 362903 h 1948338"/>
                  <a:gd name="connsiteX7" fmla="*/ 2825591 w 2997041"/>
                  <a:gd name="connsiteY7" fmla="*/ 495300 h 1948338"/>
                  <a:gd name="connsiteX8" fmla="*/ 2666524 w 2997041"/>
                  <a:gd name="connsiteY8" fmla="*/ 495300 h 1948338"/>
                  <a:gd name="connsiteX9" fmla="*/ 2730341 w 2997041"/>
                  <a:gd name="connsiteY9" fmla="*/ 734378 h 1948338"/>
                  <a:gd name="connsiteX10" fmla="*/ 2730341 w 2997041"/>
                  <a:gd name="connsiteY10" fmla="*/ 781050 h 1948338"/>
                  <a:gd name="connsiteX11" fmla="*/ 2825591 w 2997041"/>
                  <a:gd name="connsiteY11" fmla="*/ 781050 h 1948338"/>
                  <a:gd name="connsiteX12" fmla="*/ 2825591 w 2997041"/>
                  <a:gd name="connsiteY12" fmla="*/ 1597914 h 1948338"/>
                  <a:gd name="connsiteX13" fmla="*/ 2730341 w 2997041"/>
                  <a:gd name="connsiteY13" fmla="*/ 1762982 h 1948338"/>
                  <a:gd name="connsiteX14" fmla="*/ 2730341 w 2997041"/>
                  <a:gd name="connsiteY14" fmla="*/ 1948339 h 1948338"/>
                  <a:gd name="connsiteX15" fmla="*/ 2997041 w 2997041"/>
                  <a:gd name="connsiteY15" fmla="*/ 1597914 h 1948338"/>
                  <a:gd name="connsiteX16" fmla="*/ 2997041 w 2997041"/>
                  <a:gd name="connsiteY16" fmla="*/ 362903 h 1948338"/>
                  <a:gd name="connsiteX17" fmla="*/ 2631948 w 2997041"/>
                  <a:gd name="connsiteY17" fmla="*/ 0 h 194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7041" h="1948338">
                    <a:moveTo>
                      <a:pt x="2631948" y="0"/>
                    </a:moveTo>
                    <a:lnTo>
                      <a:pt x="345948" y="0"/>
                    </a:lnTo>
                    <a:cubicBezTo>
                      <a:pt x="183580" y="411"/>
                      <a:pt x="41712" y="109780"/>
                      <a:pt x="0" y="266700"/>
                    </a:cubicBezTo>
                    <a:lnTo>
                      <a:pt x="183928" y="266700"/>
                    </a:lnTo>
                    <a:cubicBezTo>
                      <a:pt x="216624" y="207923"/>
                      <a:pt x="278594" y="171470"/>
                      <a:pt x="345853" y="171450"/>
                    </a:cubicBezTo>
                    <a:lnTo>
                      <a:pt x="2631853" y="171450"/>
                    </a:lnTo>
                    <a:cubicBezTo>
                      <a:pt x="2737885" y="171648"/>
                      <a:pt x="2824134" y="256885"/>
                      <a:pt x="2825591" y="362903"/>
                    </a:cubicBezTo>
                    <a:lnTo>
                      <a:pt x="2825591" y="495300"/>
                    </a:lnTo>
                    <a:lnTo>
                      <a:pt x="2666524" y="495300"/>
                    </a:lnTo>
                    <a:cubicBezTo>
                      <a:pt x="2708920" y="567800"/>
                      <a:pt x="2730970" y="650396"/>
                      <a:pt x="2730341" y="734378"/>
                    </a:cubicBezTo>
                    <a:lnTo>
                      <a:pt x="2730341" y="781050"/>
                    </a:lnTo>
                    <a:lnTo>
                      <a:pt x="2825591" y="781050"/>
                    </a:lnTo>
                    <a:lnTo>
                      <a:pt x="2825591" y="1597914"/>
                    </a:lnTo>
                    <a:cubicBezTo>
                      <a:pt x="2824915" y="1665818"/>
                      <a:pt x="2788787" y="1728416"/>
                      <a:pt x="2730341" y="1762982"/>
                    </a:cubicBezTo>
                    <a:lnTo>
                      <a:pt x="2730341" y="1948339"/>
                    </a:lnTo>
                    <a:cubicBezTo>
                      <a:pt x="2887170" y="1903686"/>
                      <a:pt x="2995784" y="1760973"/>
                      <a:pt x="2997041" y="1597914"/>
                    </a:cubicBezTo>
                    <a:lnTo>
                      <a:pt x="2997041" y="362903"/>
                    </a:lnTo>
                    <a:cubicBezTo>
                      <a:pt x="2997041" y="163354"/>
                      <a:pt x="2831497" y="0"/>
                      <a:pt x="2631948" y="0"/>
                    </a:cubicBezTo>
                    <a:close/>
                  </a:path>
                </a:pathLst>
              </a:custGeom>
              <a:grp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grpSp>
        <p:sp>
          <p:nvSpPr>
            <p:cNvPr id="62" name="Graphic 56">
              <a:extLst>
                <a:ext uri="{FF2B5EF4-FFF2-40B4-BE49-F238E27FC236}">
                  <a16:creationId xmlns:a16="http://schemas.microsoft.com/office/drawing/2014/main" id="{F1E4662D-32D4-4B0A-BC5E-25AFC9EEC447}"/>
                </a:ext>
              </a:extLst>
            </p:cNvPr>
            <p:cNvSpPr/>
            <p:nvPr/>
          </p:nvSpPr>
          <p:spPr>
            <a:xfrm>
              <a:off x="3652092" y="5753157"/>
              <a:ext cx="387054" cy="300452"/>
            </a:xfrm>
            <a:custGeom>
              <a:avLst/>
              <a:gdLst>
                <a:gd name="connsiteX0" fmla="*/ 2106556 w 2110694"/>
                <a:gd name="connsiteY0" fmla="*/ 895321 h 1638432"/>
                <a:gd name="connsiteX1" fmla="*/ 1781904 w 2110694"/>
                <a:gd name="connsiteY1" fmla="*/ 180260 h 1638432"/>
                <a:gd name="connsiteX2" fmla="*/ 1740058 w 2110694"/>
                <a:gd name="connsiteY2" fmla="*/ 153129 h 1638432"/>
                <a:gd name="connsiteX3" fmla="*/ 1252621 w 2110694"/>
                <a:gd name="connsiteY3" fmla="*/ 153129 h 1638432"/>
                <a:gd name="connsiteX4" fmla="*/ 1055347 w 2110694"/>
                <a:gd name="connsiteY4" fmla="*/ 0 h 1638432"/>
                <a:gd name="connsiteX5" fmla="*/ 858073 w 2110694"/>
                <a:gd name="connsiteY5" fmla="*/ 153129 h 1638432"/>
                <a:gd name="connsiteX6" fmla="*/ 370636 w 2110694"/>
                <a:gd name="connsiteY6" fmla="*/ 153129 h 1638432"/>
                <a:gd name="connsiteX7" fmla="*/ 328790 w 2110694"/>
                <a:gd name="connsiteY7" fmla="*/ 178880 h 1638432"/>
                <a:gd name="connsiteX8" fmla="*/ 4139 w 2110694"/>
                <a:gd name="connsiteY8" fmla="*/ 893481 h 1638432"/>
                <a:gd name="connsiteX9" fmla="*/ 4139 w 2110694"/>
                <a:gd name="connsiteY9" fmla="*/ 893481 h 1638432"/>
                <a:gd name="connsiteX10" fmla="*/ 0 w 2110694"/>
                <a:gd name="connsiteY10" fmla="*/ 913715 h 1638432"/>
                <a:gd name="connsiteX11" fmla="*/ 370636 w 2110694"/>
                <a:gd name="connsiteY11" fmla="*/ 1284811 h 1638432"/>
                <a:gd name="connsiteX12" fmla="*/ 741272 w 2110694"/>
                <a:gd name="connsiteY12" fmla="*/ 914634 h 1638432"/>
                <a:gd name="connsiteX13" fmla="*/ 737134 w 2110694"/>
                <a:gd name="connsiteY13" fmla="*/ 895781 h 1638432"/>
                <a:gd name="connsiteX14" fmla="*/ 737134 w 2110694"/>
                <a:gd name="connsiteY14" fmla="*/ 895781 h 1638432"/>
                <a:gd name="connsiteX15" fmla="*/ 441912 w 2110694"/>
                <a:gd name="connsiteY15" fmla="*/ 245098 h 1638432"/>
                <a:gd name="connsiteX16" fmla="*/ 856234 w 2110694"/>
                <a:gd name="connsiteY16" fmla="*/ 245098 h 1638432"/>
                <a:gd name="connsiteX17" fmla="*/ 1009363 w 2110694"/>
                <a:gd name="connsiteY17" fmla="*/ 400986 h 1638432"/>
                <a:gd name="connsiteX18" fmla="*/ 1009363 w 2110694"/>
                <a:gd name="connsiteY18" fmla="*/ 1353328 h 1638432"/>
                <a:gd name="connsiteX19" fmla="*/ 804271 w 2110694"/>
                <a:gd name="connsiteY19" fmla="*/ 1353328 h 1638432"/>
                <a:gd name="connsiteX20" fmla="*/ 659879 w 2110694"/>
                <a:gd name="connsiteY20" fmla="*/ 1497719 h 1638432"/>
                <a:gd name="connsiteX21" fmla="*/ 659879 w 2110694"/>
                <a:gd name="connsiteY21" fmla="*/ 1594287 h 1638432"/>
                <a:gd name="connsiteX22" fmla="*/ 707703 w 2110694"/>
                <a:gd name="connsiteY22" fmla="*/ 1638432 h 1638432"/>
                <a:gd name="connsiteX23" fmla="*/ 1398393 w 2110694"/>
                <a:gd name="connsiteY23" fmla="*/ 1638432 h 1638432"/>
                <a:gd name="connsiteX24" fmla="*/ 1446217 w 2110694"/>
                <a:gd name="connsiteY24" fmla="*/ 1594287 h 1638432"/>
                <a:gd name="connsiteX25" fmla="*/ 1446217 w 2110694"/>
                <a:gd name="connsiteY25" fmla="*/ 1497719 h 1638432"/>
                <a:gd name="connsiteX26" fmla="*/ 1301825 w 2110694"/>
                <a:gd name="connsiteY26" fmla="*/ 1353328 h 1638432"/>
                <a:gd name="connsiteX27" fmla="*/ 1101332 w 2110694"/>
                <a:gd name="connsiteY27" fmla="*/ 1353328 h 1638432"/>
                <a:gd name="connsiteX28" fmla="*/ 1101332 w 2110694"/>
                <a:gd name="connsiteY28" fmla="*/ 400986 h 1638432"/>
                <a:gd name="connsiteX29" fmla="*/ 1254461 w 2110694"/>
                <a:gd name="connsiteY29" fmla="*/ 245098 h 1638432"/>
                <a:gd name="connsiteX30" fmla="*/ 1668782 w 2110694"/>
                <a:gd name="connsiteY30" fmla="*/ 245098 h 1638432"/>
                <a:gd name="connsiteX31" fmla="*/ 1373561 w 2110694"/>
                <a:gd name="connsiteY31" fmla="*/ 895781 h 1638432"/>
                <a:gd name="connsiteX32" fmla="*/ 1373561 w 2110694"/>
                <a:gd name="connsiteY32" fmla="*/ 895781 h 1638432"/>
                <a:gd name="connsiteX33" fmla="*/ 1369422 w 2110694"/>
                <a:gd name="connsiteY33" fmla="*/ 914634 h 1638432"/>
                <a:gd name="connsiteX34" fmla="*/ 1740058 w 2110694"/>
                <a:gd name="connsiteY34" fmla="*/ 1285270 h 1638432"/>
                <a:gd name="connsiteX35" fmla="*/ 2110695 w 2110694"/>
                <a:gd name="connsiteY35" fmla="*/ 914634 h 1638432"/>
                <a:gd name="connsiteX36" fmla="*/ 2106556 w 2110694"/>
                <a:gd name="connsiteY36" fmla="*/ 895321 h 1638432"/>
                <a:gd name="connsiteX37" fmla="*/ 2106556 w 2110694"/>
                <a:gd name="connsiteY37" fmla="*/ 895321 h 1638432"/>
                <a:gd name="connsiteX38" fmla="*/ 370636 w 2110694"/>
                <a:gd name="connsiteY38" fmla="*/ 312236 h 1638432"/>
                <a:gd name="connsiteX39" fmla="*/ 624011 w 2110694"/>
                <a:gd name="connsiteY39" fmla="*/ 870489 h 1638432"/>
                <a:gd name="connsiteX40" fmla="*/ 117261 w 2110694"/>
                <a:gd name="connsiteY40" fmla="*/ 870489 h 1638432"/>
                <a:gd name="connsiteX41" fmla="*/ 370636 w 2110694"/>
                <a:gd name="connsiteY41" fmla="*/ 312236 h 1638432"/>
                <a:gd name="connsiteX42" fmla="*/ 370636 w 2110694"/>
                <a:gd name="connsiteY42" fmla="*/ 1195141 h 1638432"/>
                <a:gd name="connsiteX43" fmla="*/ 95648 w 2110694"/>
                <a:gd name="connsiteY43" fmla="*/ 962458 h 1638432"/>
                <a:gd name="connsiteX44" fmla="*/ 645164 w 2110694"/>
                <a:gd name="connsiteY44" fmla="*/ 962458 h 1638432"/>
                <a:gd name="connsiteX45" fmla="*/ 370636 w 2110694"/>
                <a:gd name="connsiteY45" fmla="*/ 1195141 h 1638432"/>
                <a:gd name="connsiteX46" fmla="*/ 1354247 w 2110694"/>
                <a:gd name="connsiteY46" fmla="*/ 1497719 h 1638432"/>
                <a:gd name="connsiteX47" fmla="*/ 1354247 w 2110694"/>
                <a:gd name="connsiteY47" fmla="*/ 1546463 h 1638432"/>
                <a:gd name="connsiteX48" fmla="*/ 751849 w 2110694"/>
                <a:gd name="connsiteY48" fmla="*/ 1546463 h 1638432"/>
                <a:gd name="connsiteX49" fmla="*/ 751849 w 2110694"/>
                <a:gd name="connsiteY49" fmla="*/ 1497719 h 1638432"/>
                <a:gd name="connsiteX50" fmla="*/ 804271 w 2110694"/>
                <a:gd name="connsiteY50" fmla="*/ 1445297 h 1638432"/>
                <a:gd name="connsiteX51" fmla="*/ 1301825 w 2110694"/>
                <a:gd name="connsiteY51" fmla="*/ 1445297 h 1638432"/>
                <a:gd name="connsiteX52" fmla="*/ 1354247 w 2110694"/>
                <a:gd name="connsiteY52" fmla="*/ 1497719 h 1638432"/>
                <a:gd name="connsiteX53" fmla="*/ 1055347 w 2110694"/>
                <a:gd name="connsiteY53" fmla="*/ 314535 h 1638432"/>
                <a:gd name="connsiteX54" fmla="*/ 944064 w 2110694"/>
                <a:gd name="connsiteY54" fmla="*/ 203252 h 1638432"/>
                <a:gd name="connsiteX55" fmla="*/ 1055347 w 2110694"/>
                <a:gd name="connsiteY55" fmla="*/ 91969 h 1638432"/>
                <a:gd name="connsiteX56" fmla="*/ 1166630 w 2110694"/>
                <a:gd name="connsiteY56" fmla="*/ 203252 h 1638432"/>
                <a:gd name="connsiteX57" fmla="*/ 1055347 w 2110694"/>
                <a:gd name="connsiteY57" fmla="*/ 314535 h 1638432"/>
                <a:gd name="connsiteX58" fmla="*/ 1993434 w 2110694"/>
                <a:gd name="connsiteY58" fmla="*/ 870489 h 1638432"/>
                <a:gd name="connsiteX59" fmla="*/ 1486683 w 2110694"/>
                <a:gd name="connsiteY59" fmla="*/ 870489 h 1638432"/>
                <a:gd name="connsiteX60" fmla="*/ 1740058 w 2110694"/>
                <a:gd name="connsiteY60" fmla="*/ 312236 h 1638432"/>
                <a:gd name="connsiteX61" fmla="*/ 1993434 w 2110694"/>
                <a:gd name="connsiteY61" fmla="*/ 870489 h 1638432"/>
                <a:gd name="connsiteX62" fmla="*/ 1740058 w 2110694"/>
                <a:gd name="connsiteY62" fmla="*/ 1195141 h 1638432"/>
                <a:gd name="connsiteX63" fmla="*/ 1465070 w 2110694"/>
                <a:gd name="connsiteY63" fmla="*/ 962458 h 1638432"/>
                <a:gd name="connsiteX64" fmla="*/ 2014587 w 2110694"/>
                <a:gd name="connsiteY64" fmla="*/ 962458 h 1638432"/>
                <a:gd name="connsiteX65" fmla="*/ 1740058 w 2110694"/>
                <a:gd name="connsiteY65" fmla="*/ 1195141 h 163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110694" h="1638432">
                  <a:moveTo>
                    <a:pt x="2106556" y="895321"/>
                  </a:moveTo>
                  <a:lnTo>
                    <a:pt x="1781904" y="180260"/>
                  </a:lnTo>
                  <a:cubicBezTo>
                    <a:pt x="1774547" y="163705"/>
                    <a:pt x="1757992" y="153129"/>
                    <a:pt x="1740058" y="153129"/>
                  </a:cubicBezTo>
                  <a:lnTo>
                    <a:pt x="1252621" y="153129"/>
                  </a:lnTo>
                  <a:cubicBezTo>
                    <a:pt x="1230089" y="65758"/>
                    <a:pt x="1150076" y="0"/>
                    <a:pt x="1055347" y="0"/>
                  </a:cubicBezTo>
                  <a:cubicBezTo>
                    <a:pt x="960619" y="0"/>
                    <a:pt x="880606" y="65758"/>
                    <a:pt x="858073" y="153129"/>
                  </a:cubicBezTo>
                  <a:lnTo>
                    <a:pt x="370636" y="153129"/>
                  </a:lnTo>
                  <a:cubicBezTo>
                    <a:pt x="352702" y="153129"/>
                    <a:pt x="336148" y="162786"/>
                    <a:pt x="328790" y="178880"/>
                  </a:cubicBezTo>
                  <a:lnTo>
                    <a:pt x="4139" y="893481"/>
                  </a:lnTo>
                  <a:lnTo>
                    <a:pt x="4139" y="893481"/>
                  </a:lnTo>
                  <a:cubicBezTo>
                    <a:pt x="1380" y="902678"/>
                    <a:pt x="0" y="906817"/>
                    <a:pt x="0" y="913715"/>
                  </a:cubicBezTo>
                  <a:cubicBezTo>
                    <a:pt x="0" y="1117886"/>
                    <a:pt x="166464" y="1284811"/>
                    <a:pt x="370636" y="1284811"/>
                  </a:cubicBezTo>
                  <a:cubicBezTo>
                    <a:pt x="574808" y="1284811"/>
                    <a:pt x="741272" y="1118806"/>
                    <a:pt x="741272" y="914634"/>
                  </a:cubicBezTo>
                  <a:cubicBezTo>
                    <a:pt x="741272" y="907737"/>
                    <a:pt x="739893" y="901758"/>
                    <a:pt x="737134" y="895781"/>
                  </a:cubicBezTo>
                  <a:lnTo>
                    <a:pt x="737134" y="895781"/>
                  </a:lnTo>
                  <a:lnTo>
                    <a:pt x="441912" y="245098"/>
                  </a:lnTo>
                  <a:lnTo>
                    <a:pt x="856234" y="245098"/>
                  </a:lnTo>
                  <a:cubicBezTo>
                    <a:pt x="872328" y="323272"/>
                    <a:pt x="932568" y="383052"/>
                    <a:pt x="1009363" y="400986"/>
                  </a:cubicBezTo>
                  <a:lnTo>
                    <a:pt x="1009363" y="1353328"/>
                  </a:lnTo>
                  <a:lnTo>
                    <a:pt x="804271" y="1353328"/>
                  </a:lnTo>
                  <a:cubicBezTo>
                    <a:pt x="725637" y="1353328"/>
                    <a:pt x="659879" y="1419086"/>
                    <a:pt x="659879" y="1497719"/>
                  </a:cubicBezTo>
                  <a:lnTo>
                    <a:pt x="659879" y="1594287"/>
                  </a:lnTo>
                  <a:cubicBezTo>
                    <a:pt x="659879" y="1619579"/>
                    <a:pt x="681952" y="1638432"/>
                    <a:pt x="707703" y="1638432"/>
                  </a:cubicBezTo>
                  <a:lnTo>
                    <a:pt x="1398393" y="1638432"/>
                  </a:lnTo>
                  <a:cubicBezTo>
                    <a:pt x="1423684" y="1638432"/>
                    <a:pt x="1446217" y="1619579"/>
                    <a:pt x="1446217" y="1594287"/>
                  </a:cubicBezTo>
                  <a:lnTo>
                    <a:pt x="1446217" y="1497719"/>
                  </a:lnTo>
                  <a:cubicBezTo>
                    <a:pt x="1446217" y="1419086"/>
                    <a:pt x="1380459" y="1353328"/>
                    <a:pt x="1301825" y="1353328"/>
                  </a:cubicBezTo>
                  <a:lnTo>
                    <a:pt x="1101332" y="1353328"/>
                  </a:lnTo>
                  <a:lnTo>
                    <a:pt x="1101332" y="400986"/>
                  </a:lnTo>
                  <a:cubicBezTo>
                    <a:pt x="1177666" y="383052"/>
                    <a:pt x="1237906" y="323272"/>
                    <a:pt x="1254461" y="245098"/>
                  </a:cubicBezTo>
                  <a:lnTo>
                    <a:pt x="1668782" y="245098"/>
                  </a:lnTo>
                  <a:lnTo>
                    <a:pt x="1373561" y="895781"/>
                  </a:lnTo>
                  <a:lnTo>
                    <a:pt x="1373561" y="895781"/>
                  </a:lnTo>
                  <a:cubicBezTo>
                    <a:pt x="1370802" y="901758"/>
                    <a:pt x="1369422" y="908196"/>
                    <a:pt x="1369422" y="914634"/>
                  </a:cubicBezTo>
                  <a:cubicBezTo>
                    <a:pt x="1369422" y="1118806"/>
                    <a:pt x="1535887" y="1285270"/>
                    <a:pt x="1740058" y="1285270"/>
                  </a:cubicBezTo>
                  <a:cubicBezTo>
                    <a:pt x="1944230" y="1285270"/>
                    <a:pt x="2110695" y="1118806"/>
                    <a:pt x="2110695" y="914634"/>
                  </a:cubicBezTo>
                  <a:cubicBezTo>
                    <a:pt x="2110695" y="907737"/>
                    <a:pt x="2109315" y="901299"/>
                    <a:pt x="2106556" y="895321"/>
                  </a:cubicBezTo>
                  <a:lnTo>
                    <a:pt x="2106556" y="895321"/>
                  </a:lnTo>
                  <a:close/>
                  <a:moveTo>
                    <a:pt x="370636" y="312236"/>
                  </a:moveTo>
                  <a:lnTo>
                    <a:pt x="624011" y="870489"/>
                  </a:lnTo>
                  <a:lnTo>
                    <a:pt x="117261" y="870489"/>
                  </a:lnTo>
                  <a:lnTo>
                    <a:pt x="370636" y="312236"/>
                  </a:lnTo>
                  <a:close/>
                  <a:moveTo>
                    <a:pt x="370636" y="1195141"/>
                  </a:moveTo>
                  <a:cubicBezTo>
                    <a:pt x="232682" y="1195141"/>
                    <a:pt x="117721" y="1091215"/>
                    <a:pt x="95648" y="962458"/>
                  </a:cubicBezTo>
                  <a:lnTo>
                    <a:pt x="645164" y="962458"/>
                  </a:lnTo>
                  <a:cubicBezTo>
                    <a:pt x="623552" y="1091215"/>
                    <a:pt x="508590" y="1195141"/>
                    <a:pt x="370636" y="1195141"/>
                  </a:cubicBezTo>
                  <a:close/>
                  <a:moveTo>
                    <a:pt x="1354247" y="1497719"/>
                  </a:moveTo>
                  <a:lnTo>
                    <a:pt x="1354247" y="1546463"/>
                  </a:lnTo>
                  <a:lnTo>
                    <a:pt x="751849" y="1546463"/>
                  </a:lnTo>
                  <a:lnTo>
                    <a:pt x="751849" y="1497719"/>
                  </a:lnTo>
                  <a:cubicBezTo>
                    <a:pt x="751849" y="1469669"/>
                    <a:pt x="776221" y="1445297"/>
                    <a:pt x="804271" y="1445297"/>
                  </a:cubicBezTo>
                  <a:lnTo>
                    <a:pt x="1301825" y="1445297"/>
                  </a:lnTo>
                  <a:cubicBezTo>
                    <a:pt x="1329876" y="1445297"/>
                    <a:pt x="1354247" y="1469669"/>
                    <a:pt x="1354247" y="1497719"/>
                  </a:cubicBezTo>
                  <a:close/>
                  <a:moveTo>
                    <a:pt x="1055347" y="314535"/>
                  </a:moveTo>
                  <a:cubicBezTo>
                    <a:pt x="993728" y="314535"/>
                    <a:pt x="944064" y="264412"/>
                    <a:pt x="944064" y="203252"/>
                  </a:cubicBezTo>
                  <a:cubicBezTo>
                    <a:pt x="944064" y="142093"/>
                    <a:pt x="994188" y="91969"/>
                    <a:pt x="1055347" y="91969"/>
                  </a:cubicBezTo>
                  <a:cubicBezTo>
                    <a:pt x="1116507" y="91969"/>
                    <a:pt x="1166630" y="142093"/>
                    <a:pt x="1166630" y="203252"/>
                  </a:cubicBezTo>
                  <a:cubicBezTo>
                    <a:pt x="1166630" y="264412"/>
                    <a:pt x="1116967" y="314535"/>
                    <a:pt x="1055347" y="314535"/>
                  </a:cubicBezTo>
                  <a:close/>
                  <a:moveTo>
                    <a:pt x="1993434" y="870489"/>
                  </a:moveTo>
                  <a:lnTo>
                    <a:pt x="1486683" y="870489"/>
                  </a:lnTo>
                  <a:lnTo>
                    <a:pt x="1740058" y="312236"/>
                  </a:lnTo>
                  <a:lnTo>
                    <a:pt x="1993434" y="870489"/>
                  </a:lnTo>
                  <a:close/>
                  <a:moveTo>
                    <a:pt x="1740058" y="1195141"/>
                  </a:moveTo>
                  <a:cubicBezTo>
                    <a:pt x="1602105" y="1195141"/>
                    <a:pt x="1487143" y="1091215"/>
                    <a:pt x="1465070" y="962458"/>
                  </a:cubicBezTo>
                  <a:lnTo>
                    <a:pt x="2014587" y="962458"/>
                  </a:lnTo>
                  <a:cubicBezTo>
                    <a:pt x="1992974" y="1091215"/>
                    <a:pt x="1878012" y="1195141"/>
                    <a:pt x="1740058" y="1195141"/>
                  </a:cubicBezTo>
                  <a:close/>
                </a:path>
              </a:pathLst>
            </a:custGeom>
            <a:solidFill>
              <a:srgbClr val="00B0F0"/>
            </a:solidFill>
            <a:ln w="459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64" name="Graphic 58">
              <a:extLst>
                <a:ext uri="{FF2B5EF4-FFF2-40B4-BE49-F238E27FC236}">
                  <a16:creationId xmlns:a16="http://schemas.microsoft.com/office/drawing/2014/main" id="{B2C023D8-DC29-4C97-81EE-BA518980B371}"/>
                </a:ext>
              </a:extLst>
            </p:cNvPr>
            <p:cNvSpPr/>
            <p:nvPr/>
          </p:nvSpPr>
          <p:spPr>
            <a:xfrm>
              <a:off x="3737342" y="5300181"/>
              <a:ext cx="185607" cy="317107"/>
            </a:xfrm>
            <a:custGeom>
              <a:avLst/>
              <a:gdLst>
                <a:gd name="connsiteX0" fmla="*/ 154300 w 530537"/>
                <a:gd name="connsiteY0" fmla="*/ 341604 h 906415"/>
                <a:gd name="connsiteX1" fmla="*/ 76204 w 530537"/>
                <a:gd name="connsiteY1" fmla="*/ 265406 h 906415"/>
                <a:gd name="connsiteX2" fmla="*/ 6 w 530537"/>
                <a:gd name="connsiteY2" fmla="*/ 343500 h 906415"/>
                <a:gd name="connsiteX3" fmla="*/ 50477 w 530537"/>
                <a:gd name="connsiteY3" fmla="*/ 414947 h 906415"/>
                <a:gd name="connsiteX4" fmla="*/ 50477 w 530537"/>
                <a:gd name="connsiteY4" fmla="*/ 419709 h 906415"/>
                <a:gd name="connsiteX5" fmla="*/ 129535 w 530537"/>
                <a:gd name="connsiteY5" fmla="*/ 534962 h 906415"/>
                <a:gd name="connsiteX6" fmla="*/ 235262 w 530537"/>
                <a:gd name="connsiteY6" fmla="*/ 575919 h 906415"/>
                <a:gd name="connsiteX7" fmla="*/ 235262 w 530537"/>
                <a:gd name="connsiteY7" fmla="*/ 625449 h 906415"/>
                <a:gd name="connsiteX8" fmla="*/ 124821 w 530537"/>
                <a:gd name="connsiteY8" fmla="*/ 793040 h 906415"/>
                <a:gd name="connsiteX9" fmla="*/ 292412 w 530537"/>
                <a:gd name="connsiteY9" fmla="*/ 903481 h 906415"/>
                <a:gd name="connsiteX10" fmla="*/ 402853 w 530537"/>
                <a:gd name="connsiteY10" fmla="*/ 735890 h 906415"/>
                <a:gd name="connsiteX11" fmla="*/ 292412 w 530537"/>
                <a:gd name="connsiteY11" fmla="*/ 625449 h 906415"/>
                <a:gd name="connsiteX12" fmla="*/ 292412 w 530537"/>
                <a:gd name="connsiteY12" fmla="*/ 494956 h 906415"/>
                <a:gd name="connsiteX13" fmla="*/ 400045 w 530537"/>
                <a:gd name="connsiteY13" fmla="*/ 453047 h 906415"/>
                <a:gd name="connsiteX14" fmla="*/ 479102 w 530537"/>
                <a:gd name="connsiteY14" fmla="*/ 337794 h 906415"/>
                <a:gd name="connsiteX15" fmla="*/ 501962 w 530537"/>
                <a:gd name="connsiteY15" fmla="*/ 337794 h 906415"/>
                <a:gd name="connsiteX16" fmla="*/ 530537 w 530537"/>
                <a:gd name="connsiteY16" fmla="*/ 309219 h 906415"/>
                <a:gd name="connsiteX17" fmla="*/ 530537 w 530537"/>
                <a:gd name="connsiteY17" fmla="*/ 210159 h 906415"/>
                <a:gd name="connsiteX18" fmla="*/ 501962 w 530537"/>
                <a:gd name="connsiteY18" fmla="*/ 181584 h 906415"/>
                <a:gd name="connsiteX19" fmla="*/ 403855 w 530537"/>
                <a:gd name="connsiteY19" fmla="*/ 181584 h 906415"/>
                <a:gd name="connsiteX20" fmla="*/ 375280 w 530537"/>
                <a:gd name="connsiteY20" fmla="*/ 210159 h 906415"/>
                <a:gd name="connsiteX21" fmla="*/ 375280 w 530537"/>
                <a:gd name="connsiteY21" fmla="*/ 308267 h 906415"/>
                <a:gd name="connsiteX22" fmla="*/ 403855 w 530537"/>
                <a:gd name="connsiteY22" fmla="*/ 336842 h 906415"/>
                <a:gd name="connsiteX23" fmla="*/ 421952 w 530537"/>
                <a:gd name="connsiteY23" fmla="*/ 336842 h 906415"/>
                <a:gd name="connsiteX24" fmla="*/ 379090 w 530537"/>
                <a:gd name="connsiteY24" fmla="*/ 399706 h 906415"/>
                <a:gd name="connsiteX25" fmla="*/ 292412 w 530537"/>
                <a:gd name="connsiteY25" fmla="*/ 433997 h 906415"/>
                <a:gd name="connsiteX26" fmla="*/ 292412 w 530537"/>
                <a:gd name="connsiteY26" fmla="*/ 93954 h 906415"/>
                <a:gd name="connsiteX27" fmla="*/ 340037 w 530537"/>
                <a:gd name="connsiteY27" fmla="*/ 136816 h 906415"/>
                <a:gd name="connsiteX28" fmla="*/ 380518 w 530537"/>
                <a:gd name="connsiteY28" fmla="*/ 134435 h 906415"/>
                <a:gd name="connsiteX29" fmla="*/ 378137 w 530537"/>
                <a:gd name="connsiteY29" fmla="*/ 93954 h 906415"/>
                <a:gd name="connsiteX30" fmla="*/ 282887 w 530537"/>
                <a:gd name="connsiteY30" fmla="*/ 7276 h 906415"/>
                <a:gd name="connsiteX31" fmla="*/ 244787 w 530537"/>
                <a:gd name="connsiteY31" fmla="*/ 7276 h 906415"/>
                <a:gd name="connsiteX32" fmla="*/ 149537 w 530537"/>
                <a:gd name="connsiteY32" fmla="*/ 93954 h 906415"/>
                <a:gd name="connsiteX33" fmla="*/ 147156 w 530537"/>
                <a:gd name="connsiteY33" fmla="*/ 134435 h 906415"/>
                <a:gd name="connsiteX34" fmla="*/ 187637 w 530537"/>
                <a:gd name="connsiteY34" fmla="*/ 136816 h 906415"/>
                <a:gd name="connsiteX35" fmla="*/ 235262 w 530537"/>
                <a:gd name="connsiteY35" fmla="*/ 93954 h 906415"/>
                <a:gd name="connsiteX36" fmla="*/ 235262 w 530537"/>
                <a:gd name="connsiteY36" fmla="*/ 514959 h 906415"/>
                <a:gd name="connsiteX37" fmla="*/ 150490 w 530537"/>
                <a:gd name="connsiteY37" fmla="*/ 481622 h 906415"/>
                <a:gd name="connsiteX38" fmla="*/ 107627 w 530537"/>
                <a:gd name="connsiteY38" fmla="*/ 419709 h 906415"/>
                <a:gd name="connsiteX39" fmla="*/ 107627 w 530537"/>
                <a:gd name="connsiteY39" fmla="*/ 413042 h 906415"/>
                <a:gd name="connsiteX40" fmla="*/ 154300 w 530537"/>
                <a:gd name="connsiteY40" fmla="*/ 341604 h 906415"/>
                <a:gd name="connsiteX41" fmla="*/ 432430 w 530537"/>
                <a:gd name="connsiteY41" fmla="*/ 238734 h 906415"/>
                <a:gd name="connsiteX42" fmla="*/ 473387 w 530537"/>
                <a:gd name="connsiteY42" fmla="*/ 238734 h 906415"/>
                <a:gd name="connsiteX43" fmla="*/ 473387 w 530537"/>
                <a:gd name="connsiteY43" fmla="*/ 279692 h 906415"/>
                <a:gd name="connsiteX44" fmla="*/ 432430 w 530537"/>
                <a:gd name="connsiteY44" fmla="*/ 279692 h 906415"/>
                <a:gd name="connsiteX45" fmla="*/ 263837 w 530537"/>
                <a:gd name="connsiteY45" fmla="*/ 679741 h 906415"/>
                <a:gd name="connsiteX46" fmla="*/ 348610 w 530537"/>
                <a:gd name="connsiteY46" fmla="*/ 764514 h 906415"/>
                <a:gd name="connsiteX47" fmla="*/ 263837 w 530537"/>
                <a:gd name="connsiteY47" fmla="*/ 849287 h 906415"/>
                <a:gd name="connsiteX48" fmla="*/ 179065 w 530537"/>
                <a:gd name="connsiteY48" fmla="*/ 764514 h 906415"/>
                <a:gd name="connsiteX49" fmla="*/ 263837 w 530537"/>
                <a:gd name="connsiteY49" fmla="*/ 679741 h 906415"/>
                <a:gd name="connsiteX50" fmla="*/ 77147 w 530537"/>
                <a:gd name="connsiteY50" fmla="*/ 361606 h 906415"/>
                <a:gd name="connsiteX51" fmla="*/ 57145 w 530537"/>
                <a:gd name="connsiteY51" fmla="*/ 341604 h 906415"/>
                <a:gd name="connsiteX52" fmla="*/ 77147 w 530537"/>
                <a:gd name="connsiteY52" fmla="*/ 321601 h 906415"/>
                <a:gd name="connsiteX53" fmla="*/ 97150 w 530537"/>
                <a:gd name="connsiteY53" fmla="*/ 341604 h 906415"/>
                <a:gd name="connsiteX54" fmla="*/ 77147 w 530537"/>
                <a:gd name="connsiteY54" fmla="*/ 361606 h 90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30537" h="906415">
                  <a:moveTo>
                    <a:pt x="154300" y="341604"/>
                  </a:moveTo>
                  <a:cubicBezTo>
                    <a:pt x="153776" y="298997"/>
                    <a:pt x="118811" y="264882"/>
                    <a:pt x="76204" y="265406"/>
                  </a:cubicBezTo>
                  <a:cubicBezTo>
                    <a:pt x="33598" y="265930"/>
                    <a:pt x="-518" y="300894"/>
                    <a:pt x="6" y="343500"/>
                  </a:cubicBezTo>
                  <a:cubicBezTo>
                    <a:pt x="399" y="375474"/>
                    <a:pt x="20473" y="403891"/>
                    <a:pt x="50477" y="414947"/>
                  </a:cubicBezTo>
                  <a:lnTo>
                    <a:pt x="50477" y="419709"/>
                  </a:lnTo>
                  <a:cubicBezTo>
                    <a:pt x="50287" y="470833"/>
                    <a:pt x="81771" y="516732"/>
                    <a:pt x="129535" y="534962"/>
                  </a:cubicBezTo>
                  <a:lnTo>
                    <a:pt x="235262" y="575919"/>
                  </a:lnTo>
                  <a:lnTo>
                    <a:pt x="235262" y="625449"/>
                  </a:lnTo>
                  <a:cubicBezTo>
                    <a:pt x="158486" y="641231"/>
                    <a:pt x="109040" y="716263"/>
                    <a:pt x="124821" y="793040"/>
                  </a:cubicBezTo>
                  <a:cubicBezTo>
                    <a:pt x="140603" y="869817"/>
                    <a:pt x="215636" y="919263"/>
                    <a:pt x="292412" y="903481"/>
                  </a:cubicBezTo>
                  <a:cubicBezTo>
                    <a:pt x="369188" y="887700"/>
                    <a:pt x="418635" y="812667"/>
                    <a:pt x="402853" y="735890"/>
                  </a:cubicBezTo>
                  <a:cubicBezTo>
                    <a:pt x="391428" y="680308"/>
                    <a:pt x="347994" y="636874"/>
                    <a:pt x="292412" y="625449"/>
                  </a:cubicBezTo>
                  <a:lnTo>
                    <a:pt x="292412" y="494956"/>
                  </a:lnTo>
                  <a:lnTo>
                    <a:pt x="400045" y="453047"/>
                  </a:lnTo>
                  <a:cubicBezTo>
                    <a:pt x="447808" y="434817"/>
                    <a:pt x="479293" y="388918"/>
                    <a:pt x="479102" y="337794"/>
                  </a:cubicBezTo>
                  <a:lnTo>
                    <a:pt x="501962" y="337794"/>
                  </a:lnTo>
                  <a:cubicBezTo>
                    <a:pt x="517744" y="337794"/>
                    <a:pt x="530537" y="325001"/>
                    <a:pt x="530537" y="309219"/>
                  </a:cubicBezTo>
                  <a:lnTo>
                    <a:pt x="530537" y="210159"/>
                  </a:lnTo>
                  <a:cubicBezTo>
                    <a:pt x="530537" y="194377"/>
                    <a:pt x="517744" y="181584"/>
                    <a:pt x="501962" y="181584"/>
                  </a:cubicBezTo>
                  <a:lnTo>
                    <a:pt x="403855" y="181584"/>
                  </a:lnTo>
                  <a:cubicBezTo>
                    <a:pt x="388073" y="181584"/>
                    <a:pt x="375280" y="194377"/>
                    <a:pt x="375280" y="210159"/>
                  </a:cubicBezTo>
                  <a:lnTo>
                    <a:pt x="375280" y="308267"/>
                  </a:lnTo>
                  <a:cubicBezTo>
                    <a:pt x="375280" y="324048"/>
                    <a:pt x="388073" y="336842"/>
                    <a:pt x="403855" y="336842"/>
                  </a:cubicBezTo>
                  <a:lnTo>
                    <a:pt x="421952" y="336842"/>
                  </a:lnTo>
                  <a:cubicBezTo>
                    <a:pt x="422197" y="364692"/>
                    <a:pt x="405105" y="389760"/>
                    <a:pt x="379090" y="399706"/>
                  </a:cubicBezTo>
                  <a:lnTo>
                    <a:pt x="292412" y="433997"/>
                  </a:lnTo>
                  <a:lnTo>
                    <a:pt x="292412" y="93954"/>
                  </a:lnTo>
                  <a:lnTo>
                    <a:pt x="340037" y="136816"/>
                  </a:lnTo>
                  <a:cubicBezTo>
                    <a:pt x="351873" y="147338"/>
                    <a:pt x="369997" y="146271"/>
                    <a:pt x="380518" y="134435"/>
                  </a:cubicBezTo>
                  <a:cubicBezTo>
                    <a:pt x="391040" y="122599"/>
                    <a:pt x="389973" y="104475"/>
                    <a:pt x="378137" y="93954"/>
                  </a:cubicBezTo>
                  <a:lnTo>
                    <a:pt x="282887" y="7276"/>
                  </a:lnTo>
                  <a:cubicBezTo>
                    <a:pt x="272040" y="-2425"/>
                    <a:pt x="255634" y="-2425"/>
                    <a:pt x="244787" y="7276"/>
                  </a:cubicBezTo>
                  <a:lnTo>
                    <a:pt x="149537" y="93954"/>
                  </a:lnTo>
                  <a:cubicBezTo>
                    <a:pt x="137701" y="104475"/>
                    <a:pt x="136634" y="122599"/>
                    <a:pt x="147156" y="134435"/>
                  </a:cubicBezTo>
                  <a:cubicBezTo>
                    <a:pt x="157677" y="146271"/>
                    <a:pt x="175801" y="147338"/>
                    <a:pt x="187637" y="136816"/>
                  </a:cubicBezTo>
                  <a:lnTo>
                    <a:pt x="235262" y="93954"/>
                  </a:lnTo>
                  <a:lnTo>
                    <a:pt x="235262" y="514959"/>
                  </a:lnTo>
                  <a:lnTo>
                    <a:pt x="150490" y="481622"/>
                  </a:lnTo>
                  <a:cubicBezTo>
                    <a:pt x="124801" y="471799"/>
                    <a:pt x="107778" y="447211"/>
                    <a:pt x="107627" y="419709"/>
                  </a:cubicBezTo>
                  <a:lnTo>
                    <a:pt x="107627" y="413042"/>
                  </a:lnTo>
                  <a:cubicBezTo>
                    <a:pt x="135967" y="400583"/>
                    <a:pt x="154275" y="372562"/>
                    <a:pt x="154300" y="341604"/>
                  </a:cubicBezTo>
                  <a:close/>
                  <a:moveTo>
                    <a:pt x="432430" y="238734"/>
                  </a:moveTo>
                  <a:lnTo>
                    <a:pt x="473387" y="238734"/>
                  </a:lnTo>
                  <a:lnTo>
                    <a:pt x="473387" y="279692"/>
                  </a:lnTo>
                  <a:lnTo>
                    <a:pt x="432430" y="279692"/>
                  </a:lnTo>
                  <a:close/>
                  <a:moveTo>
                    <a:pt x="263837" y="679741"/>
                  </a:moveTo>
                  <a:cubicBezTo>
                    <a:pt x="310655" y="679741"/>
                    <a:pt x="348610" y="717696"/>
                    <a:pt x="348610" y="764514"/>
                  </a:cubicBezTo>
                  <a:cubicBezTo>
                    <a:pt x="348610" y="811332"/>
                    <a:pt x="310655" y="849287"/>
                    <a:pt x="263837" y="849287"/>
                  </a:cubicBezTo>
                  <a:cubicBezTo>
                    <a:pt x="217019" y="849287"/>
                    <a:pt x="179065" y="811332"/>
                    <a:pt x="179065" y="764514"/>
                  </a:cubicBezTo>
                  <a:cubicBezTo>
                    <a:pt x="179065" y="717696"/>
                    <a:pt x="217019" y="679741"/>
                    <a:pt x="263837" y="679741"/>
                  </a:cubicBezTo>
                  <a:close/>
                  <a:moveTo>
                    <a:pt x="77147" y="361606"/>
                  </a:moveTo>
                  <a:cubicBezTo>
                    <a:pt x="66100" y="361606"/>
                    <a:pt x="57145" y="352651"/>
                    <a:pt x="57145" y="341604"/>
                  </a:cubicBezTo>
                  <a:cubicBezTo>
                    <a:pt x="57145" y="330557"/>
                    <a:pt x="66100" y="321601"/>
                    <a:pt x="77147" y="321601"/>
                  </a:cubicBezTo>
                  <a:cubicBezTo>
                    <a:pt x="88194" y="321601"/>
                    <a:pt x="97150" y="330557"/>
                    <a:pt x="97150" y="341604"/>
                  </a:cubicBezTo>
                  <a:cubicBezTo>
                    <a:pt x="97150" y="352651"/>
                    <a:pt x="88194" y="361606"/>
                    <a:pt x="77147" y="361606"/>
                  </a:cubicBezTo>
                  <a:close/>
                </a:path>
              </a:pathLst>
            </a:custGeom>
            <a:solidFill>
              <a:srgbClr val="00B0F0"/>
            </a:solid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grpSp>
          <p:nvGrpSpPr>
            <p:cNvPr id="65" name="Graphic 54">
              <a:extLst>
                <a:ext uri="{FF2B5EF4-FFF2-40B4-BE49-F238E27FC236}">
                  <a16:creationId xmlns:a16="http://schemas.microsoft.com/office/drawing/2014/main" id="{4A51D6D0-3345-47D0-AC10-9B991B16C854}"/>
                </a:ext>
              </a:extLst>
            </p:cNvPr>
            <p:cNvGrpSpPr/>
            <p:nvPr/>
          </p:nvGrpSpPr>
          <p:grpSpPr>
            <a:xfrm>
              <a:off x="3733976" y="4838764"/>
              <a:ext cx="275272" cy="275050"/>
              <a:chOff x="-1465563" y="4599975"/>
              <a:chExt cx="590788" cy="590311"/>
            </a:xfrm>
            <a:noFill/>
          </p:grpSpPr>
          <p:sp>
            <p:nvSpPr>
              <p:cNvPr id="66" name="Freeform: Shape 65">
                <a:extLst>
                  <a:ext uri="{FF2B5EF4-FFF2-40B4-BE49-F238E27FC236}">
                    <a16:creationId xmlns:a16="http://schemas.microsoft.com/office/drawing/2014/main" id="{6A5EACB6-444C-4736-94FB-37F1073351AB}"/>
                  </a:ext>
                </a:extLst>
              </p:cNvPr>
              <p:cNvSpPr/>
              <p:nvPr/>
            </p:nvSpPr>
            <p:spPr>
              <a:xfrm>
                <a:off x="-1465563" y="5064557"/>
                <a:ext cx="383857" cy="125730"/>
              </a:xfrm>
              <a:custGeom>
                <a:avLst/>
                <a:gdLst>
                  <a:gd name="connsiteX0" fmla="*/ 383858 w 383857"/>
                  <a:gd name="connsiteY0" fmla="*/ 44768 h 125730"/>
                  <a:gd name="connsiteX1" fmla="*/ 383858 w 383857"/>
                  <a:gd name="connsiteY1" fmla="*/ 125730 h 125730"/>
                  <a:gd name="connsiteX2" fmla="*/ 0 w 383857"/>
                  <a:gd name="connsiteY2" fmla="*/ 125730 h 125730"/>
                  <a:gd name="connsiteX3" fmla="*/ 0 w 383857"/>
                  <a:gd name="connsiteY3" fmla="*/ 44768 h 125730"/>
                  <a:gd name="connsiteX4" fmla="*/ 44768 w 383857"/>
                  <a:gd name="connsiteY4" fmla="*/ 0 h 125730"/>
                  <a:gd name="connsiteX5" fmla="*/ 340043 w 383857"/>
                  <a:gd name="connsiteY5" fmla="*/ 0 h 125730"/>
                  <a:gd name="connsiteX6" fmla="*/ 383858 w 383857"/>
                  <a:gd name="connsiteY6" fmla="*/ 44768 h 12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857" h="125730">
                    <a:moveTo>
                      <a:pt x="383858" y="44768"/>
                    </a:moveTo>
                    <a:lnTo>
                      <a:pt x="383858" y="125730"/>
                    </a:lnTo>
                    <a:lnTo>
                      <a:pt x="0" y="125730"/>
                    </a:lnTo>
                    <a:lnTo>
                      <a:pt x="0" y="44768"/>
                    </a:lnTo>
                    <a:cubicBezTo>
                      <a:pt x="0" y="20003"/>
                      <a:pt x="20003" y="0"/>
                      <a:pt x="44768" y="0"/>
                    </a:cubicBezTo>
                    <a:lnTo>
                      <a:pt x="340043" y="0"/>
                    </a:lnTo>
                    <a:cubicBezTo>
                      <a:pt x="363855" y="953"/>
                      <a:pt x="383858" y="20955"/>
                      <a:pt x="383858" y="44768"/>
                    </a:cubicBezTo>
                    <a:close/>
                  </a:path>
                </a:pathLst>
              </a:custGeom>
              <a:grpFill/>
              <a:ln w="19050" cap="rnd">
                <a:solidFill>
                  <a:srgbClr val="00B0F0"/>
                </a:solidFill>
                <a:prstDash val="solid"/>
                <a:round/>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grpSp>
            <p:nvGrpSpPr>
              <p:cNvPr id="67" name="Graphic 54">
                <a:extLst>
                  <a:ext uri="{FF2B5EF4-FFF2-40B4-BE49-F238E27FC236}">
                    <a16:creationId xmlns:a16="http://schemas.microsoft.com/office/drawing/2014/main" id="{4A51D6D0-3345-47D0-AC10-9B991B16C854}"/>
                  </a:ext>
                </a:extLst>
              </p:cNvPr>
              <p:cNvGrpSpPr/>
              <p:nvPr/>
            </p:nvGrpSpPr>
            <p:grpSpPr>
              <a:xfrm>
                <a:off x="-1392935" y="4599975"/>
                <a:ext cx="518159" cy="517207"/>
                <a:chOff x="-1392935" y="4599975"/>
                <a:chExt cx="518159" cy="517207"/>
              </a:xfrm>
              <a:grpFill/>
            </p:grpSpPr>
            <p:sp>
              <p:nvSpPr>
                <p:cNvPr id="68" name="Freeform: Shape 67">
                  <a:extLst>
                    <a:ext uri="{FF2B5EF4-FFF2-40B4-BE49-F238E27FC236}">
                      <a16:creationId xmlns:a16="http://schemas.microsoft.com/office/drawing/2014/main" id="{E5A86E63-BB9B-4D7A-8019-7C37803E2662}"/>
                    </a:ext>
                  </a:extLst>
                </p:cNvPr>
                <p:cNvSpPr/>
                <p:nvPr/>
              </p:nvSpPr>
              <p:spPr>
                <a:xfrm rot="2700000">
                  <a:off x="-1309082" y="4663452"/>
                  <a:ext cx="160970" cy="200975"/>
                </a:xfrm>
                <a:custGeom>
                  <a:avLst/>
                  <a:gdLst>
                    <a:gd name="connsiteX0" fmla="*/ 0 w 160970"/>
                    <a:gd name="connsiteY0" fmla="*/ 0 h 200975"/>
                    <a:gd name="connsiteX1" fmla="*/ 160971 w 160970"/>
                    <a:gd name="connsiteY1" fmla="*/ 0 h 200975"/>
                    <a:gd name="connsiteX2" fmla="*/ 160971 w 160970"/>
                    <a:gd name="connsiteY2" fmla="*/ 200976 h 200975"/>
                    <a:gd name="connsiteX3" fmla="*/ 0 w 160970"/>
                    <a:gd name="connsiteY3" fmla="*/ 200976 h 200975"/>
                  </a:gdLst>
                  <a:ahLst/>
                  <a:cxnLst>
                    <a:cxn ang="0">
                      <a:pos x="connsiteX0" y="connsiteY0"/>
                    </a:cxn>
                    <a:cxn ang="0">
                      <a:pos x="connsiteX1" y="connsiteY1"/>
                    </a:cxn>
                    <a:cxn ang="0">
                      <a:pos x="connsiteX2" y="connsiteY2"/>
                    </a:cxn>
                    <a:cxn ang="0">
                      <a:pos x="connsiteX3" y="connsiteY3"/>
                    </a:cxn>
                  </a:cxnLst>
                  <a:rect l="l" t="t" r="r" b="b"/>
                  <a:pathLst>
                    <a:path w="160970" h="200975">
                      <a:moveTo>
                        <a:pt x="0" y="0"/>
                      </a:moveTo>
                      <a:lnTo>
                        <a:pt x="160971" y="0"/>
                      </a:lnTo>
                      <a:lnTo>
                        <a:pt x="160971" y="200976"/>
                      </a:lnTo>
                      <a:lnTo>
                        <a:pt x="0" y="200976"/>
                      </a:lnTo>
                      <a:close/>
                    </a:path>
                  </a:pathLst>
                </a:custGeom>
                <a:grpFill/>
                <a:ln w="19050" cap="rnd">
                  <a:solidFill>
                    <a:srgbClr val="00B0F0"/>
                  </a:solidFill>
                  <a:prstDash val="solid"/>
                  <a:round/>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69" name="Freeform: Shape 68">
                  <a:extLst>
                    <a:ext uri="{FF2B5EF4-FFF2-40B4-BE49-F238E27FC236}">
                      <a16:creationId xmlns:a16="http://schemas.microsoft.com/office/drawing/2014/main" id="{725252C7-A4A8-4C38-9374-58CBAED1A76F}"/>
                    </a:ext>
                  </a:extLst>
                </p:cNvPr>
                <p:cNvSpPr/>
                <p:nvPr/>
              </p:nvSpPr>
              <p:spPr>
                <a:xfrm>
                  <a:off x="-1392935" y="4773330"/>
                  <a:ext cx="155733" cy="155733"/>
                </a:xfrm>
                <a:custGeom>
                  <a:avLst/>
                  <a:gdLst>
                    <a:gd name="connsiteX0" fmla="*/ 117872 w 155733"/>
                    <a:gd name="connsiteY0" fmla="*/ 149304 h 155733"/>
                    <a:gd name="connsiteX1" fmla="*/ 6429 w 155733"/>
                    <a:gd name="connsiteY1" fmla="*/ 36909 h 155733"/>
                    <a:gd name="connsiteX2" fmla="*/ 6429 w 155733"/>
                    <a:gd name="connsiteY2" fmla="*/ 6429 h 155733"/>
                    <a:gd name="connsiteX3" fmla="*/ 6429 w 155733"/>
                    <a:gd name="connsiteY3" fmla="*/ 6429 h 155733"/>
                    <a:gd name="connsiteX4" fmla="*/ 36909 w 155733"/>
                    <a:gd name="connsiteY4" fmla="*/ 6429 h 155733"/>
                    <a:gd name="connsiteX5" fmla="*/ 149304 w 155733"/>
                    <a:gd name="connsiteY5" fmla="*/ 118824 h 155733"/>
                    <a:gd name="connsiteX6" fmla="*/ 149304 w 155733"/>
                    <a:gd name="connsiteY6" fmla="*/ 149304 h 155733"/>
                    <a:gd name="connsiteX7" fmla="*/ 149304 w 155733"/>
                    <a:gd name="connsiteY7" fmla="*/ 149304 h 155733"/>
                    <a:gd name="connsiteX8" fmla="*/ 117872 w 155733"/>
                    <a:gd name="connsiteY8" fmla="*/ 149304 h 15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33" h="155733">
                      <a:moveTo>
                        <a:pt x="117872" y="149304"/>
                      </a:moveTo>
                      <a:lnTo>
                        <a:pt x="6429" y="36909"/>
                      </a:lnTo>
                      <a:cubicBezTo>
                        <a:pt x="-2143" y="28337"/>
                        <a:pt x="-2143" y="15002"/>
                        <a:pt x="6429" y="6429"/>
                      </a:cubicBezTo>
                      <a:lnTo>
                        <a:pt x="6429" y="6429"/>
                      </a:lnTo>
                      <a:cubicBezTo>
                        <a:pt x="15002" y="-2143"/>
                        <a:pt x="28337" y="-2143"/>
                        <a:pt x="36909" y="6429"/>
                      </a:cubicBezTo>
                      <a:lnTo>
                        <a:pt x="149304" y="118824"/>
                      </a:lnTo>
                      <a:cubicBezTo>
                        <a:pt x="157877" y="127397"/>
                        <a:pt x="157877" y="140732"/>
                        <a:pt x="149304" y="149304"/>
                      </a:cubicBezTo>
                      <a:lnTo>
                        <a:pt x="149304" y="149304"/>
                      </a:lnTo>
                      <a:cubicBezTo>
                        <a:pt x="140732" y="157877"/>
                        <a:pt x="126444" y="157877"/>
                        <a:pt x="117872" y="149304"/>
                      </a:cubicBezTo>
                      <a:close/>
                    </a:path>
                  </a:pathLst>
                </a:custGeom>
                <a:grpFill/>
                <a:ln w="19050" cap="rnd">
                  <a:solidFill>
                    <a:srgbClr val="00B0F0"/>
                  </a:solidFill>
                  <a:prstDash val="solid"/>
                  <a:round/>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70" name="Freeform: Shape 69">
                  <a:extLst>
                    <a:ext uri="{FF2B5EF4-FFF2-40B4-BE49-F238E27FC236}">
                      <a16:creationId xmlns:a16="http://schemas.microsoft.com/office/drawing/2014/main" id="{F2DF93E6-46FF-4E26-B5DB-FA17931E28F4}"/>
                    </a:ext>
                  </a:extLst>
                </p:cNvPr>
                <p:cNvSpPr/>
                <p:nvPr/>
              </p:nvSpPr>
              <p:spPr>
                <a:xfrm>
                  <a:off x="-1219580" y="4599975"/>
                  <a:ext cx="155733" cy="155619"/>
                </a:xfrm>
                <a:custGeom>
                  <a:avLst/>
                  <a:gdLst>
                    <a:gd name="connsiteX0" fmla="*/ 117872 w 155733"/>
                    <a:gd name="connsiteY0" fmla="*/ 149304 h 155619"/>
                    <a:gd name="connsiteX1" fmla="*/ 6429 w 155733"/>
                    <a:gd name="connsiteY1" fmla="*/ 36909 h 155619"/>
                    <a:gd name="connsiteX2" fmla="*/ 6429 w 155733"/>
                    <a:gd name="connsiteY2" fmla="*/ 6429 h 155619"/>
                    <a:gd name="connsiteX3" fmla="*/ 6429 w 155733"/>
                    <a:gd name="connsiteY3" fmla="*/ 6429 h 155619"/>
                    <a:gd name="connsiteX4" fmla="*/ 36909 w 155733"/>
                    <a:gd name="connsiteY4" fmla="*/ 6429 h 155619"/>
                    <a:gd name="connsiteX5" fmla="*/ 149304 w 155733"/>
                    <a:gd name="connsiteY5" fmla="*/ 117872 h 155619"/>
                    <a:gd name="connsiteX6" fmla="*/ 149304 w 155733"/>
                    <a:gd name="connsiteY6" fmla="*/ 148352 h 155619"/>
                    <a:gd name="connsiteX7" fmla="*/ 149304 w 155733"/>
                    <a:gd name="connsiteY7" fmla="*/ 148352 h 155619"/>
                    <a:gd name="connsiteX8" fmla="*/ 117872 w 155733"/>
                    <a:gd name="connsiteY8" fmla="*/ 149304 h 15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33" h="155619">
                      <a:moveTo>
                        <a:pt x="117872" y="149304"/>
                      </a:moveTo>
                      <a:lnTo>
                        <a:pt x="6429" y="36909"/>
                      </a:lnTo>
                      <a:cubicBezTo>
                        <a:pt x="-2143" y="28337"/>
                        <a:pt x="-2143" y="15002"/>
                        <a:pt x="6429" y="6429"/>
                      </a:cubicBezTo>
                      <a:lnTo>
                        <a:pt x="6429" y="6429"/>
                      </a:lnTo>
                      <a:cubicBezTo>
                        <a:pt x="15002" y="-2143"/>
                        <a:pt x="28337" y="-2143"/>
                        <a:pt x="36909" y="6429"/>
                      </a:cubicBezTo>
                      <a:lnTo>
                        <a:pt x="149304" y="117872"/>
                      </a:lnTo>
                      <a:cubicBezTo>
                        <a:pt x="157877" y="126444"/>
                        <a:pt x="157877" y="139779"/>
                        <a:pt x="149304" y="148352"/>
                      </a:cubicBezTo>
                      <a:lnTo>
                        <a:pt x="149304" y="148352"/>
                      </a:lnTo>
                      <a:cubicBezTo>
                        <a:pt x="140732" y="157877"/>
                        <a:pt x="126444" y="157877"/>
                        <a:pt x="117872" y="149304"/>
                      </a:cubicBezTo>
                      <a:close/>
                    </a:path>
                  </a:pathLst>
                </a:custGeom>
                <a:grpFill/>
                <a:ln w="19050" cap="rnd">
                  <a:solidFill>
                    <a:srgbClr val="00B0F0"/>
                  </a:solidFill>
                  <a:prstDash val="solid"/>
                  <a:round/>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71" name="Freeform: Shape 70">
                  <a:extLst>
                    <a:ext uri="{FF2B5EF4-FFF2-40B4-BE49-F238E27FC236}">
                      <a16:creationId xmlns:a16="http://schemas.microsoft.com/office/drawing/2014/main" id="{C67C6CA8-A7F5-49F5-BF81-8B1C957A250E}"/>
                    </a:ext>
                  </a:extLst>
                </p:cNvPr>
                <p:cNvSpPr/>
                <p:nvPr/>
              </p:nvSpPr>
              <p:spPr>
                <a:xfrm>
                  <a:off x="-1190291" y="4801667"/>
                  <a:ext cx="315515" cy="315515"/>
                </a:xfrm>
                <a:custGeom>
                  <a:avLst/>
                  <a:gdLst>
                    <a:gd name="connsiteX0" fmla="*/ 307658 w 315515"/>
                    <a:gd name="connsiteY0" fmla="*/ 269558 h 315515"/>
                    <a:gd name="connsiteX1" fmla="*/ 38100 w 315515"/>
                    <a:gd name="connsiteY1" fmla="*/ 0 h 315515"/>
                    <a:gd name="connsiteX2" fmla="*/ 0 w 315515"/>
                    <a:gd name="connsiteY2" fmla="*/ 38100 h 315515"/>
                    <a:gd name="connsiteX3" fmla="*/ 269558 w 315515"/>
                    <a:gd name="connsiteY3" fmla="*/ 307658 h 315515"/>
                    <a:gd name="connsiteX4" fmla="*/ 307658 w 315515"/>
                    <a:gd name="connsiteY4" fmla="*/ 307658 h 315515"/>
                    <a:gd name="connsiteX5" fmla="*/ 307658 w 315515"/>
                    <a:gd name="connsiteY5" fmla="*/ 307658 h 315515"/>
                    <a:gd name="connsiteX6" fmla="*/ 307658 w 315515"/>
                    <a:gd name="connsiteY6" fmla="*/ 269558 h 315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5515" h="315515">
                      <a:moveTo>
                        <a:pt x="307658" y="269558"/>
                      </a:moveTo>
                      <a:lnTo>
                        <a:pt x="38100" y="0"/>
                      </a:lnTo>
                      <a:lnTo>
                        <a:pt x="0" y="38100"/>
                      </a:lnTo>
                      <a:lnTo>
                        <a:pt x="269558" y="307658"/>
                      </a:lnTo>
                      <a:cubicBezTo>
                        <a:pt x="280035" y="318135"/>
                        <a:pt x="297180" y="318135"/>
                        <a:pt x="307658" y="307658"/>
                      </a:cubicBezTo>
                      <a:lnTo>
                        <a:pt x="307658" y="307658"/>
                      </a:lnTo>
                      <a:cubicBezTo>
                        <a:pt x="318135" y="298133"/>
                        <a:pt x="318135" y="280035"/>
                        <a:pt x="307658" y="269558"/>
                      </a:cubicBezTo>
                      <a:close/>
                    </a:path>
                  </a:pathLst>
                </a:custGeom>
                <a:grpFill/>
                <a:ln w="19050" cap="rnd">
                  <a:solidFill>
                    <a:srgbClr val="00B0F0"/>
                  </a:solidFill>
                  <a:prstDash val="solid"/>
                  <a:round/>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grpSp>
        </p:grpSp>
        <p:sp>
          <p:nvSpPr>
            <p:cNvPr id="72" name="Graphic 52">
              <a:extLst>
                <a:ext uri="{FF2B5EF4-FFF2-40B4-BE49-F238E27FC236}">
                  <a16:creationId xmlns:a16="http://schemas.microsoft.com/office/drawing/2014/main" id="{AE776A00-793E-43AC-A7D9-FD948F904088}"/>
                </a:ext>
              </a:extLst>
            </p:cNvPr>
            <p:cNvSpPr/>
            <p:nvPr/>
          </p:nvSpPr>
          <p:spPr>
            <a:xfrm>
              <a:off x="3743151" y="3603067"/>
              <a:ext cx="238169" cy="306529"/>
            </a:xfrm>
            <a:custGeom>
              <a:avLst/>
              <a:gdLst>
                <a:gd name="connsiteX0" fmla="*/ 222885 w 663111"/>
                <a:gd name="connsiteY0" fmla="*/ 590550 h 853439"/>
                <a:gd name="connsiteX1" fmla="*/ 139065 w 663111"/>
                <a:gd name="connsiteY1" fmla="*/ 722948 h 853439"/>
                <a:gd name="connsiteX2" fmla="*/ 154305 w 663111"/>
                <a:gd name="connsiteY2" fmla="*/ 750570 h 853439"/>
                <a:gd name="connsiteX3" fmla="*/ 516255 w 663111"/>
                <a:gd name="connsiteY3" fmla="*/ 750570 h 853439"/>
                <a:gd name="connsiteX4" fmla="*/ 532448 w 663111"/>
                <a:gd name="connsiteY4" fmla="*/ 722948 h 853439"/>
                <a:gd name="connsiteX5" fmla="*/ 454343 w 663111"/>
                <a:gd name="connsiteY5" fmla="*/ 591503 h 853439"/>
                <a:gd name="connsiteX6" fmla="*/ 405765 w 663111"/>
                <a:gd name="connsiteY6" fmla="*/ 563880 h 853439"/>
                <a:gd name="connsiteX7" fmla="*/ 273368 w 663111"/>
                <a:gd name="connsiteY7" fmla="*/ 563880 h 853439"/>
                <a:gd name="connsiteX8" fmla="*/ 222885 w 663111"/>
                <a:gd name="connsiteY8" fmla="*/ 590550 h 853439"/>
                <a:gd name="connsiteX9" fmla="*/ 634365 w 663111"/>
                <a:gd name="connsiteY9" fmla="*/ 790575 h 853439"/>
                <a:gd name="connsiteX10" fmla="*/ 617220 w 663111"/>
                <a:gd name="connsiteY10" fmla="*/ 790575 h 853439"/>
                <a:gd name="connsiteX11" fmla="*/ 629602 w 663111"/>
                <a:gd name="connsiteY11" fmla="*/ 745808 h 853439"/>
                <a:gd name="connsiteX12" fmla="*/ 617220 w 663111"/>
                <a:gd name="connsiteY12" fmla="*/ 709613 h 853439"/>
                <a:gd name="connsiteX13" fmla="*/ 601980 w 663111"/>
                <a:gd name="connsiteY13" fmla="*/ 684848 h 853439"/>
                <a:gd name="connsiteX14" fmla="*/ 560070 w 663111"/>
                <a:gd name="connsiteY14" fmla="*/ 609600 h 853439"/>
                <a:gd name="connsiteX15" fmla="*/ 513398 w 663111"/>
                <a:gd name="connsiteY15" fmla="*/ 526733 h 853439"/>
                <a:gd name="connsiteX16" fmla="*/ 474345 w 663111"/>
                <a:gd name="connsiteY16" fmla="*/ 458153 h 853439"/>
                <a:gd name="connsiteX17" fmla="*/ 456248 w 663111"/>
                <a:gd name="connsiteY17" fmla="*/ 425768 h 853439"/>
                <a:gd name="connsiteX18" fmla="*/ 456248 w 663111"/>
                <a:gd name="connsiteY18" fmla="*/ 424815 h 853439"/>
                <a:gd name="connsiteX19" fmla="*/ 506730 w 663111"/>
                <a:gd name="connsiteY19" fmla="*/ 335280 h 853439"/>
                <a:gd name="connsiteX20" fmla="*/ 595313 w 663111"/>
                <a:gd name="connsiteY20" fmla="*/ 178118 h 853439"/>
                <a:gd name="connsiteX21" fmla="*/ 614363 w 663111"/>
                <a:gd name="connsiteY21" fmla="*/ 147638 h 853439"/>
                <a:gd name="connsiteX22" fmla="*/ 630555 w 663111"/>
                <a:gd name="connsiteY22" fmla="*/ 103823 h 853439"/>
                <a:gd name="connsiteX23" fmla="*/ 627698 w 663111"/>
                <a:gd name="connsiteY23" fmla="*/ 78105 h 853439"/>
                <a:gd name="connsiteX24" fmla="*/ 620077 w 663111"/>
                <a:gd name="connsiteY24" fmla="*/ 60960 h 853439"/>
                <a:gd name="connsiteX25" fmla="*/ 629602 w 663111"/>
                <a:gd name="connsiteY25" fmla="*/ 60960 h 853439"/>
                <a:gd name="connsiteX26" fmla="*/ 660083 w 663111"/>
                <a:gd name="connsiteY26" fmla="*/ 30480 h 853439"/>
                <a:gd name="connsiteX27" fmla="*/ 629602 w 663111"/>
                <a:gd name="connsiteY27" fmla="*/ 0 h 853439"/>
                <a:gd name="connsiteX28" fmla="*/ 30480 w 663111"/>
                <a:gd name="connsiteY28" fmla="*/ 0 h 853439"/>
                <a:gd name="connsiteX29" fmla="*/ 0 w 663111"/>
                <a:gd name="connsiteY29" fmla="*/ 30480 h 853439"/>
                <a:gd name="connsiteX30" fmla="*/ 30480 w 663111"/>
                <a:gd name="connsiteY30" fmla="*/ 60960 h 853439"/>
                <a:gd name="connsiteX31" fmla="*/ 51435 w 663111"/>
                <a:gd name="connsiteY31" fmla="*/ 60960 h 853439"/>
                <a:gd name="connsiteX32" fmla="*/ 40005 w 663111"/>
                <a:gd name="connsiteY32" fmla="*/ 103823 h 853439"/>
                <a:gd name="connsiteX33" fmla="*/ 69532 w 663111"/>
                <a:gd name="connsiteY33" fmla="*/ 168593 h 853439"/>
                <a:gd name="connsiteX34" fmla="*/ 111442 w 663111"/>
                <a:gd name="connsiteY34" fmla="*/ 243840 h 853439"/>
                <a:gd name="connsiteX35" fmla="*/ 195262 w 663111"/>
                <a:gd name="connsiteY35" fmla="*/ 393383 h 853439"/>
                <a:gd name="connsiteX36" fmla="*/ 213360 w 663111"/>
                <a:gd name="connsiteY36" fmla="*/ 425768 h 853439"/>
                <a:gd name="connsiteX37" fmla="*/ 198120 w 663111"/>
                <a:gd name="connsiteY37" fmla="*/ 452438 h 853439"/>
                <a:gd name="connsiteX38" fmla="*/ 161925 w 663111"/>
                <a:gd name="connsiteY38" fmla="*/ 517208 h 853439"/>
                <a:gd name="connsiteX39" fmla="*/ 116205 w 663111"/>
                <a:gd name="connsiteY39" fmla="*/ 598170 h 853439"/>
                <a:gd name="connsiteX40" fmla="*/ 73342 w 663111"/>
                <a:gd name="connsiteY40" fmla="*/ 675323 h 853439"/>
                <a:gd name="connsiteX41" fmla="*/ 42863 w 663111"/>
                <a:gd name="connsiteY41" fmla="*/ 731520 h 853439"/>
                <a:gd name="connsiteX42" fmla="*/ 39053 w 663111"/>
                <a:gd name="connsiteY42" fmla="*/ 747713 h 853439"/>
                <a:gd name="connsiteX43" fmla="*/ 51435 w 663111"/>
                <a:gd name="connsiteY43" fmla="*/ 792480 h 853439"/>
                <a:gd name="connsiteX44" fmla="*/ 34290 w 663111"/>
                <a:gd name="connsiteY44" fmla="*/ 792480 h 853439"/>
                <a:gd name="connsiteX45" fmla="*/ 3810 w 663111"/>
                <a:gd name="connsiteY45" fmla="*/ 822960 h 853439"/>
                <a:gd name="connsiteX46" fmla="*/ 34290 w 663111"/>
                <a:gd name="connsiteY46" fmla="*/ 853440 h 853439"/>
                <a:gd name="connsiteX47" fmla="*/ 632460 w 663111"/>
                <a:gd name="connsiteY47" fmla="*/ 853440 h 853439"/>
                <a:gd name="connsiteX48" fmla="*/ 662940 w 663111"/>
                <a:gd name="connsiteY48" fmla="*/ 822960 h 853439"/>
                <a:gd name="connsiteX49" fmla="*/ 634365 w 663111"/>
                <a:gd name="connsiteY49" fmla="*/ 790575 h 853439"/>
                <a:gd name="connsiteX50" fmla="*/ 543877 w 663111"/>
                <a:gd name="connsiteY50" fmla="*/ 784860 h 853439"/>
                <a:gd name="connsiteX51" fmla="*/ 125730 w 663111"/>
                <a:gd name="connsiteY51" fmla="*/ 784860 h 853439"/>
                <a:gd name="connsiteX52" fmla="*/ 87630 w 663111"/>
                <a:gd name="connsiteY52" fmla="*/ 746760 h 853439"/>
                <a:gd name="connsiteX53" fmla="*/ 268605 w 663111"/>
                <a:gd name="connsiteY53" fmla="*/ 425768 h 853439"/>
                <a:gd name="connsiteX54" fmla="*/ 87630 w 663111"/>
                <a:gd name="connsiteY54" fmla="*/ 103823 h 853439"/>
                <a:gd name="connsiteX55" fmla="*/ 125730 w 663111"/>
                <a:gd name="connsiteY55" fmla="*/ 65723 h 853439"/>
                <a:gd name="connsiteX56" fmla="*/ 543877 w 663111"/>
                <a:gd name="connsiteY56" fmla="*/ 65723 h 853439"/>
                <a:gd name="connsiteX57" fmla="*/ 581977 w 663111"/>
                <a:gd name="connsiteY57" fmla="*/ 103823 h 853439"/>
                <a:gd name="connsiteX58" fmla="*/ 401003 w 663111"/>
                <a:gd name="connsiteY58" fmla="*/ 424815 h 853439"/>
                <a:gd name="connsiteX59" fmla="*/ 581977 w 663111"/>
                <a:gd name="connsiteY59" fmla="*/ 745808 h 853439"/>
                <a:gd name="connsiteX60" fmla="*/ 543877 w 663111"/>
                <a:gd name="connsiteY60" fmla="*/ 784860 h 85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63111" h="853439">
                  <a:moveTo>
                    <a:pt x="222885" y="590550"/>
                  </a:moveTo>
                  <a:lnTo>
                    <a:pt x="139065" y="722948"/>
                  </a:lnTo>
                  <a:cubicBezTo>
                    <a:pt x="129540" y="738188"/>
                    <a:pt x="136208" y="750570"/>
                    <a:pt x="154305" y="750570"/>
                  </a:cubicBezTo>
                  <a:lnTo>
                    <a:pt x="516255" y="750570"/>
                  </a:lnTo>
                  <a:cubicBezTo>
                    <a:pt x="534352" y="750570"/>
                    <a:pt x="541020" y="738188"/>
                    <a:pt x="532448" y="722948"/>
                  </a:cubicBezTo>
                  <a:lnTo>
                    <a:pt x="454343" y="591503"/>
                  </a:lnTo>
                  <a:cubicBezTo>
                    <a:pt x="444818" y="576263"/>
                    <a:pt x="422910" y="563880"/>
                    <a:pt x="405765" y="563880"/>
                  </a:cubicBezTo>
                  <a:lnTo>
                    <a:pt x="273368" y="563880"/>
                  </a:lnTo>
                  <a:cubicBezTo>
                    <a:pt x="255270" y="563880"/>
                    <a:pt x="232410" y="576263"/>
                    <a:pt x="222885" y="590550"/>
                  </a:cubicBezTo>
                  <a:close/>
                  <a:moveTo>
                    <a:pt x="634365" y="790575"/>
                  </a:moveTo>
                  <a:lnTo>
                    <a:pt x="617220" y="790575"/>
                  </a:lnTo>
                  <a:cubicBezTo>
                    <a:pt x="624840" y="777240"/>
                    <a:pt x="629602" y="762000"/>
                    <a:pt x="629602" y="745808"/>
                  </a:cubicBezTo>
                  <a:cubicBezTo>
                    <a:pt x="629602" y="735330"/>
                    <a:pt x="622935" y="719138"/>
                    <a:pt x="617220" y="709613"/>
                  </a:cubicBezTo>
                  <a:cubicBezTo>
                    <a:pt x="612458" y="701040"/>
                    <a:pt x="606743" y="693420"/>
                    <a:pt x="601980" y="684848"/>
                  </a:cubicBezTo>
                  <a:cubicBezTo>
                    <a:pt x="588645" y="659130"/>
                    <a:pt x="573405" y="634365"/>
                    <a:pt x="560070" y="609600"/>
                  </a:cubicBezTo>
                  <a:cubicBezTo>
                    <a:pt x="544830" y="581978"/>
                    <a:pt x="528638" y="554355"/>
                    <a:pt x="513398" y="526733"/>
                  </a:cubicBezTo>
                  <a:cubicBezTo>
                    <a:pt x="501015" y="503873"/>
                    <a:pt x="487680" y="481013"/>
                    <a:pt x="474345" y="458153"/>
                  </a:cubicBezTo>
                  <a:cubicBezTo>
                    <a:pt x="468630" y="447675"/>
                    <a:pt x="462915" y="436245"/>
                    <a:pt x="456248" y="425768"/>
                  </a:cubicBezTo>
                  <a:cubicBezTo>
                    <a:pt x="456248" y="425768"/>
                    <a:pt x="456248" y="425768"/>
                    <a:pt x="456248" y="424815"/>
                  </a:cubicBezTo>
                  <a:cubicBezTo>
                    <a:pt x="473393" y="395288"/>
                    <a:pt x="490537" y="365760"/>
                    <a:pt x="506730" y="335280"/>
                  </a:cubicBezTo>
                  <a:cubicBezTo>
                    <a:pt x="535305" y="282893"/>
                    <a:pt x="566738" y="231458"/>
                    <a:pt x="595313" y="178118"/>
                  </a:cubicBezTo>
                  <a:cubicBezTo>
                    <a:pt x="601027" y="167640"/>
                    <a:pt x="607695" y="157163"/>
                    <a:pt x="614363" y="147638"/>
                  </a:cubicBezTo>
                  <a:cubicBezTo>
                    <a:pt x="621983" y="134303"/>
                    <a:pt x="628650" y="119063"/>
                    <a:pt x="630555" y="103823"/>
                  </a:cubicBezTo>
                  <a:cubicBezTo>
                    <a:pt x="631508" y="95250"/>
                    <a:pt x="630555" y="86678"/>
                    <a:pt x="627698" y="78105"/>
                  </a:cubicBezTo>
                  <a:cubicBezTo>
                    <a:pt x="625793" y="72390"/>
                    <a:pt x="622935" y="66675"/>
                    <a:pt x="620077" y="60960"/>
                  </a:cubicBezTo>
                  <a:lnTo>
                    <a:pt x="629602" y="60960"/>
                  </a:lnTo>
                  <a:cubicBezTo>
                    <a:pt x="646748" y="60960"/>
                    <a:pt x="660083" y="47625"/>
                    <a:pt x="660083" y="30480"/>
                  </a:cubicBezTo>
                  <a:cubicBezTo>
                    <a:pt x="660083" y="13335"/>
                    <a:pt x="646748" y="0"/>
                    <a:pt x="629602" y="0"/>
                  </a:cubicBezTo>
                  <a:lnTo>
                    <a:pt x="30480" y="0"/>
                  </a:lnTo>
                  <a:cubicBezTo>
                    <a:pt x="13335" y="0"/>
                    <a:pt x="0" y="13335"/>
                    <a:pt x="0" y="30480"/>
                  </a:cubicBezTo>
                  <a:cubicBezTo>
                    <a:pt x="0" y="47625"/>
                    <a:pt x="13335" y="60960"/>
                    <a:pt x="30480" y="60960"/>
                  </a:cubicBezTo>
                  <a:lnTo>
                    <a:pt x="51435" y="60960"/>
                  </a:lnTo>
                  <a:cubicBezTo>
                    <a:pt x="43815" y="73343"/>
                    <a:pt x="40005" y="87630"/>
                    <a:pt x="40005" y="103823"/>
                  </a:cubicBezTo>
                  <a:cubicBezTo>
                    <a:pt x="40005" y="127635"/>
                    <a:pt x="59055" y="148590"/>
                    <a:pt x="69532" y="168593"/>
                  </a:cubicBezTo>
                  <a:cubicBezTo>
                    <a:pt x="82867" y="194310"/>
                    <a:pt x="98107" y="219075"/>
                    <a:pt x="111442" y="243840"/>
                  </a:cubicBezTo>
                  <a:cubicBezTo>
                    <a:pt x="139065" y="294323"/>
                    <a:pt x="167640" y="342900"/>
                    <a:pt x="195262" y="393383"/>
                  </a:cubicBezTo>
                  <a:cubicBezTo>
                    <a:pt x="200978" y="403860"/>
                    <a:pt x="207645" y="415290"/>
                    <a:pt x="213360" y="425768"/>
                  </a:cubicBezTo>
                  <a:cubicBezTo>
                    <a:pt x="208598" y="434340"/>
                    <a:pt x="203835" y="443865"/>
                    <a:pt x="198120" y="452438"/>
                  </a:cubicBezTo>
                  <a:cubicBezTo>
                    <a:pt x="185737" y="474345"/>
                    <a:pt x="174308" y="495300"/>
                    <a:pt x="161925" y="517208"/>
                  </a:cubicBezTo>
                  <a:cubicBezTo>
                    <a:pt x="146685" y="543878"/>
                    <a:pt x="131445" y="571500"/>
                    <a:pt x="116205" y="598170"/>
                  </a:cubicBezTo>
                  <a:cubicBezTo>
                    <a:pt x="101917" y="623888"/>
                    <a:pt x="86678" y="649605"/>
                    <a:pt x="73342" y="675323"/>
                  </a:cubicBezTo>
                  <a:cubicBezTo>
                    <a:pt x="62865" y="694373"/>
                    <a:pt x="51435" y="711518"/>
                    <a:pt x="42863" y="731520"/>
                  </a:cubicBezTo>
                  <a:cubicBezTo>
                    <a:pt x="40005" y="737235"/>
                    <a:pt x="39053" y="741045"/>
                    <a:pt x="39053" y="747713"/>
                  </a:cubicBezTo>
                  <a:cubicBezTo>
                    <a:pt x="39053" y="763905"/>
                    <a:pt x="43815" y="779145"/>
                    <a:pt x="51435" y="792480"/>
                  </a:cubicBezTo>
                  <a:lnTo>
                    <a:pt x="34290" y="792480"/>
                  </a:lnTo>
                  <a:cubicBezTo>
                    <a:pt x="17145" y="792480"/>
                    <a:pt x="3810" y="805815"/>
                    <a:pt x="3810" y="822960"/>
                  </a:cubicBezTo>
                  <a:cubicBezTo>
                    <a:pt x="3810" y="840105"/>
                    <a:pt x="17145" y="853440"/>
                    <a:pt x="34290" y="853440"/>
                  </a:cubicBezTo>
                  <a:lnTo>
                    <a:pt x="632460" y="853440"/>
                  </a:lnTo>
                  <a:cubicBezTo>
                    <a:pt x="649605" y="853440"/>
                    <a:pt x="662940" y="840105"/>
                    <a:pt x="662940" y="822960"/>
                  </a:cubicBezTo>
                  <a:cubicBezTo>
                    <a:pt x="664845" y="804863"/>
                    <a:pt x="650558" y="790575"/>
                    <a:pt x="634365" y="790575"/>
                  </a:cubicBezTo>
                  <a:close/>
                  <a:moveTo>
                    <a:pt x="543877" y="784860"/>
                  </a:moveTo>
                  <a:lnTo>
                    <a:pt x="125730" y="784860"/>
                  </a:lnTo>
                  <a:cubicBezTo>
                    <a:pt x="104775" y="784860"/>
                    <a:pt x="87630" y="767715"/>
                    <a:pt x="87630" y="746760"/>
                  </a:cubicBezTo>
                  <a:lnTo>
                    <a:pt x="268605" y="425768"/>
                  </a:lnTo>
                  <a:lnTo>
                    <a:pt x="87630" y="103823"/>
                  </a:lnTo>
                  <a:cubicBezTo>
                    <a:pt x="87630" y="82868"/>
                    <a:pt x="104775" y="65723"/>
                    <a:pt x="125730" y="65723"/>
                  </a:cubicBezTo>
                  <a:lnTo>
                    <a:pt x="543877" y="65723"/>
                  </a:lnTo>
                  <a:cubicBezTo>
                    <a:pt x="564833" y="65723"/>
                    <a:pt x="581977" y="82868"/>
                    <a:pt x="581977" y="103823"/>
                  </a:cubicBezTo>
                  <a:lnTo>
                    <a:pt x="401003" y="424815"/>
                  </a:lnTo>
                  <a:lnTo>
                    <a:pt x="581977" y="745808"/>
                  </a:lnTo>
                  <a:cubicBezTo>
                    <a:pt x="581977" y="767715"/>
                    <a:pt x="564833" y="784860"/>
                    <a:pt x="543877" y="784860"/>
                  </a:cubicBezTo>
                  <a:close/>
                </a:path>
              </a:pathLst>
            </a:custGeom>
            <a:solidFill>
              <a:srgbClr val="00B0F0"/>
            </a:solid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Franklin Gothic Book"/>
                <a:ea typeface="+mn-ea"/>
                <a:cs typeface="+mn-cs"/>
              </a:endParaRPr>
            </a:p>
          </p:txBody>
        </p:sp>
        <p:grpSp>
          <p:nvGrpSpPr>
            <p:cNvPr id="73" name="Graphic 24">
              <a:extLst>
                <a:ext uri="{FF2B5EF4-FFF2-40B4-BE49-F238E27FC236}">
                  <a16:creationId xmlns:a16="http://schemas.microsoft.com/office/drawing/2014/main" id="{A005B5C6-7038-4F67-A60D-77209920B355}"/>
                </a:ext>
              </a:extLst>
            </p:cNvPr>
            <p:cNvGrpSpPr/>
            <p:nvPr/>
          </p:nvGrpSpPr>
          <p:grpSpPr>
            <a:xfrm>
              <a:off x="3662494" y="3989954"/>
              <a:ext cx="372190" cy="465237"/>
              <a:chOff x="297927" y="2377881"/>
              <a:chExt cx="952500" cy="1190625"/>
            </a:xfrm>
            <a:solidFill>
              <a:srgbClr val="00B0F0"/>
            </a:solidFill>
          </p:grpSpPr>
          <p:sp>
            <p:nvSpPr>
              <p:cNvPr id="74" name="Freeform: Shape 73">
                <a:extLst>
                  <a:ext uri="{FF2B5EF4-FFF2-40B4-BE49-F238E27FC236}">
                    <a16:creationId xmlns:a16="http://schemas.microsoft.com/office/drawing/2014/main" id="{B216D484-4025-4DBB-8338-7E1E7E39571B}"/>
                  </a:ext>
                </a:extLst>
              </p:cNvPr>
              <p:cNvSpPr/>
              <p:nvPr/>
            </p:nvSpPr>
            <p:spPr>
              <a:xfrm>
                <a:off x="383652" y="2445475"/>
                <a:ext cx="783381" cy="827755"/>
              </a:xfrm>
              <a:custGeom>
                <a:avLst/>
                <a:gdLst>
                  <a:gd name="connsiteX0" fmla="*/ 695325 w 783381"/>
                  <a:gd name="connsiteY0" fmla="*/ 351506 h 827755"/>
                  <a:gd name="connsiteX1" fmla="*/ 714375 w 783381"/>
                  <a:gd name="connsiteY1" fmla="*/ 332456 h 827755"/>
                  <a:gd name="connsiteX2" fmla="*/ 714375 w 783381"/>
                  <a:gd name="connsiteY2" fmla="*/ 276163 h 827755"/>
                  <a:gd name="connsiteX3" fmla="*/ 764381 w 783381"/>
                  <a:gd name="connsiteY3" fmla="*/ 276163 h 827755"/>
                  <a:gd name="connsiteX4" fmla="*/ 783382 w 783381"/>
                  <a:gd name="connsiteY4" fmla="*/ 257063 h 827755"/>
                  <a:gd name="connsiteX5" fmla="*/ 774668 w 783381"/>
                  <a:gd name="connsiteY5" fmla="*/ 241111 h 827755"/>
                  <a:gd name="connsiteX6" fmla="*/ 403193 w 783381"/>
                  <a:gd name="connsiteY6" fmla="*/ 2986 h 827755"/>
                  <a:gd name="connsiteX7" fmla="*/ 382715 w 783381"/>
                  <a:gd name="connsiteY7" fmla="*/ 2986 h 827755"/>
                  <a:gd name="connsiteX8" fmla="*/ 196977 w 783381"/>
                  <a:gd name="connsiteY8" fmla="*/ 120905 h 827755"/>
                  <a:gd name="connsiteX9" fmla="*/ 69342 w 783381"/>
                  <a:gd name="connsiteY9" fmla="*/ 202535 h 827755"/>
                  <a:gd name="connsiteX10" fmla="*/ 3239 w 783381"/>
                  <a:gd name="connsiteY10" fmla="*/ 261494 h 827755"/>
                  <a:gd name="connsiteX11" fmla="*/ 21527 w 783381"/>
                  <a:gd name="connsiteY11" fmla="*/ 275306 h 827755"/>
                  <a:gd name="connsiteX12" fmla="*/ 66675 w 783381"/>
                  <a:gd name="connsiteY12" fmla="*/ 275306 h 827755"/>
                  <a:gd name="connsiteX13" fmla="*/ 66675 w 783381"/>
                  <a:gd name="connsiteY13" fmla="*/ 332456 h 827755"/>
                  <a:gd name="connsiteX14" fmla="*/ 85725 w 783381"/>
                  <a:gd name="connsiteY14" fmla="*/ 351506 h 827755"/>
                  <a:gd name="connsiteX15" fmla="*/ 114300 w 783381"/>
                  <a:gd name="connsiteY15" fmla="*/ 351506 h 827755"/>
                  <a:gd name="connsiteX16" fmla="*/ 114300 w 783381"/>
                  <a:gd name="connsiteY16" fmla="*/ 637256 h 827755"/>
                  <a:gd name="connsiteX17" fmla="*/ 85725 w 783381"/>
                  <a:gd name="connsiteY17" fmla="*/ 637256 h 827755"/>
                  <a:gd name="connsiteX18" fmla="*/ 66675 w 783381"/>
                  <a:gd name="connsiteY18" fmla="*/ 656306 h 827755"/>
                  <a:gd name="connsiteX19" fmla="*/ 66675 w 783381"/>
                  <a:gd name="connsiteY19" fmla="*/ 713456 h 827755"/>
                  <a:gd name="connsiteX20" fmla="*/ 19050 w 783381"/>
                  <a:gd name="connsiteY20" fmla="*/ 713456 h 827755"/>
                  <a:gd name="connsiteX21" fmla="*/ 0 w 783381"/>
                  <a:gd name="connsiteY21" fmla="*/ 732506 h 827755"/>
                  <a:gd name="connsiteX22" fmla="*/ 0 w 783381"/>
                  <a:gd name="connsiteY22" fmla="*/ 808706 h 827755"/>
                  <a:gd name="connsiteX23" fmla="*/ 19050 w 783381"/>
                  <a:gd name="connsiteY23" fmla="*/ 827756 h 827755"/>
                  <a:gd name="connsiteX24" fmla="*/ 762000 w 783381"/>
                  <a:gd name="connsiteY24" fmla="*/ 827756 h 827755"/>
                  <a:gd name="connsiteX25" fmla="*/ 781050 w 783381"/>
                  <a:gd name="connsiteY25" fmla="*/ 808706 h 827755"/>
                  <a:gd name="connsiteX26" fmla="*/ 781050 w 783381"/>
                  <a:gd name="connsiteY26" fmla="*/ 732506 h 827755"/>
                  <a:gd name="connsiteX27" fmla="*/ 762000 w 783381"/>
                  <a:gd name="connsiteY27" fmla="*/ 713456 h 827755"/>
                  <a:gd name="connsiteX28" fmla="*/ 714375 w 783381"/>
                  <a:gd name="connsiteY28" fmla="*/ 713456 h 827755"/>
                  <a:gd name="connsiteX29" fmla="*/ 714375 w 783381"/>
                  <a:gd name="connsiteY29" fmla="*/ 656306 h 827755"/>
                  <a:gd name="connsiteX30" fmla="*/ 695325 w 783381"/>
                  <a:gd name="connsiteY30" fmla="*/ 637256 h 827755"/>
                  <a:gd name="connsiteX31" fmla="*/ 666750 w 783381"/>
                  <a:gd name="connsiteY31" fmla="*/ 637256 h 827755"/>
                  <a:gd name="connsiteX32" fmla="*/ 666750 w 783381"/>
                  <a:gd name="connsiteY32" fmla="*/ 351506 h 827755"/>
                  <a:gd name="connsiteX33" fmla="*/ 392430 w 783381"/>
                  <a:gd name="connsiteY33" fmla="*/ 41276 h 827755"/>
                  <a:gd name="connsiteX34" fmla="*/ 698373 w 783381"/>
                  <a:gd name="connsiteY34" fmla="*/ 237206 h 827755"/>
                  <a:gd name="connsiteX35" fmla="*/ 695325 w 783381"/>
                  <a:gd name="connsiteY35" fmla="*/ 237206 h 827755"/>
                  <a:gd name="connsiteX36" fmla="*/ 84582 w 783381"/>
                  <a:gd name="connsiteY36" fmla="*/ 237206 h 827755"/>
                  <a:gd name="connsiteX37" fmla="*/ 392430 w 783381"/>
                  <a:gd name="connsiteY37" fmla="*/ 41276 h 827755"/>
                  <a:gd name="connsiteX38" fmla="*/ 104775 w 783381"/>
                  <a:gd name="connsiteY38" fmla="*/ 275306 h 827755"/>
                  <a:gd name="connsiteX39" fmla="*/ 676275 w 783381"/>
                  <a:gd name="connsiteY39" fmla="*/ 276068 h 827755"/>
                  <a:gd name="connsiteX40" fmla="*/ 676275 w 783381"/>
                  <a:gd name="connsiteY40" fmla="*/ 313406 h 827755"/>
                  <a:gd name="connsiteX41" fmla="*/ 104775 w 783381"/>
                  <a:gd name="connsiteY41" fmla="*/ 313406 h 827755"/>
                  <a:gd name="connsiteX42" fmla="*/ 238125 w 783381"/>
                  <a:gd name="connsiteY42" fmla="*/ 637256 h 827755"/>
                  <a:gd name="connsiteX43" fmla="*/ 238125 w 783381"/>
                  <a:gd name="connsiteY43" fmla="*/ 351506 h 827755"/>
                  <a:gd name="connsiteX44" fmla="*/ 542925 w 783381"/>
                  <a:gd name="connsiteY44" fmla="*/ 351506 h 827755"/>
                  <a:gd name="connsiteX45" fmla="*/ 542925 w 783381"/>
                  <a:gd name="connsiteY45" fmla="*/ 637256 h 827755"/>
                  <a:gd name="connsiteX46" fmla="*/ 152400 w 783381"/>
                  <a:gd name="connsiteY46" fmla="*/ 351506 h 827755"/>
                  <a:gd name="connsiteX47" fmla="*/ 200025 w 783381"/>
                  <a:gd name="connsiteY47" fmla="*/ 351506 h 827755"/>
                  <a:gd name="connsiteX48" fmla="*/ 200025 w 783381"/>
                  <a:gd name="connsiteY48" fmla="*/ 637256 h 827755"/>
                  <a:gd name="connsiteX49" fmla="*/ 152400 w 783381"/>
                  <a:gd name="connsiteY49" fmla="*/ 637256 h 827755"/>
                  <a:gd name="connsiteX50" fmla="*/ 742950 w 783381"/>
                  <a:gd name="connsiteY50" fmla="*/ 789656 h 827755"/>
                  <a:gd name="connsiteX51" fmla="*/ 38100 w 783381"/>
                  <a:gd name="connsiteY51" fmla="*/ 789656 h 827755"/>
                  <a:gd name="connsiteX52" fmla="*/ 38100 w 783381"/>
                  <a:gd name="connsiteY52" fmla="*/ 751556 h 827755"/>
                  <a:gd name="connsiteX53" fmla="*/ 742950 w 783381"/>
                  <a:gd name="connsiteY53" fmla="*/ 751556 h 827755"/>
                  <a:gd name="connsiteX54" fmla="*/ 676275 w 783381"/>
                  <a:gd name="connsiteY54" fmla="*/ 713456 h 827755"/>
                  <a:gd name="connsiteX55" fmla="*/ 104775 w 783381"/>
                  <a:gd name="connsiteY55" fmla="*/ 713456 h 827755"/>
                  <a:gd name="connsiteX56" fmla="*/ 104775 w 783381"/>
                  <a:gd name="connsiteY56" fmla="*/ 675356 h 827755"/>
                  <a:gd name="connsiteX57" fmla="*/ 676275 w 783381"/>
                  <a:gd name="connsiteY57" fmla="*/ 675356 h 827755"/>
                  <a:gd name="connsiteX58" fmla="*/ 628650 w 783381"/>
                  <a:gd name="connsiteY58" fmla="*/ 637256 h 827755"/>
                  <a:gd name="connsiteX59" fmla="*/ 581025 w 783381"/>
                  <a:gd name="connsiteY59" fmla="*/ 637256 h 827755"/>
                  <a:gd name="connsiteX60" fmla="*/ 581025 w 783381"/>
                  <a:gd name="connsiteY60" fmla="*/ 351506 h 827755"/>
                  <a:gd name="connsiteX61" fmla="*/ 628650 w 783381"/>
                  <a:gd name="connsiteY61" fmla="*/ 351506 h 82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83381" h="827755">
                    <a:moveTo>
                      <a:pt x="695325" y="351506"/>
                    </a:moveTo>
                    <a:cubicBezTo>
                      <a:pt x="705846" y="351506"/>
                      <a:pt x="714375" y="342977"/>
                      <a:pt x="714375" y="332456"/>
                    </a:cubicBezTo>
                    <a:lnTo>
                      <a:pt x="714375" y="276163"/>
                    </a:lnTo>
                    <a:lnTo>
                      <a:pt x="764381" y="276163"/>
                    </a:lnTo>
                    <a:cubicBezTo>
                      <a:pt x="774903" y="276136"/>
                      <a:pt x="783409" y="267585"/>
                      <a:pt x="783382" y="257063"/>
                    </a:cubicBezTo>
                    <a:cubicBezTo>
                      <a:pt x="783366" y="250614"/>
                      <a:pt x="780086" y="244610"/>
                      <a:pt x="774668" y="241111"/>
                    </a:cubicBezTo>
                    <a:lnTo>
                      <a:pt x="403193" y="2986"/>
                    </a:lnTo>
                    <a:cubicBezTo>
                      <a:pt x="396948" y="-995"/>
                      <a:pt x="388960" y="-995"/>
                      <a:pt x="382715" y="2986"/>
                    </a:cubicBezTo>
                    <a:cubicBezTo>
                      <a:pt x="382715" y="2986"/>
                      <a:pt x="289846" y="61755"/>
                      <a:pt x="196977" y="120905"/>
                    </a:cubicBezTo>
                    <a:cubicBezTo>
                      <a:pt x="150495" y="150433"/>
                      <a:pt x="104108" y="180151"/>
                      <a:pt x="69342" y="202535"/>
                    </a:cubicBezTo>
                    <a:cubicBezTo>
                      <a:pt x="-953" y="246731"/>
                      <a:pt x="-953" y="246731"/>
                      <a:pt x="3239" y="261494"/>
                    </a:cubicBezTo>
                    <a:cubicBezTo>
                      <a:pt x="5574" y="269660"/>
                      <a:pt x="13033" y="275293"/>
                      <a:pt x="21527" y="275306"/>
                    </a:cubicBezTo>
                    <a:lnTo>
                      <a:pt x="66675" y="275306"/>
                    </a:lnTo>
                    <a:lnTo>
                      <a:pt x="66675" y="332456"/>
                    </a:lnTo>
                    <a:cubicBezTo>
                      <a:pt x="66675" y="342977"/>
                      <a:pt x="75204" y="351506"/>
                      <a:pt x="85725" y="351506"/>
                    </a:cubicBezTo>
                    <a:lnTo>
                      <a:pt x="114300" y="351506"/>
                    </a:lnTo>
                    <a:lnTo>
                      <a:pt x="114300" y="637256"/>
                    </a:lnTo>
                    <a:lnTo>
                      <a:pt x="85725" y="637256"/>
                    </a:lnTo>
                    <a:cubicBezTo>
                      <a:pt x="75204" y="637256"/>
                      <a:pt x="66675" y="645784"/>
                      <a:pt x="66675" y="656306"/>
                    </a:cubicBezTo>
                    <a:lnTo>
                      <a:pt x="66675" y="713456"/>
                    </a:lnTo>
                    <a:lnTo>
                      <a:pt x="19050" y="713456"/>
                    </a:lnTo>
                    <a:cubicBezTo>
                      <a:pt x="8529" y="713456"/>
                      <a:pt x="0" y="721984"/>
                      <a:pt x="0" y="732506"/>
                    </a:cubicBezTo>
                    <a:lnTo>
                      <a:pt x="0" y="808706"/>
                    </a:lnTo>
                    <a:cubicBezTo>
                      <a:pt x="0" y="819227"/>
                      <a:pt x="8529" y="827756"/>
                      <a:pt x="19050" y="827756"/>
                    </a:cubicBezTo>
                    <a:lnTo>
                      <a:pt x="762000" y="827756"/>
                    </a:lnTo>
                    <a:cubicBezTo>
                      <a:pt x="772521" y="827756"/>
                      <a:pt x="781050" y="819227"/>
                      <a:pt x="781050" y="808706"/>
                    </a:cubicBezTo>
                    <a:lnTo>
                      <a:pt x="781050" y="732506"/>
                    </a:lnTo>
                    <a:cubicBezTo>
                      <a:pt x="781050" y="721984"/>
                      <a:pt x="772521" y="713456"/>
                      <a:pt x="762000" y="713456"/>
                    </a:cubicBezTo>
                    <a:lnTo>
                      <a:pt x="714375" y="713456"/>
                    </a:lnTo>
                    <a:lnTo>
                      <a:pt x="714375" y="656306"/>
                    </a:lnTo>
                    <a:cubicBezTo>
                      <a:pt x="714375" y="645784"/>
                      <a:pt x="705846" y="637256"/>
                      <a:pt x="695325" y="637256"/>
                    </a:cubicBezTo>
                    <a:lnTo>
                      <a:pt x="666750" y="637256"/>
                    </a:lnTo>
                    <a:lnTo>
                      <a:pt x="666750" y="351506"/>
                    </a:lnTo>
                    <a:close/>
                    <a:moveTo>
                      <a:pt x="392430" y="41276"/>
                    </a:moveTo>
                    <a:lnTo>
                      <a:pt x="698373" y="237206"/>
                    </a:lnTo>
                    <a:cubicBezTo>
                      <a:pt x="697325" y="237206"/>
                      <a:pt x="696373" y="237206"/>
                      <a:pt x="695325" y="237206"/>
                    </a:cubicBezTo>
                    <a:lnTo>
                      <a:pt x="84582" y="237206"/>
                    </a:lnTo>
                    <a:cubicBezTo>
                      <a:pt x="156877" y="190724"/>
                      <a:pt x="291084" y="105475"/>
                      <a:pt x="392430" y="41276"/>
                    </a:cubicBezTo>
                    <a:close/>
                    <a:moveTo>
                      <a:pt x="104775" y="275306"/>
                    </a:moveTo>
                    <a:lnTo>
                      <a:pt x="676275" y="276068"/>
                    </a:lnTo>
                    <a:lnTo>
                      <a:pt x="676275" y="313406"/>
                    </a:lnTo>
                    <a:lnTo>
                      <a:pt x="104775" y="313406"/>
                    </a:lnTo>
                    <a:close/>
                    <a:moveTo>
                      <a:pt x="238125" y="637256"/>
                    </a:moveTo>
                    <a:lnTo>
                      <a:pt x="238125" y="351506"/>
                    </a:lnTo>
                    <a:lnTo>
                      <a:pt x="542925" y="351506"/>
                    </a:lnTo>
                    <a:lnTo>
                      <a:pt x="542925" y="637256"/>
                    </a:lnTo>
                    <a:close/>
                    <a:moveTo>
                      <a:pt x="152400" y="351506"/>
                    </a:moveTo>
                    <a:lnTo>
                      <a:pt x="200025" y="351506"/>
                    </a:lnTo>
                    <a:lnTo>
                      <a:pt x="200025" y="637256"/>
                    </a:lnTo>
                    <a:lnTo>
                      <a:pt x="152400" y="637256"/>
                    </a:lnTo>
                    <a:close/>
                    <a:moveTo>
                      <a:pt x="742950" y="789656"/>
                    </a:moveTo>
                    <a:lnTo>
                      <a:pt x="38100" y="789656"/>
                    </a:lnTo>
                    <a:lnTo>
                      <a:pt x="38100" y="751556"/>
                    </a:lnTo>
                    <a:lnTo>
                      <a:pt x="742950" y="751556"/>
                    </a:lnTo>
                    <a:close/>
                    <a:moveTo>
                      <a:pt x="676275" y="713456"/>
                    </a:moveTo>
                    <a:lnTo>
                      <a:pt x="104775" y="713456"/>
                    </a:lnTo>
                    <a:lnTo>
                      <a:pt x="104775" y="675356"/>
                    </a:lnTo>
                    <a:lnTo>
                      <a:pt x="676275" y="675356"/>
                    </a:lnTo>
                    <a:close/>
                    <a:moveTo>
                      <a:pt x="628650" y="637256"/>
                    </a:moveTo>
                    <a:lnTo>
                      <a:pt x="581025" y="637256"/>
                    </a:lnTo>
                    <a:lnTo>
                      <a:pt x="581025" y="351506"/>
                    </a:lnTo>
                    <a:lnTo>
                      <a:pt x="628650" y="351506"/>
                    </a:lnTo>
                    <a:close/>
                  </a:path>
                </a:pathLst>
              </a:custGeom>
              <a:grp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srgbClr val="1F497D"/>
                  </a:solidFill>
                  <a:effectLst/>
                  <a:uLnTx/>
                  <a:uFillTx/>
                  <a:latin typeface="Franklin Gothic Book"/>
                  <a:ea typeface="+mn-ea"/>
                  <a:cs typeface="+mn-cs"/>
                </a:endParaRPr>
              </a:p>
            </p:txBody>
          </p:sp>
          <p:sp>
            <p:nvSpPr>
              <p:cNvPr id="75" name="Freeform: Shape 74">
                <a:extLst>
                  <a:ext uri="{FF2B5EF4-FFF2-40B4-BE49-F238E27FC236}">
                    <a16:creationId xmlns:a16="http://schemas.microsoft.com/office/drawing/2014/main" id="{E856E943-B8B3-4878-9C0B-B34C9970C06E}"/>
                  </a:ext>
                </a:extLst>
              </p:cNvPr>
              <p:cNvSpPr/>
              <p:nvPr/>
            </p:nvSpPr>
            <p:spPr>
              <a:xfrm>
                <a:off x="717724" y="2812601"/>
                <a:ext cx="112508" cy="254508"/>
              </a:xfrm>
              <a:custGeom>
                <a:avLst/>
                <a:gdLst>
                  <a:gd name="connsiteX0" fmla="*/ 112460 w 112508"/>
                  <a:gd name="connsiteY0" fmla="*/ 162782 h 254508"/>
                  <a:gd name="connsiteX1" fmla="*/ 62930 w 112508"/>
                  <a:gd name="connsiteY1" fmla="*/ 106966 h 254508"/>
                  <a:gd name="connsiteX2" fmla="*/ 61215 w 112508"/>
                  <a:gd name="connsiteY2" fmla="*/ 106299 h 254508"/>
                  <a:gd name="connsiteX3" fmla="*/ 38546 w 112508"/>
                  <a:gd name="connsiteY3" fmla="*/ 90202 h 254508"/>
                  <a:gd name="connsiteX4" fmla="*/ 56453 w 112508"/>
                  <a:gd name="connsiteY4" fmla="*/ 74581 h 254508"/>
                  <a:gd name="connsiteX5" fmla="*/ 75503 w 112508"/>
                  <a:gd name="connsiteY5" fmla="*/ 82296 h 254508"/>
                  <a:gd name="connsiteX6" fmla="*/ 100077 w 112508"/>
                  <a:gd name="connsiteY6" fmla="*/ 93345 h 254508"/>
                  <a:gd name="connsiteX7" fmla="*/ 111126 w 112508"/>
                  <a:gd name="connsiteY7" fmla="*/ 68771 h 254508"/>
                  <a:gd name="connsiteX8" fmla="*/ 75503 w 112508"/>
                  <a:gd name="connsiteY8" fmla="*/ 39053 h 254508"/>
                  <a:gd name="connsiteX9" fmla="*/ 75503 w 112508"/>
                  <a:gd name="connsiteY9" fmla="*/ 38100 h 254508"/>
                  <a:gd name="connsiteX10" fmla="*/ 75503 w 112508"/>
                  <a:gd name="connsiteY10" fmla="*/ 19050 h 254508"/>
                  <a:gd name="connsiteX11" fmla="*/ 56453 w 112508"/>
                  <a:gd name="connsiteY11" fmla="*/ 0 h 254508"/>
                  <a:gd name="connsiteX12" fmla="*/ 37403 w 112508"/>
                  <a:gd name="connsiteY12" fmla="*/ 19050 h 254508"/>
                  <a:gd name="connsiteX13" fmla="*/ 37403 w 112508"/>
                  <a:gd name="connsiteY13" fmla="*/ 38100 h 254508"/>
                  <a:gd name="connsiteX14" fmla="*/ 37403 w 112508"/>
                  <a:gd name="connsiteY14" fmla="*/ 39719 h 254508"/>
                  <a:gd name="connsiteX15" fmla="*/ 255 w 112508"/>
                  <a:gd name="connsiteY15" fmla="*/ 90202 h 254508"/>
                  <a:gd name="connsiteX16" fmla="*/ 47880 w 112508"/>
                  <a:gd name="connsiteY16" fmla="*/ 142113 h 254508"/>
                  <a:gd name="connsiteX17" fmla="*/ 49595 w 112508"/>
                  <a:gd name="connsiteY17" fmla="*/ 142780 h 254508"/>
                  <a:gd name="connsiteX18" fmla="*/ 73979 w 112508"/>
                  <a:gd name="connsiteY18" fmla="*/ 163449 h 254508"/>
                  <a:gd name="connsiteX19" fmla="*/ 54929 w 112508"/>
                  <a:gd name="connsiteY19" fmla="*/ 179642 h 254508"/>
                  <a:gd name="connsiteX20" fmla="*/ 37403 w 112508"/>
                  <a:gd name="connsiteY20" fmla="*/ 167069 h 254508"/>
                  <a:gd name="connsiteX21" fmla="*/ 13931 w 112508"/>
                  <a:gd name="connsiteY21" fmla="*/ 153844 h 254508"/>
                  <a:gd name="connsiteX22" fmla="*/ 707 w 112508"/>
                  <a:gd name="connsiteY22" fmla="*/ 177316 h 254508"/>
                  <a:gd name="connsiteX23" fmla="*/ 1113 w 112508"/>
                  <a:gd name="connsiteY23" fmla="*/ 178594 h 254508"/>
                  <a:gd name="connsiteX24" fmla="*/ 37403 w 112508"/>
                  <a:gd name="connsiteY24" fmla="*/ 215170 h 254508"/>
                  <a:gd name="connsiteX25" fmla="*/ 37403 w 112508"/>
                  <a:gd name="connsiteY25" fmla="*/ 235458 h 254508"/>
                  <a:gd name="connsiteX26" fmla="*/ 56453 w 112508"/>
                  <a:gd name="connsiteY26" fmla="*/ 254508 h 254508"/>
                  <a:gd name="connsiteX27" fmla="*/ 75503 w 112508"/>
                  <a:gd name="connsiteY27" fmla="*/ 235458 h 254508"/>
                  <a:gd name="connsiteX28" fmla="*/ 75503 w 112508"/>
                  <a:gd name="connsiteY28" fmla="*/ 214598 h 254508"/>
                  <a:gd name="connsiteX29" fmla="*/ 112460 w 112508"/>
                  <a:gd name="connsiteY29" fmla="*/ 162782 h 25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508" h="254508">
                    <a:moveTo>
                      <a:pt x="112460" y="162782"/>
                    </a:moveTo>
                    <a:cubicBezTo>
                      <a:pt x="111888" y="124682"/>
                      <a:pt x="80075" y="113157"/>
                      <a:pt x="62930" y="106966"/>
                    </a:cubicBezTo>
                    <a:lnTo>
                      <a:pt x="61215" y="106299"/>
                    </a:lnTo>
                    <a:cubicBezTo>
                      <a:pt x="41213" y="99060"/>
                      <a:pt x="38546" y="96774"/>
                      <a:pt x="38546" y="90202"/>
                    </a:cubicBezTo>
                    <a:cubicBezTo>
                      <a:pt x="38546" y="86106"/>
                      <a:pt x="38546" y="75438"/>
                      <a:pt x="56453" y="74581"/>
                    </a:cubicBezTo>
                    <a:cubicBezTo>
                      <a:pt x="64740" y="74581"/>
                      <a:pt x="73788" y="77533"/>
                      <a:pt x="75503" y="82296"/>
                    </a:cubicBezTo>
                    <a:cubicBezTo>
                      <a:pt x="79238" y="92133"/>
                      <a:pt x="90240" y="97080"/>
                      <a:pt x="100077" y="93345"/>
                    </a:cubicBezTo>
                    <a:cubicBezTo>
                      <a:pt x="109915" y="89610"/>
                      <a:pt x="114861" y="78608"/>
                      <a:pt x="111126" y="68771"/>
                    </a:cubicBezTo>
                    <a:cubicBezTo>
                      <a:pt x="104912" y="53572"/>
                      <a:pt x="91570" y="42441"/>
                      <a:pt x="75503" y="39053"/>
                    </a:cubicBezTo>
                    <a:cubicBezTo>
                      <a:pt x="75503" y="39053"/>
                      <a:pt x="75503" y="38386"/>
                      <a:pt x="75503" y="38100"/>
                    </a:cubicBezTo>
                    <a:lnTo>
                      <a:pt x="75503" y="19050"/>
                    </a:lnTo>
                    <a:cubicBezTo>
                      <a:pt x="75503" y="8529"/>
                      <a:pt x="66974" y="0"/>
                      <a:pt x="56453" y="0"/>
                    </a:cubicBezTo>
                    <a:cubicBezTo>
                      <a:pt x="45932" y="0"/>
                      <a:pt x="37403" y="8529"/>
                      <a:pt x="37403" y="19050"/>
                    </a:cubicBezTo>
                    <a:lnTo>
                      <a:pt x="37403" y="38100"/>
                    </a:lnTo>
                    <a:cubicBezTo>
                      <a:pt x="37362" y="38639"/>
                      <a:pt x="37362" y="39180"/>
                      <a:pt x="37403" y="39719"/>
                    </a:cubicBezTo>
                    <a:cubicBezTo>
                      <a:pt x="14830" y="45922"/>
                      <a:pt x="-537" y="66806"/>
                      <a:pt x="255" y="90202"/>
                    </a:cubicBezTo>
                    <a:cubicBezTo>
                      <a:pt x="255" y="124778"/>
                      <a:pt x="28830" y="135255"/>
                      <a:pt x="47880" y="142113"/>
                    </a:cubicBezTo>
                    <a:lnTo>
                      <a:pt x="49595" y="142780"/>
                    </a:lnTo>
                    <a:cubicBezTo>
                      <a:pt x="69502" y="150019"/>
                      <a:pt x="73884" y="153638"/>
                      <a:pt x="73979" y="163449"/>
                    </a:cubicBezTo>
                    <a:cubicBezTo>
                      <a:pt x="73979" y="176975"/>
                      <a:pt x="62454" y="179451"/>
                      <a:pt x="54929" y="179642"/>
                    </a:cubicBezTo>
                    <a:cubicBezTo>
                      <a:pt x="46775" y="180387"/>
                      <a:pt x="39310" y="175032"/>
                      <a:pt x="37403" y="167069"/>
                    </a:cubicBezTo>
                    <a:cubicBezTo>
                      <a:pt x="34573" y="156935"/>
                      <a:pt x="24064" y="151014"/>
                      <a:pt x="13931" y="153844"/>
                    </a:cubicBezTo>
                    <a:cubicBezTo>
                      <a:pt x="3798" y="156674"/>
                      <a:pt x="-2123" y="167183"/>
                      <a:pt x="707" y="177316"/>
                    </a:cubicBezTo>
                    <a:cubicBezTo>
                      <a:pt x="827" y="177747"/>
                      <a:pt x="962" y="178173"/>
                      <a:pt x="1113" y="178594"/>
                    </a:cubicBezTo>
                    <a:cubicBezTo>
                      <a:pt x="6224" y="196151"/>
                      <a:pt x="19885" y="209921"/>
                      <a:pt x="37403" y="215170"/>
                    </a:cubicBezTo>
                    <a:lnTo>
                      <a:pt x="37403" y="235458"/>
                    </a:lnTo>
                    <a:cubicBezTo>
                      <a:pt x="37403" y="245979"/>
                      <a:pt x="45932" y="254508"/>
                      <a:pt x="56453" y="254508"/>
                    </a:cubicBezTo>
                    <a:cubicBezTo>
                      <a:pt x="66974" y="254508"/>
                      <a:pt x="75503" y="245979"/>
                      <a:pt x="75503" y="235458"/>
                    </a:cubicBezTo>
                    <a:lnTo>
                      <a:pt x="75503" y="214598"/>
                    </a:lnTo>
                    <a:cubicBezTo>
                      <a:pt x="98249" y="207848"/>
                      <a:pt x="113484" y="186486"/>
                      <a:pt x="112460" y="162782"/>
                    </a:cubicBezTo>
                    <a:close/>
                  </a:path>
                </a:pathLst>
              </a:custGeom>
              <a:grpFill/>
              <a:ln w="9525" cap="flat">
                <a:noFill/>
                <a:prstDash val="solid"/>
                <a:miter/>
              </a:ln>
            </p:spPr>
            <p:txBody>
              <a:bodyPr rtlCol="0" anchor="ctr"/>
              <a:lstStyle/>
              <a:p>
                <a:pPr marL="0" marR="0" lvl="0" indent="0" algn="l" defTabSz="1229502"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srgbClr val="1F497D"/>
                  </a:solidFill>
                  <a:effectLst/>
                  <a:uLnTx/>
                  <a:uFillTx/>
                  <a:latin typeface="Franklin Gothic Book"/>
                  <a:ea typeface="+mn-ea"/>
                  <a:cs typeface="+mn-cs"/>
                </a:endParaRPr>
              </a:p>
            </p:txBody>
          </p:sp>
        </p:grpSp>
      </p:grpSp>
      <p:sp>
        <p:nvSpPr>
          <p:cNvPr id="23" name="Rectangle 22">
            <a:extLst>
              <a:ext uri="{FF2B5EF4-FFF2-40B4-BE49-F238E27FC236}">
                <a16:creationId xmlns:a16="http://schemas.microsoft.com/office/drawing/2014/main" id="{81A5C3BE-7C12-4B60-AA8B-91C830898B9B}"/>
              </a:ext>
            </a:extLst>
          </p:cNvPr>
          <p:cNvSpPr/>
          <p:nvPr/>
        </p:nvSpPr>
        <p:spPr>
          <a:xfrm>
            <a:off x="1980056" y="6286974"/>
            <a:ext cx="4425228" cy="276999"/>
          </a:xfrm>
          <a:prstGeom prst="rect">
            <a:avLst/>
          </a:prstGeom>
        </p:spPr>
        <p:txBody>
          <a:bodyPr wrap="square">
            <a:spAutoFit/>
          </a:bodyPr>
          <a:lstStyle/>
          <a:p>
            <a:r>
              <a:rPr lang="en-US" sz="1200" dirty="0">
                <a:solidFill>
                  <a:srgbClr val="1F497D"/>
                </a:solidFill>
                <a:hlinkClick r:id="rId2">
                  <a:extLst>
                    <a:ext uri="{A12FA001-AC4F-418D-AE19-62706E023703}">
                      <ahyp:hlinkClr xmlns:ahyp="http://schemas.microsoft.com/office/drawing/2018/hyperlinkcolor" val="tx"/>
                    </a:ext>
                  </a:extLst>
                </a:hlinkClick>
              </a:rPr>
              <a:t>https://www.accc.gov.au/focus-areas/consumer-data-right-cdr-0</a:t>
            </a:r>
            <a:endParaRPr lang="en-US" sz="2000" dirty="0"/>
          </a:p>
        </p:txBody>
      </p:sp>
    </p:spTree>
    <p:extLst>
      <p:ext uri="{BB962C8B-B14F-4D97-AF65-F5344CB8AC3E}">
        <p14:creationId xmlns:p14="http://schemas.microsoft.com/office/powerpoint/2010/main" val="16621921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3">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32293</TotalTime>
  <Words>4334</Words>
  <Application>Microsoft Office PowerPoint</Application>
  <PresentationFormat>Custom</PresentationFormat>
  <Paragraphs>884</Paragraphs>
  <Slides>40</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40</vt:i4>
      </vt:variant>
    </vt:vector>
  </HeadingPairs>
  <TitlesOfParts>
    <vt:vector size="51" baseType="lpstr">
      <vt:lpstr>Arial</vt:lpstr>
      <vt:lpstr>Arial Narrow</vt:lpstr>
      <vt:lpstr>Arial Rounded MT</vt:lpstr>
      <vt:lpstr>Arial Rounded MT Bold</vt:lpstr>
      <vt:lpstr>Calibri</vt:lpstr>
      <vt:lpstr>Century Gothic</vt:lpstr>
      <vt:lpstr>Franklin Gothic Book</vt:lpstr>
      <vt:lpstr>Franklin Gothic Heavy</vt:lpstr>
      <vt:lpstr>Franklin Gothic Medium</vt:lpstr>
      <vt:lpstr>Wingdings 3</vt:lpstr>
      <vt:lpstr>Office Theme</vt:lpstr>
      <vt:lpstr>PowerPoint Presentation</vt:lpstr>
      <vt:lpstr>Executive Summary</vt:lpstr>
      <vt:lpstr>Key Investment Highlights</vt:lpstr>
      <vt:lpstr>PowerPoint Presentation</vt:lpstr>
      <vt:lpstr>What we do . . . . Data Sharing Industry </vt:lpstr>
      <vt:lpstr>Our History</vt:lpstr>
      <vt:lpstr>A simple Use Case for data sharing . . . .</vt:lpstr>
      <vt:lpstr>Our Target Market  . . . . Banks &amp; FinTechs</vt:lpstr>
      <vt:lpstr>What is the Consumer Data Right (CDR)  . . .  Legislative change</vt:lpstr>
      <vt:lpstr>Why use SISS . . .  Cost Effective by design</vt:lpstr>
      <vt:lpstr>Why use SISS . . .  </vt:lpstr>
      <vt:lpstr>Why use SISS . . .  The cost Saving</vt:lpstr>
      <vt:lpstr>The Growth opportunity . . .  Diversify + Regulatory change</vt:lpstr>
      <vt:lpstr>The Market</vt:lpstr>
      <vt:lpstr>For SDS the market opportunity is substantial</vt:lpstr>
      <vt:lpstr>There are multiple data holders across a variety of industries</vt:lpstr>
      <vt:lpstr>The data recipient market is even larger </vt:lpstr>
      <vt:lpstr>Market Summary </vt:lpstr>
      <vt:lpstr>Our Business</vt:lpstr>
      <vt:lpstr>Our business proposition is clear and simple</vt:lpstr>
      <vt:lpstr>Our Traction to date . . . . </vt:lpstr>
      <vt:lpstr>Our clients choose us because we offer…</vt:lpstr>
      <vt:lpstr>Our products directly address the needs in the market</vt:lpstr>
      <vt:lpstr>Our business model provides cost certainty to our customers</vt:lpstr>
      <vt:lpstr>To date referrals underpin our customer acquisition strategy</vt:lpstr>
      <vt:lpstr>Our sales and marketing plan will drive growth and new business</vt:lpstr>
      <vt:lpstr>Compliance &amp; Accreditation </vt:lpstr>
      <vt:lpstr>A leadership team with a strong track record</vt:lpstr>
      <vt:lpstr>A Strong team . . . . . Current headcount &amp; Recruitment</vt:lpstr>
      <vt:lpstr>Summary SWOT Analysis</vt:lpstr>
      <vt:lpstr>Who are our competitors in the market? </vt:lpstr>
      <vt:lpstr>Our competitive advantage is clear to the market</vt:lpstr>
      <vt:lpstr>Financial and Investment Overview </vt:lpstr>
      <vt:lpstr>Investment funding requirements to expand into CDR</vt:lpstr>
      <vt:lpstr>Positive Future Outlook Driven by New Revenue Streams</vt:lpstr>
      <vt:lpstr>Future Profitability Driven By High Operating Leverage</vt:lpstr>
      <vt:lpstr>Solid Investment Return Projections from FY22</vt:lpstr>
      <vt:lpstr>Potential Investor Exit Opportunities</vt:lpstr>
      <vt:lpstr>Schedule 1 - Data Recipients cost to build Vs subscribe to SDS</vt:lpstr>
      <vt:lpstr>Schedule 2 - Data Holder – WSO2 cost compared to SDS</vt:lpstr>
    </vt:vector>
  </TitlesOfParts>
  <Company>Office Black Edition - tum0r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Tommy Arifin</dc:creator>
  <cp:lastModifiedBy>Grant Augustin</cp:lastModifiedBy>
  <cp:revision>639</cp:revision>
  <cp:lastPrinted>2020-02-26T23:31:34Z</cp:lastPrinted>
  <dcterms:created xsi:type="dcterms:W3CDTF">2019-05-17T13:30:38Z</dcterms:created>
  <dcterms:modified xsi:type="dcterms:W3CDTF">2020-02-27T06:32:27Z</dcterms:modified>
  <cp:contentStatus/>
</cp:coreProperties>
</file>